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326" r:id="rId3"/>
    <p:sldId id="362" r:id="rId4"/>
    <p:sldId id="328" r:id="rId5"/>
    <p:sldId id="363" r:id="rId6"/>
    <p:sldId id="364" r:id="rId7"/>
    <p:sldId id="365" r:id="rId8"/>
    <p:sldId id="375" r:id="rId9"/>
    <p:sldId id="373" r:id="rId10"/>
    <p:sldId id="374" r:id="rId11"/>
    <p:sldId id="376" r:id="rId12"/>
    <p:sldId id="367" r:id="rId13"/>
    <p:sldId id="368" r:id="rId14"/>
    <p:sldId id="369" r:id="rId15"/>
    <p:sldId id="370" r:id="rId16"/>
    <p:sldId id="371" r:id="rId17"/>
    <p:sldId id="3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3300"/>
    <a:srgbClr val="FF5050"/>
    <a:srgbClr val="3399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varScale="1">
        <p:scale>
          <a:sx n="69" d="100"/>
          <a:sy n="69" d="100"/>
        </p:scale>
        <p:origin x="-132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33"/>
            <a:ext cx="7772400" cy="1470025"/>
          </a:xfrm>
        </p:spPr>
        <p:txBody>
          <a:bodyPr/>
          <a:lstStyle/>
          <a:p>
            <a:r>
              <a:rPr lang="en-US" smtClean="0"/>
              <a:t>Click to edit Master title style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Espace réservé de la date 3"/>
          <p:cNvSpPr>
            <a:spLocks noGrp="1"/>
          </p:cNvSpPr>
          <p:nvPr>
            <p:ph type="dt" sz="half" idx="10"/>
          </p:nvPr>
        </p:nvSpPr>
        <p:spPr/>
        <p:txBody>
          <a:bodyPr/>
          <a:lstStyle>
            <a:lvl1pPr>
              <a:defRPr/>
            </a:lvl1pPr>
          </a:lstStyle>
          <a:p>
            <a:pPr>
              <a:defRPr/>
            </a:pPr>
            <a:fld id="{DD94D679-90EF-46DF-B114-0704D676AEA5}" type="datetimeFigureOut">
              <a:rPr lang="en-US"/>
              <a:pPr>
                <a:defRPr/>
              </a:pPr>
              <a:t>12/31/2018</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9F66E2EE-FB92-4F8F-84D7-90B9B6F91EA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e la date 3"/>
          <p:cNvSpPr>
            <a:spLocks noGrp="1"/>
          </p:cNvSpPr>
          <p:nvPr>
            <p:ph type="dt" sz="half" idx="10"/>
          </p:nvPr>
        </p:nvSpPr>
        <p:spPr/>
        <p:txBody>
          <a:bodyPr/>
          <a:lstStyle>
            <a:lvl1pPr>
              <a:defRPr/>
            </a:lvl1pPr>
          </a:lstStyle>
          <a:p>
            <a:pPr>
              <a:defRPr/>
            </a:pPr>
            <a:fld id="{04F69953-A8FE-4C52-A0FB-3488DF2C897A}" type="datetimeFigureOut">
              <a:rPr lang="en-US"/>
              <a:pPr>
                <a:defRPr/>
              </a:pPr>
              <a:t>12/31/2018</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5C51E4DA-DE7C-43EC-A5C6-643B97ABDC3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6377"/>
            <a:ext cx="2057400" cy="4387851"/>
          </a:xfrm>
        </p:spPr>
        <p:txBody>
          <a:bodyPr vert="eaVert"/>
          <a:lstStyle/>
          <a:p>
            <a:r>
              <a:rPr lang="en-US" smtClean="0"/>
              <a:t>Click to edit Master title style</a:t>
            </a:r>
            <a:endParaRPr lang="en-US"/>
          </a:p>
        </p:txBody>
      </p:sp>
      <p:sp>
        <p:nvSpPr>
          <p:cNvPr id="3" name="Espace réservé du texte vertical 2"/>
          <p:cNvSpPr>
            <a:spLocks noGrp="1"/>
          </p:cNvSpPr>
          <p:nvPr>
            <p:ph type="body" orient="vert" idx="1"/>
          </p:nvPr>
        </p:nvSpPr>
        <p:spPr>
          <a:xfrm>
            <a:off x="457200" y="206377"/>
            <a:ext cx="60198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e la date 3"/>
          <p:cNvSpPr>
            <a:spLocks noGrp="1"/>
          </p:cNvSpPr>
          <p:nvPr>
            <p:ph type="dt" sz="half" idx="10"/>
          </p:nvPr>
        </p:nvSpPr>
        <p:spPr/>
        <p:txBody>
          <a:bodyPr/>
          <a:lstStyle>
            <a:lvl1pPr>
              <a:defRPr/>
            </a:lvl1pPr>
          </a:lstStyle>
          <a:p>
            <a:pPr>
              <a:defRPr/>
            </a:pPr>
            <a:fld id="{969B4CDB-C483-4058-B0A5-5881958B6F61}" type="datetimeFigureOut">
              <a:rPr lang="en-US"/>
              <a:pPr>
                <a:defRPr/>
              </a:pPr>
              <a:t>12/31/2018</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2E7AF9E1-A069-4F02-9B99-CA941B45196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Espace réservé de la date 3"/>
          <p:cNvSpPr>
            <a:spLocks noGrp="1"/>
          </p:cNvSpPr>
          <p:nvPr>
            <p:ph type="dt" sz="half" idx="10"/>
          </p:nvPr>
        </p:nvSpPr>
        <p:spPr/>
        <p:txBody>
          <a:bodyPr/>
          <a:lstStyle>
            <a:lvl1pPr>
              <a:defRPr/>
            </a:lvl1pPr>
          </a:lstStyle>
          <a:p>
            <a:pPr>
              <a:defRPr/>
            </a:pPr>
            <a:fld id="{DD94D679-90EF-46DF-B114-0704D676AEA5}" type="datetimeFigureOut">
              <a:rPr lang="en-US"/>
              <a:pPr>
                <a:defRPr/>
              </a:pPr>
              <a:t>12/31/2018</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9F66E2EE-FB92-4F8F-84D7-90B9B6F91EA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e la date 3"/>
          <p:cNvSpPr>
            <a:spLocks noGrp="1"/>
          </p:cNvSpPr>
          <p:nvPr>
            <p:ph type="dt" sz="half" idx="10"/>
          </p:nvPr>
        </p:nvSpPr>
        <p:spPr/>
        <p:txBody>
          <a:bodyPr/>
          <a:lstStyle>
            <a:lvl1pPr>
              <a:defRPr/>
            </a:lvl1pPr>
          </a:lstStyle>
          <a:p>
            <a:pPr>
              <a:defRPr/>
            </a:pPr>
            <a:fld id="{C824AC0E-3236-4E02-B064-4A177B8E3928}" type="datetimeFigureOut">
              <a:rPr lang="en-US"/>
              <a:pPr>
                <a:defRPr/>
              </a:pPr>
              <a:t>12/31/2018</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5931E2F9-A722-40B6-90CB-B24B5B19C51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761B0814-9454-49F5-A562-E3B2B182F8C9}" type="datetimeFigureOut">
              <a:rPr lang="en-US"/>
              <a:pPr>
                <a:defRPr/>
              </a:pPr>
              <a:t>12/31/2018</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7F0FF638-7E01-4A1B-9EA0-EA72214E2C8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u contenu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u contenu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Espace réservé de la date 3"/>
          <p:cNvSpPr>
            <a:spLocks noGrp="1"/>
          </p:cNvSpPr>
          <p:nvPr>
            <p:ph type="dt" sz="half" idx="10"/>
          </p:nvPr>
        </p:nvSpPr>
        <p:spPr/>
        <p:txBody>
          <a:bodyPr/>
          <a:lstStyle>
            <a:lvl1pPr>
              <a:defRPr/>
            </a:lvl1pPr>
          </a:lstStyle>
          <a:p>
            <a:pPr>
              <a:defRPr/>
            </a:pPr>
            <a:fld id="{95EFC7F8-2E80-43AD-B11A-5A5F77209EEA}" type="datetimeFigureOut">
              <a:rPr lang="en-US"/>
              <a:pPr>
                <a:defRPr/>
              </a:pPr>
              <a:t>12/31/2018</a:t>
            </a:fld>
            <a:endParaRPr lang="en-US"/>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94E05FA5-97CE-484C-B23C-FA67A775D73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Espace réservé du texte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Espace réservé du texte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Espace réservé de la date 3"/>
          <p:cNvSpPr>
            <a:spLocks noGrp="1"/>
          </p:cNvSpPr>
          <p:nvPr>
            <p:ph type="dt" sz="half" idx="10"/>
          </p:nvPr>
        </p:nvSpPr>
        <p:spPr/>
        <p:txBody>
          <a:bodyPr/>
          <a:lstStyle>
            <a:lvl1pPr>
              <a:defRPr/>
            </a:lvl1pPr>
          </a:lstStyle>
          <a:p>
            <a:pPr>
              <a:defRPr/>
            </a:pPr>
            <a:fld id="{66F108E5-11D8-44C7-974D-30C637166FC7}" type="datetimeFigureOut">
              <a:rPr lang="en-US"/>
              <a:pPr>
                <a:defRPr/>
              </a:pPr>
              <a:t>12/31/2018</a:t>
            </a:fld>
            <a:endParaRPr lang="en-US"/>
          </a:p>
        </p:txBody>
      </p:sp>
      <p:sp>
        <p:nvSpPr>
          <p:cNvPr id="8" name="Espace réservé du pied de page 4"/>
          <p:cNvSpPr>
            <a:spLocks noGrp="1"/>
          </p:cNvSpPr>
          <p:nvPr>
            <p:ph type="ftr" sz="quarter" idx="11"/>
          </p:nvPr>
        </p:nvSpPr>
        <p:spPr/>
        <p:txBody>
          <a:bodyPr/>
          <a:lstStyle>
            <a:lvl1pPr>
              <a:defRPr/>
            </a:lvl1pPr>
          </a:lstStyle>
          <a:p>
            <a:pPr>
              <a:defRPr/>
            </a:pPr>
            <a:endParaRPr lang="en-US"/>
          </a:p>
        </p:txBody>
      </p:sp>
      <p:sp>
        <p:nvSpPr>
          <p:cNvPr id="9" name="Espace réservé du numéro de diapositive 5"/>
          <p:cNvSpPr>
            <a:spLocks noGrp="1"/>
          </p:cNvSpPr>
          <p:nvPr>
            <p:ph type="sldNum" sz="quarter" idx="12"/>
          </p:nvPr>
        </p:nvSpPr>
        <p:spPr/>
        <p:txBody>
          <a:bodyPr/>
          <a:lstStyle>
            <a:lvl1pPr>
              <a:defRPr/>
            </a:lvl1pPr>
          </a:lstStyle>
          <a:p>
            <a:pPr>
              <a:defRPr/>
            </a:pPr>
            <a:fld id="{8E3799C1-EB81-4B3B-8AE4-E960FD1807A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e la date 3"/>
          <p:cNvSpPr>
            <a:spLocks noGrp="1"/>
          </p:cNvSpPr>
          <p:nvPr>
            <p:ph type="dt" sz="half" idx="10"/>
          </p:nvPr>
        </p:nvSpPr>
        <p:spPr/>
        <p:txBody>
          <a:bodyPr/>
          <a:lstStyle>
            <a:lvl1pPr>
              <a:defRPr/>
            </a:lvl1pPr>
          </a:lstStyle>
          <a:p>
            <a:pPr>
              <a:defRPr/>
            </a:pPr>
            <a:fld id="{9D3111D0-CBF0-43F1-B132-56B4D34B3783}" type="datetimeFigureOut">
              <a:rPr lang="en-US"/>
              <a:pPr>
                <a:defRPr/>
              </a:pPr>
              <a:t>12/31/2018</a:t>
            </a:fld>
            <a:endParaRPr lang="en-US"/>
          </a:p>
        </p:txBody>
      </p:sp>
      <p:sp>
        <p:nvSpPr>
          <p:cNvPr id="4" name="Espace réservé du pied de page 4"/>
          <p:cNvSpPr>
            <a:spLocks noGrp="1"/>
          </p:cNvSpPr>
          <p:nvPr>
            <p:ph type="ftr" sz="quarter" idx="11"/>
          </p:nvPr>
        </p:nvSpPr>
        <p:spPr/>
        <p:txBody>
          <a:bodyPr/>
          <a:lstStyle>
            <a:lvl1pPr>
              <a:defRPr/>
            </a:lvl1pPr>
          </a:lstStyle>
          <a:p>
            <a:pPr>
              <a:defRPr/>
            </a:pPr>
            <a:endParaRPr lang="en-US"/>
          </a:p>
        </p:txBody>
      </p:sp>
      <p:sp>
        <p:nvSpPr>
          <p:cNvPr id="5" name="Espace réservé du numéro de diapositive 5"/>
          <p:cNvSpPr>
            <a:spLocks noGrp="1"/>
          </p:cNvSpPr>
          <p:nvPr>
            <p:ph type="sldNum" sz="quarter" idx="12"/>
          </p:nvPr>
        </p:nvSpPr>
        <p:spPr/>
        <p:txBody>
          <a:bodyPr/>
          <a:lstStyle>
            <a:lvl1pPr>
              <a:defRPr/>
            </a:lvl1pPr>
          </a:lstStyle>
          <a:p>
            <a:pPr>
              <a:defRPr/>
            </a:pPr>
            <a:fld id="{F2687ADC-CFDE-4C5E-8E26-5131AEFD2BE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04C27CB-787B-4254-B195-706A7F06640F}" type="datetimeFigureOut">
              <a:rPr lang="en-US"/>
              <a:pPr>
                <a:defRPr/>
              </a:pPr>
              <a:t>12/31/2018</a:t>
            </a:fld>
            <a:endParaRPr lang="en-US"/>
          </a:p>
        </p:txBody>
      </p:sp>
      <p:sp>
        <p:nvSpPr>
          <p:cNvPr id="3" name="Espace réservé du pied de page 4"/>
          <p:cNvSpPr>
            <a:spLocks noGrp="1"/>
          </p:cNvSpPr>
          <p:nvPr>
            <p:ph type="ftr" sz="quarter" idx="11"/>
          </p:nvPr>
        </p:nvSpPr>
        <p:spPr/>
        <p:txBody>
          <a:bodyPr/>
          <a:lstStyle>
            <a:lvl1pPr>
              <a:defRPr/>
            </a:lvl1pPr>
          </a:lstStyle>
          <a:p>
            <a:pPr>
              <a:defRPr/>
            </a:pPr>
            <a:endParaRPr lang="en-US"/>
          </a:p>
        </p:txBody>
      </p:sp>
      <p:sp>
        <p:nvSpPr>
          <p:cNvPr id="4" name="Espace réservé du numéro de diapositive 5"/>
          <p:cNvSpPr>
            <a:spLocks noGrp="1"/>
          </p:cNvSpPr>
          <p:nvPr>
            <p:ph type="sldNum" sz="quarter" idx="12"/>
          </p:nvPr>
        </p:nvSpPr>
        <p:spPr/>
        <p:txBody>
          <a:bodyPr/>
          <a:lstStyle>
            <a:lvl1pPr>
              <a:defRPr/>
            </a:lvl1pPr>
          </a:lstStyle>
          <a:p>
            <a:pPr>
              <a:defRPr/>
            </a:pPr>
            <a:fld id="{D83EC841-DC1E-4459-BFD2-55FB605056A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Espace réservé du contenu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u texte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BB78E7F6-B52E-4343-A3A7-E004C92BD7F9}" type="datetimeFigureOut">
              <a:rPr lang="en-US"/>
              <a:pPr>
                <a:defRPr/>
              </a:pPr>
              <a:t>12/31/2018</a:t>
            </a:fld>
            <a:endParaRPr lang="en-US"/>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7E4C9C5F-57BD-4CD0-9C92-DE73BEFDDF4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e la date 3"/>
          <p:cNvSpPr>
            <a:spLocks noGrp="1"/>
          </p:cNvSpPr>
          <p:nvPr>
            <p:ph type="dt" sz="half" idx="10"/>
          </p:nvPr>
        </p:nvSpPr>
        <p:spPr/>
        <p:txBody>
          <a:bodyPr/>
          <a:lstStyle>
            <a:lvl1pPr>
              <a:defRPr/>
            </a:lvl1pPr>
          </a:lstStyle>
          <a:p>
            <a:pPr>
              <a:defRPr/>
            </a:pPr>
            <a:fld id="{C824AC0E-3236-4E02-B064-4A177B8E3928}" type="datetimeFigureOut">
              <a:rPr lang="en-US"/>
              <a:pPr>
                <a:defRPr/>
              </a:pPr>
              <a:t>12/31/2018</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5931E2F9-A722-40B6-90CB-B24B5B19C51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Espace réservé du texte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A3E1DC37-EC32-47CF-ABCF-437958C12A25}" type="datetimeFigureOut">
              <a:rPr lang="en-US"/>
              <a:pPr>
                <a:defRPr/>
              </a:pPr>
              <a:t>12/31/2018</a:t>
            </a:fld>
            <a:endParaRPr lang="en-US"/>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95042AC2-8598-484B-95C3-0BA776F6020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e la date 3"/>
          <p:cNvSpPr>
            <a:spLocks noGrp="1"/>
          </p:cNvSpPr>
          <p:nvPr>
            <p:ph type="dt" sz="half" idx="10"/>
          </p:nvPr>
        </p:nvSpPr>
        <p:spPr/>
        <p:txBody>
          <a:bodyPr/>
          <a:lstStyle>
            <a:lvl1pPr>
              <a:defRPr/>
            </a:lvl1pPr>
          </a:lstStyle>
          <a:p>
            <a:pPr>
              <a:defRPr/>
            </a:pPr>
            <a:fld id="{04F69953-A8FE-4C52-A0FB-3488DF2C897A}" type="datetimeFigureOut">
              <a:rPr lang="en-US"/>
              <a:pPr>
                <a:defRPr/>
              </a:pPr>
              <a:t>12/31/2018</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5C51E4DA-DE7C-43EC-A5C6-643B97ABDC32}"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6375"/>
            <a:ext cx="2057400" cy="4387851"/>
          </a:xfrm>
        </p:spPr>
        <p:txBody>
          <a:bodyPr vert="eaVert"/>
          <a:lstStyle/>
          <a:p>
            <a:r>
              <a:rPr lang="en-US" smtClean="0"/>
              <a:t>Click to edit Master title style</a:t>
            </a:r>
            <a:endParaRPr lang="en-US"/>
          </a:p>
        </p:txBody>
      </p:sp>
      <p:sp>
        <p:nvSpPr>
          <p:cNvPr id="3" name="Espace réservé du texte vertical 2"/>
          <p:cNvSpPr>
            <a:spLocks noGrp="1"/>
          </p:cNvSpPr>
          <p:nvPr>
            <p:ph type="body" orient="vert" idx="1"/>
          </p:nvPr>
        </p:nvSpPr>
        <p:spPr>
          <a:xfrm>
            <a:off x="457200" y="206375"/>
            <a:ext cx="60198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e la date 3"/>
          <p:cNvSpPr>
            <a:spLocks noGrp="1"/>
          </p:cNvSpPr>
          <p:nvPr>
            <p:ph type="dt" sz="half" idx="10"/>
          </p:nvPr>
        </p:nvSpPr>
        <p:spPr/>
        <p:txBody>
          <a:bodyPr/>
          <a:lstStyle>
            <a:lvl1pPr>
              <a:defRPr/>
            </a:lvl1pPr>
          </a:lstStyle>
          <a:p>
            <a:pPr>
              <a:defRPr/>
            </a:pPr>
            <a:fld id="{969B4CDB-C483-4058-B0A5-5881958B6F61}" type="datetimeFigureOut">
              <a:rPr lang="en-US"/>
              <a:pPr>
                <a:defRPr/>
              </a:pPr>
              <a:t>12/31/2018</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2E7AF9E1-A069-4F02-9B99-CA941B45196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761B0814-9454-49F5-A562-E3B2B182F8C9}" type="datetimeFigureOut">
              <a:rPr lang="en-US"/>
              <a:pPr>
                <a:defRPr/>
              </a:pPr>
              <a:t>12/31/2018</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7F0FF638-7E01-4A1B-9EA0-EA72214E2C8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u contenu 2"/>
          <p:cNvSpPr>
            <a:spLocks noGrp="1"/>
          </p:cNvSpPr>
          <p:nvPr>
            <p:ph sz="half" idx="1"/>
          </p:nvPr>
        </p:nvSpPr>
        <p:spPr>
          <a:xfrm>
            <a:off x="457200" y="1200153"/>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u contenu 3"/>
          <p:cNvSpPr>
            <a:spLocks noGrp="1"/>
          </p:cNvSpPr>
          <p:nvPr>
            <p:ph sz="half" idx="2"/>
          </p:nvPr>
        </p:nvSpPr>
        <p:spPr>
          <a:xfrm>
            <a:off x="4648200" y="1200153"/>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Espace réservé de la date 3"/>
          <p:cNvSpPr>
            <a:spLocks noGrp="1"/>
          </p:cNvSpPr>
          <p:nvPr>
            <p:ph type="dt" sz="half" idx="10"/>
          </p:nvPr>
        </p:nvSpPr>
        <p:spPr/>
        <p:txBody>
          <a:bodyPr/>
          <a:lstStyle>
            <a:lvl1pPr>
              <a:defRPr/>
            </a:lvl1pPr>
          </a:lstStyle>
          <a:p>
            <a:pPr>
              <a:defRPr/>
            </a:pPr>
            <a:fld id="{95EFC7F8-2E80-43AD-B11A-5A5F77209EEA}" type="datetimeFigureOut">
              <a:rPr lang="en-US"/>
              <a:pPr>
                <a:defRPr/>
              </a:pPr>
              <a:t>12/31/2018</a:t>
            </a:fld>
            <a:endParaRPr lang="en-US"/>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94E05FA5-97CE-484C-B23C-FA67A775D73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Espace réservé du texte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Espace réservé du texte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Espace réservé de la date 3"/>
          <p:cNvSpPr>
            <a:spLocks noGrp="1"/>
          </p:cNvSpPr>
          <p:nvPr>
            <p:ph type="dt" sz="half" idx="10"/>
          </p:nvPr>
        </p:nvSpPr>
        <p:spPr/>
        <p:txBody>
          <a:bodyPr/>
          <a:lstStyle>
            <a:lvl1pPr>
              <a:defRPr/>
            </a:lvl1pPr>
          </a:lstStyle>
          <a:p>
            <a:pPr>
              <a:defRPr/>
            </a:pPr>
            <a:fld id="{66F108E5-11D8-44C7-974D-30C637166FC7}" type="datetimeFigureOut">
              <a:rPr lang="en-US"/>
              <a:pPr>
                <a:defRPr/>
              </a:pPr>
              <a:t>12/31/2018</a:t>
            </a:fld>
            <a:endParaRPr lang="en-US"/>
          </a:p>
        </p:txBody>
      </p:sp>
      <p:sp>
        <p:nvSpPr>
          <p:cNvPr id="8" name="Espace réservé du pied de page 4"/>
          <p:cNvSpPr>
            <a:spLocks noGrp="1"/>
          </p:cNvSpPr>
          <p:nvPr>
            <p:ph type="ftr" sz="quarter" idx="11"/>
          </p:nvPr>
        </p:nvSpPr>
        <p:spPr/>
        <p:txBody>
          <a:bodyPr/>
          <a:lstStyle>
            <a:lvl1pPr>
              <a:defRPr/>
            </a:lvl1pPr>
          </a:lstStyle>
          <a:p>
            <a:pPr>
              <a:defRPr/>
            </a:pPr>
            <a:endParaRPr lang="en-US"/>
          </a:p>
        </p:txBody>
      </p:sp>
      <p:sp>
        <p:nvSpPr>
          <p:cNvPr id="9" name="Espace réservé du numéro de diapositive 5"/>
          <p:cNvSpPr>
            <a:spLocks noGrp="1"/>
          </p:cNvSpPr>
          <p:nvPr>
            <p:ph type="sldNum" sz="quarter" idx="12"/>
          </p:nvPr>
        </p:nvSpPr>
        <p:spPr/>
        <p:txBody>
          <a:bodyPr/>
          <a:lstStyle>
            <a:lvl1pPr>
              <a:defRPr/>
            </a:lvl1pPr>
          </a:lstStyle>
          <a:p>
            <a:pPr>
              <a:defRPr/>
            </a:pPr>
            <a:fld id="{8E3799C1-EB81-4B3B-8AE4-E960FD1807A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e la date 3"/>
          <p:cNvSpPr>
            <a:spLocks noGrp="1"/>
          </p:cNvSpPr>
          <p:nvPr>
            <p:ph type="dt" sz="half" idx="10"/>
          </p:nvPr>
        </p:nvSpPr>
        <p:spPr/>
        <p:txBody>
          <a:bodyPr/>
          <a:lstStyle>
            <a:lvl1pPr>
              <a:defRPr/>
            </a:lvl1pPr>
          </a:lstStyle>
          <a:p>
            <a:pPr>
              <a:defRPr/>
            </a:pPr>
            <a:fld id="{9D3111D0-CBF0-43F1-B132-56B4D34B3783}" type="datetimeFigureOut">
              <a:rPr lang="en-US"/>
              <a:pPr>
                <a:defRPr/>
              </a:pPr>
              <a:t>12/31/2018</a:t>
            </a:fld>
            <a:endParaRPr lang="en-US"/>
          </a:p>
        </p:txBody>
      </p:sp>
      <p:sp>
        <p:nvSpPr>
          <p:cNvPr id="4" name="Espace réservé du pied de page 4"/>
          <p:cNvSpPr>
            <a:spLocks noGrp="1"/>
          </p:cNvSpPr>
          <p:nvPr>
            <p:ph type="ftr" sz="quarter" idx="11"/>
          </p:nvPr>
        </p:nvSpPr>
        <p:spPr/>
        <p:txBody>
          <a:bodyPr/>
          <a:lstStyle>
            <a:lvl1pPr>
              <a:defRPr/>
            </a:lvl1pPr>
          </a:lstStyle>
          <a:p>
            <a:pPr>
              <a:defRPr/>
            </a:pPr>
            <a:endParaRPr lang="en-US"/>
          </a:p>
        </p:txBody>
      </p:sp>
      <p:sp>
        <p:nvSpPr>
          <p:cNvPr id="5" name="Espace réservé du numéro de diapositive 5"/>
          <p:cNvSpPr>
            <a:spLocks noGrp="1"/>
          </p:cNvSpPr>
          <p:nvPr>
            <p:ph type="sldNum" sz="quarter" idx="12"/>
          </p:nvPr>
        </p:nvSpPr>
        <p:spPr/>
        <p:txBody>
          <a:bodyPr/>
          <a:lstStyle>
            <a:lvl1pPr>
              <a:defRPr/>
            </a:lvl1pPr>
          </a:lstStyle>
          <a:p>
            <a:pPr>
              <a:defRPr/>
            </a:pPr>
            <a:fld id="{F2687ADC-CFDE-4C5E-8E26-5131AEFD2B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04C27CB-787B-4254-B195-706A7F06640F}" type="datetimeFigureOut">
              <a:rPr lang="en-US"/>
              <a:pPr>
                <a:defRPr/>
              </a:pPr>
              <a:t>12/31/2018</a:t>
            </a:fld>
            <a:endParaRPr lang="en-US"/>
          </a:p>
        </p:txBody>
      </p:sp>
      <p:sp>
        <p:nvSpPr>
          <p:cNvPr id="3" name="Espace réservé du pied de page 4"/>
          <p:cNvSpPr>
            <a:spLocks noGrp="1"/>
          </p:cNvSpPr>
          <p:nvPr>
            <p:ph type="ftr" sz="quarter" idx="11"/>
          </p:nvPr>
        </p:nvSpPr>
        <p:spPr/>
        <p:txBody>
          <a:bodyPr/>
          <a:lstStyle>
            <a:lvl1pPr>
              <a:defRPr/>
            </a:lvl1pPr>
          </a:lstStyle>
          <a:p>
            <a:pPr>
              <a:defRPr/>
            </a:pPr>
            <a:endParaRPr lang="en-US"/>
          </a:p>
        </p:txBody>
      </p:sp>
      <p:sp>
        <p:nvSpPr>
          <p:cNvPr id="4" name="Espace réservé du numéro de diapositive 5"/>
          <p:cNvSpPr>
            <a:spLocks noGrp="1"/>
          </p:cNvSpPr>
          <p:nvPr>
            <p:ph type="sldNum" sz="quarter" idx="12"/>
          </p:nvPr>
        </p:nvSpPr>
        <p:spPr/>
        <p:txBody>
          <a:bodyPr/>
          <a:lstStyle>
            <a:lvl1pPr>
              <a:defRPr/>
            </a:lvl1pPr>
          </a:lstStyle>
          <a:p>
            <a:pPr>
              <a:defRPr/>
            </a:pPr>
            <a:fld id="{D83EC841-DC1E-4459-BFD2-55FB605056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12" y="273049"/>
            <a:ext cx="3008313" cy="1162051"/>
          </a:xfrm>
        </p:spPr>
        <p:txBody>
          <a:bodyPr anchor="b"/>
          <a:lstStyle>
            <a:lvl1pPr algn="l">
              <a:defRPr sz="2000" b="1"/>
            </a:lvl1pPr>
          </a:lstStyle>
          <a:p>
            <a:r>
              <a:rPr lang="en-US" smtClean="0"/>
              <a:t>Click to edit Master title style</a:t>
            </a:r>
            <a:endParaRPr lang="en-US"/>
          </a:p>
        </p:txBody>
      </p:sp>
      <p:sp>
        <p:nvSpPr>
          <p:cNvPr id="3" name="Espace réservé du contenu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u texte 3"/>
          <p:cNvSpPr>
            <a:spLocks noGrp="1"/>
          </p:cNvSpPr>
          <p:nvPr>
            <p:ph type="body" sz="half" idx="2"/>
          </p:nvPr>
        </p:nvSpPr>
        <p:spPr>
          <a:xfrm>
            <a:off x="45721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BB78E7F6-B52E-4343-A3A7-E004C92BD7F9}" type="datetimeFigureOut">
              <a:rPr lang="en-US"/>
              <a:pPr>
                <a:defRPr/>
              </a:pPr>
              <a:t>12/31/2018</a:t>
            </a:fld>
            <a:endParaRPr lang="en-US"/>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7E4C9C5F-57BD-4CD0-9C92-DE73BEFDDF4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Espace réservé du texte 3"/>
          <p:cNvSpPr>
            <a:spLocks noGrp="1"/>
          </p:cNvSpPr>
          <p:nvPr>
            <p:ph type="body" sz="half" idx="2"/>
          </p:nvPr>
        </p:nvSpPr>
        <p:spPr>
          <a:xfrm>
            <a:off x="1792288" y="5367345"/>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A3E1DC37-EC32-47CF-ABCF-437958C12A25}" type="datetimeFigureOut">
              <a:rPr lang="en-US"/>
              <a:pPr>
                <a:defRPr/>
              </a:pPr>
              <a:t>12/31/2018</a:t>
            </a:fld>
            <a:endParaRPr lang="en-US"/>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95042AC2-8598-484B-95C3-0BA776F6020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516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sp>
        <p:nvSpPr>
          <p:cNvPr id="1027" name="Espace réservé du texte 2"/>
          <p:cNvSpPr>
            <a:spLocks noGrp="1"/>
          </p:cNvSpPr>
          <p:nvPr>
            <p:ph type="body" idx="1"/>
          </p:nvPr>
        </p:nvSpPr>
        <p:spPr bwMode="auto">
          <a:xfrm>
            <a:off x="457200" y="1600208"/>
            <a:ext cx="8229600" cy="45254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4" name="Espace réservé de la date 3"/>
          <p:cNvSpPr>
            <a:spLocks noGrp="1"/>
          </p:cNvSpPr>
          <p:nvPr>
            <p:ph type="dt" sz="half" idx="2"/>
          </p:nvPr>
        </p:nvSpPr>
        <p:spPr>
          <a:xfrm>
            <a:off x="457200" y="6356358"/>
            <a:ext cx="2133600" cy="366183"/>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292D0F4-DC60-4C7D-828A-BBA79A6C6FF1}" type="datetimeFigureOut">
              <a:rPr lang="en-US"/>
              <a:pPr>
                <a:defRPr/>
              </a:pPr>
              <a:t>12/31/2018</a:t>
            </a:fld>
            <a:endParaRPr lang="en-US"/>
          </a:p>
        </p:txBody>
      </p:sp>
      <p:sp>
        <p:nvSpPr>
          <p:cNvPr id="5" name="Espace réservé du pied de page 4"/>
          <p:cNvSpPr>
            <a:spLocks noGrp="1"/>
          </p:cNvSpPr>
          <p:nvPr>
            <p:ph type="ftr" sz="quarter" idx="3"/>
          </p:nvPr>
        </p:nvSpPr>
        <p:spPr>
          <a:xfrm>
            <a:off x="3124200" y="6356358"/>
            <a:ext cx="2895600" cy="366183"/>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Espace réservé du numéro de diapositive 5"/>
          <p:cNvSpPr>
            <a:spLocks noGrp="1"/>
          </p:cNvSpPr>
          <p:nvPr>
            <p:ph type="sldNum" sz="quarter" idx="4"/>
          </p:nvPr>
        </p:nvSpPr>
        <p:spPr>
          <a:xfrm>
            <a:off x="6553200" y="6356358"/>
            <a:ext cx="2133600" cy="366183"/>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C86C8E9-BF49-4315-8E7F-07481D5848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516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sp>
        <p:nvSpPr>
          <p:cNvPr id="1027" name="Espace réservé du texte 2"/>
          <p:cNvSpPr>
            <a:spLocks noGrp="1"/>
          </p:cNvSpPr>
          <p:nvPr>
            <p:ph type="body" idx="1"/>
          </p:nvPr>
        </p:nvSpPr>
        <p:spPr bwMode="auto">
          <a:xfrm>
            <a:off x="457200" y="1600201"/>
            <a:ext cx="8229600" cy="45254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4" name="Espace réservé de la date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292D0F4-DC60-4C7D-828A-BBA79A6C6FF1}" type="datetimeFigureOut">
              <a:rPr lang="en-US"/>
              <a:pPr>
                <a:defRPr/>
              </a:pPr>
              <a:t>12/31/2018</a:t>
            </a:fld>
            <a:endParaRPr lang="en-US"/>
          </a:p>
        </p:txBody>
      </p:sp>
      <p:sp>
        <p:nvSpPr>
          <p:cNvPr id="5" name="Espace réservé du pied de page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Espace réservé du numéro de diapositive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C86C8E9-BF49-4315-8E7F-07481D5848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143000"/>
          </a:xfrm>
        </p:spPr>
        <p:txBody>
          <a:bodyPr>
            <a:normAutofit/>
          </a:bodyPr>
          <a:lstStyle/>
          <a:p>
            <a:r>
              <a:rPr lang="fa-IR" sz="3800" b="1" dirty="0" smtClean="0">
                <a:effectLst>
                  <a:outerShdw blurRad="38100" dist="38100" dir="2700000" algn="tl">
                    <a:srgbClr val="000000">
                      <a:alpha val="43137"/>
                    </a:srgbClr>
                  </a:outerShdw>
                </a:effectLst>
                <a:cs typeface="B Titr" pitchFamily="2" charset="-78"/>
              </a:rPr>
              <a:t>پنج عامل شخصیت</a:t>
            </a:r>
            <a:endParaRPr lang="en-US" sz="3800" b="1" dirty="0">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a:xfrm>
            <a:off x="457200" y="1874837"/>
            <a:ext cx="8229600" cy="4525963"/>
          </a:xfrm>
        </p:spPr>
        <p:txBody>
          <a:bodyPr>
            <a:normAutofit/>
          </a:bodyPr>
          <a:lstStyle/>
          <a:p>
            <a:pPr algn="r">
              <a:buNone/>
            </a:pPr>
            <a:r>
              <a:rPr lang="fa-IR" sz="2800" b="1" dirty="0" smtClean="0">
                <a:latin typeface="2  Titr"/>
                <a:cs typeface="B Lotus" pitchFamily="2" charset="-78"/>
              </a:rPr>
              <a:t>انسان موجودی منطقی است که می تواند شخصیت و فتار خود را توضیح دهد. بر اساس این نظریه انسان موجودی است که روش زندگی خود را درک می کند و توانایی تجزیه و تحلیل کنش ها و واکنش های خود را دارد</a:t>
            </a:r>
            <a:r>
              <a:rPr lang="en-US" sz="2800" b="1" dirty="0" smtClean="0">
                <a:latin typeface="2  Titr"/>
                <a:cs typeface="B Lotus" pitchFamily="2" charset="-78"/>
              </a:rPr>
              <a:t>.</a:t>
            </a:r>
            <a:endParaRPr lang="fa-IR" sz="2800" b="1" dirty="0" smtClean="0">
              <a:latin typeface="2  Titr"/>
              <a:cs typeface="B Lotus" pitchFamily="2" charset="-78"/>
            </a:endParaRPr>
          </a:p>
          <a:p>
            <a:pPr algn="r">
              <a:buNone/>
            </a:pPr>
            <a:r>
              <a:rPr lang="fa-IR" sz="2800" b="1" dirty="0" smtClean="0">
                <a:latin typeface="2  Titr"/>
                <a:cs typeface="B Lotus" pitchFamily="2" charset="-78"/>
              </a:rPr>
              <a:t>کاستا و مک کری با استفاده از تحلیل عاملی به این نتیجه رسیدند که می توان بین تفاوت های فردی در خصوصایت شخصیتی پنج عامل عمده را منظور نمود.</a:t>
            </a:r>
          </a:p>
          <a:p>
            <a:pPr algn="r">
              <a:buNone/>
            </a:pPr>
            <a:r>
              <a:rPr lang="fa-IR" sz="2800" b="1" dirty="0" smtClean="0">
                <a:latin typeface="2  Titr"/>
                <a:cs typeface="B Lotus" pitchFamily="2" charset="-78"/>
              </a:rPr>
              <a:t>فرم بلند پرسش نامه دارای 240 سوال است</a:t>
            </a:r>
            <a:r>
              <a:rPr lang="fa-IR" sz="2800" dirty="0" smtClean="0">
                <a:cs typeface="B Lotus" pitchFamily="2" charset="-78"/>
              </a:rPr>
              <a:t>.</a:t>
            </a:r>
            <a:endParaRPr lang="en-US" sz="2800" dirty="0">
              <a:cs typeface="B 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714612" y="214288"/>
          <a:ext cx="6072230" cy="6575741"/>
        </p:xfrm>
        <a:graphic>
          <a:graphicData uri="http://schemas.openxmlformats.org/drawingml/2006/table">
            <a:tbl>
              <a:tblPr firstRow="1" bandRow="1">
                <a:tableStyleId>{5C22544A-7EE6-4342-B048-85BDC9FD1C3A}</a:tableStyleId>
              </a:tblPr>
              <a:tblGrid>
                <a:gridCol w="3000396"/>
                <a:gridCol w="3071834"/>
              </a:tblGrid>
              <a:tr h="699761">
                <a:tc>
                  <a:txBody>
                    <a:bodyPr/>
                    <a:lstStyle/>
                    <a:p>
                      <a:endParaRPr lang="en-US" dirty="0"/>
                    </a:p>
                  </a:txBody>
                  <a:tcPr/>
                </a:tc>
                <a:tc>
                  <a:txBody>
                    <a:bodyPr/>
                    <a:lstStyle/>
                    <a:p>
                      <a:endParaRPr lang="en-US" dirty="0"/>
                    </a:p>
                  </a:txBody>
                  <a:tcPr/>
                </a:tc>
              </a:tr>
              <a:tr h="825303">
                <a:tc>
                  <a:txBody>
                    <a:bodyPr/>
                    <a:lstStyle/>
                    <a:p>
                      <a:r>
                        <a:rPr lang="en-US" b="1" u="none" dirty="0" smtClean="0">
                          <a:latin typeface="Arial" pitchFamily="34" charset="0"/>
                          <a:cs typeface="Arial" pitchFamily="34" charset="0"/>
                        </a:rPr>
                        <a:t>Honesty-humility scale</a:t>
                      </a:r>
                      <a:endParaRPr lang="en-US" u="none"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Sincerity, Fairness, Greed avoidance, Modesty</a:t>
                      </a:r>
                      <a:endParaRPr lang="en-US" dirty="0">
                        <a:latin typeface="Arial" pitchFamily="34" charset="0"/>
                        <a:cs typeface="Arial" pitchFamily="34" charset="0"/>
                      </a:endParaRPr>
                    </a:p>
                  </a:txBody>
                  <a:tcPr/>
                </a:tc>
              </a:tr>
              <a:tr h="805768">
                <a:tc>
                  <a:txBody>
                    <a:bodyPr/>
                    <a:lstStyle/>
                    <a:p>
                      <a:r>
                        <a:rPr lang="en-US" b="1" u="none" dirty="0" smtClean="0">
                          <a:latin typeface="Arial" pitchFamily="34" charset="0"/>
                          <a:cs typeface="Arial" pitchFamily="34" charset="0"/>
                        </a:rPr>
                        <a:t>Neuroticism/emotional stability</a:t>
                      </a:r>
                      <a:endParaRPr lang="en-US" u="none"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Fearfulness, Anxiety, Dependence, Sentimentality</a:t>
                      </a:r>
                      <a:endParaRPr lang="en-US" dirty="0">
                        <a:latin typeface="Arial" pitchFamily="34" charset="0"/>
                        <a:cs typeface="Arial" pitchFamily="34" charset="0"/>
                      </a:endParaRPr>
                    </a:p>
                  </a:txBody>
                  <a:tcPr/>
                </a:tc>
              </a:tr>
              <a:tr h="696644">
                <a:tc>
                  <a:txBody>
                    <a:bodyPr/>
                    <a:lstStyle/>
                    <a:p>
                      <a:r>
                        <a:rPr lang="en-US" b="1" u="none" dirty="0" smtClean="0">
                          <a:latin typeface="Arial" pitchFamily="34" charset="0"/>
                          <a:cs typeface="Arial" pitchFamily="34" charset="0"/>
                        </a:rPr>
                        <a:t>Extraversion</a:t>
                      </a:r>
                      <a:endParaRPr lang="en-US" u="none"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Social self-esteem, Social Boldness, Sociability, Liveliness</a:t>
                      </a:r>
                      <a:endParaRPr lang="en-US" dirty="0">
                        <a:latin typeface="Arial" pitchFamily="34" charset="0"/>
                        <a:cs typeface="Arial" pitchFamily="34" charset="0"/>
                      </a:endParaRPr>
                    </a:p>
                  </a:txBody>
                  <a:tcPr/>
                </a:tc>
              </a:tr>
              <a:tr h="732517">
                <a:tc>
                  <a:txBody>
                    <a:bodyPr/>
                    <a:lstStyle/>
                    <a:p>
                      <a:r>
                        <a:rPr lang="en-US" b="1" u="none" dirty="0" smtClean="0">
                          <a:latin typeface="Arial" pitchFamily="34" charset="0"/>
                          <a:cs typeface="Arial" pitchFamily="34" charset="0"/>
                        </a:rPr>
                        <a:t>Agreeableness</a:t>
                      </a:r>
                      <a:endParaRPr lang="en-US" u="none"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Forgivingness, Gentleness, Flexibility, Patience</a:t>
                      </a:r>
                      <a:endParaRPr lang="en-US" dirty="0">
                        <a:latin typeface="Arial" pitchFamily="34" charset="0"/>
                        <a:cs typeface="Arial" pitchFamily="34" charset="0"/>
                      </a:endParaRPr>
                    </a:p>
                  </a:txBody>
                  <a:tcPr/>
                </a:tc>
              </a:tr>
              <a:tr h="1298996">
                <a:tc>
                  <a:txBody>
                    <a:bodyPr/>
                    <a:lstStyle/>
                    <a:p>
                      <a:r>
                        <a:rPr lang="en-US" b="1" u="none" dirty="0" smtClean="0">
                          <a:latin typeface="Arial" pitchFamily="34" charset="0"/>
                          <a:cs typeface="Arial" pitchFamily="34" charset="0"/>
                        </a:rPr>
                        <a:t>Conscientiousness</a:t>
                      </a:r>
                      <a:endParaRPr lang="en-US" u="none"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Organization, Diligence, Perfectionism, Prudence</a:t>
                      </a:r>
                      <a:endParaRPr lang="en-US" dirty="0">
                        <a:latin typeface="Arial" pitchFamily="34" charset="0"/>
                        <a:cs typeface="Arial" pitchFamily="34" charset="0"/>
                      </a:endParaRPr>
                    </a:p>
                  </a:txBody>
                  <a:tcPr/>
                </a:tc>
              </a:tr>
              <a:tr h="1298996">
                <a:tc>
                  <a:txBody>
                    <a:bodyPr/>
                    <a:lstStyle/>
                    <a:p>
                      <a:r>
                        <a:rPr lang="en-US" b="1" u="none" dirty="0" smtClean="0">
                          <a:latin typeface="Arial" pitchFamily="34" charset="0"/>
                          <a:cs typeface="Arial" pitchFamily="34" charset="0"/>
                        </a:rPr>
                        <a:t>Openness  </a:t>
                      </a:r>
                      <a:endParaRPr lang="en-US" u="none"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 Aesthetic appreciation, Inquisitiveness, Creativity, Unconventionality</a:t>
                      </a:r>
                      <a:endParaRPr lang="en-US"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405718" cy="5440364"/>
          </a:xfrm>
        </p:spPr>
        <p:txBody>
          <a:bodyPr>
            <a:normAutofit lnSpcReduction="10000"/>
          </a:bodyPr>
          <a:lstStyle/>
          <a:p>
            <a:pPr algn="r" rtl="1">
              <a:lnSpc>
                <a:spcPct val="150000"/>
              </a:lnSpc>
              <a:buNone/>
            </a:pPr>
            <a:r>
              <a:rPr lang="fa-IR" sz="2800" b="1" dirty="0" smtClean="0">
                <a:effectLst>
                  <a:outerShdw blurRad="38100" dist="38100" dir="2700000" algn="tl">
                    <a:srgbClr val="000000">
                      <a:alpha val="43137"/>
                    </a:srgbClr>
                  </a:outerShdw>
                </a:effectLst>
                <a:cs typeface="B Lotus" pitchFamily="2" charset="-78"/>
              </a:rPr>
              <a:t>تعریف شخصیت</a:t>
            </a:r>
            <a:endParaRPr lang="en-US" sz="2800" b="1" dirty="0" smtClean="0">
              <a:effectLst>
                <a:outerShdw blurRad="38100" dist="38100" dir="2700000" algn="tl">
                  <a:srgbClr val="000000">
                    <a:alpha val="43137"/>
                  </a:srgbClr>
                </a:outerShdw>
              </a:effectLst>
              <a:cs typeface="B Lotus" pitchFamily="2" charset="-78"/>
            </a:endParaRPr>
          </a:p>
          <a:p>
            <a:pPr algn="r" rtl="1">
              <a:lnSpc>
                <a:spcPct val="150000"/>
              </a:lnSpc>
              <a:buNone/>
            </a:pPr>
            <a:r>
              <a:rPr lang="fa-IR" sz="2800" dirty="0" smtClean="0">
                <a:cs typeface="B Lotus" pitchFamily="2" charset="-78"/>
              </a:rPr>
              <a:t>سازمانی پویا در درون فرد متشکل از سیستمهای روانی- جسمانی که رفتار و افکار مشخصه او را تعیین می کند.</a:t>
            </a:r>
          </a:p>
          <a:p>
            <a:pPr algn="r" rtl="1">
              <a:lnSpc>
                <a:spcPct val="150000"/>
              </a:lnSpc>
              <a:buNone/>
            </a:pPr>
            <a:r>
              <a:rPr lang="fa-IR" sz="2800" dirty="0" smtClean="0">
                <a:cs typeface="B Lotus" pitchFamily="2" charset="-78"/>
              </a:rPr>
              <a:t>سازمان پویا</a:t>
            </a:r>
          </a:p>
          <a:p>
            <a:pPr algn="r" rtl="1">
              <a:lnSpc>
                <a:spcPct val="150000"/>
              </a:lnSpc>
              <a:buNone/>
            </a:pPr>
            <a:r>
              <a:rPr lang="fa-IR" sz="2800" dirty="0" smtClean="0">
                <a:cs typeface="B Lotus" pitchFamily="2" charset="-78"/>
              </a:rPr>
              <a:t>روانی- جسمانی</a:t>
            </a:r>
          </a:p>
          <a:p>
            <a:pPr algn="r" rtl="1">
              <a:lnSpc>
                <a:spcPct val="150000"/>
              </a:lnSpc>
              <a:buNone/>
            </a:pPr>
            <a:r>
              <a:rPr lang="fa-IR" sz="2800" dirty="0" smtClean="0">
                <a:cs typeface="B Lotus" pitchFamily="2" charset="-78"/>
              </a:rPr>
              <a:t>تعیین می کند</a:t>
            </a:r>
          </a:p>
          <a:p>
            <a:pPr algn="r" rtl="1">
              <a:lnSpc>
                <a:spcPct val="150000"/>
              </a:lnSpc>
              <a:buNone/>
            </a:pPr>
            <a:r>
              <a:rPr lang="fa-IR" sz="2800" dirty="0" smtClean="0">
                <a:cs typeface="B Lotus" pitchFamily="2" charset="-78"/>
              </a:rPr>
              <a:t>مشخصه</a:t>
            </a:r>
          </a:p>
          <a:p>
            <a:pPr algn="r" rtl="1">
              <a:lnSpc>
                <a:spcPct val="150000"/>
              </a:lnSpc>
              <a:buNone/>
            </a:pPr>
            <a:r>
              <a:rPr lang="fa-IR" sz="2800" dirty="0" smtClean="0">
                <a:cs typeface="B Lotus" pitchFamily="2" charset="-78"/>
              </a:rPr>
              <a:t>رفتار و افکار</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620000" cy="5440364"/>
          </a:xfrm>
        </p:spPr>
        <p:txBody>
          <a:bodyPr>
            <a:normAutofit fontScale="85000" lnSpcReduction="10000"/>
          </a:bodyPr>
          <a:lstStyle/>
          <a:p>
            <a:pPr algn="r" rtl="1">
              <a:lnSpc>
                <a:spcPct val="150000"/>
              </a:lnSpc>
              <a:buNone/>
            </a:pPr>
            <a:r>
              <a:rPr lang="fa-IR" sz="3000" b="1" dirty="0" smtClean="0">
                <a:effectLst>
                  <a:outerShdw blurRad="38100" dist="38100" dir="2700000" algn="tl">
                    <a:srgbClr val="000000">
                      <a:alpha val="43137"/>
                    </a:srgbClr>
                  </a:outerShdw>
                </a:effectLst>
                <a:cs typeface="B Lotus" pitchFamily="2" charset="-78"/>
              </a:rPr>
              <a:t>ساختار شخصیت</a:t>
            </a:r>
            <a:endParaRPr lang="en-US" sz="3000" b="1" dirty="0" smtClean="0">
              <a:effectLst>
                <a:outerShdw blurRad="38100" dist="38100" dir="2700000" algn="tl">
                  <a:srgbClr val="000000">
                    <a:alpha val="43137"/>
                  </a:srgbClr>
                </a:outerShdw>
              </a:effectLst>
              <a:cs typeface="B Lotus" pitchFamily="2" charset="-78"/>
            </a:endParaRPr>
          </a:p>
          <a:p>
            <a:pPr algn="r" rtl="1">
              <a:lnSpc>
                <a:spcPct val="150000"/>
              </a:lnSpc>
              <a:buNone/>
            </a:pPr>
            <a:r>
              <a:rPr lang="fa-IR" sz="2800" dirty="0" smtClean="0">
                <a:cs typeface="B Lotus" pitchFamily="2" charset="-78"/>
              </a:rPr>
              <a:t>واحدهای بنیادی یا اجزای تشکیل دهنده شخصیت آنهایی هستند که توصیف شخصیت را بر حسب ویژگی های فرد امکان پذیر می سازند. دو واحد بنیادی شخصیت آمادگیهای شخصی و خویشتن هستند.</a:t>
            </a:r>
          </a:p>
          <a:p>
            <a:pPr algn="r" rtl="1">
              <a:lnSpc>
                <a:spcPct val="150000"/>
              </a:lnSpc>
              <a:buNone/>
            </a:pPr>
            <a:r>
              <a:rPr lang="fa-IR" sz="2800" dirty="0" smtClean="0">
                <a:cs typeface="B Lotus" pitchFamily="2" charset="-78"/>
              </a:rPr>
              <a:t>آمادگی های شخصی(</a:t>
            </a:r>
            <a:r>
              <a:rPr lang="en-US" sz="2800" dirty="0" smtClean="0">
                <a:cs typeface="B Lotus" pitchFamily="2" charset="-78"/>
              </a:rPr>
              <a:t>personal dispositions</a:t>
            </a:r>
            <a:r>
              <a:rPr lang="fa-IR" sz="2800" dirty="0" smtClean="0">
                <a:cs typeface="B Lotus" pitchFamily="2" charset="-78"/>
              </a:rPr>
              <a:t>):</a:t>
            </a:r>
            <a:endParaRPr lang="en-US" sz="2800" dirty="0" smtClean="0">
              <a:cs typeface="B Lotus" pitchFamily="2" charset="-78"/>
            </a:endParaRPr>
          </a:p>
          <a:p>
            <a:pPr algn="r" rtl="1">
              <a:lnSpc>
                <a:spcPct val="150000"/>
              </a:lnSpc>
              <a:buNone/>
            </a:pPr>
            <a:r>
              <a:rPr lang="fa-IR" sz="2800" dirty="0" smtClean="0">
                <a:cs typeface="B Lotus" pitchFamily="2" charset="-78"/>
              </a:rPr>
              <a:t>ساختار عصب- روانی مخصوص فرد که توانایی برابر کردن محرک های متعدد را به صورت کارکردی دارد و می تواند رفتار انطباقی و سبکی را آغاز نموده  و آن را هدایت کند.</a:t>
            </a:r>
          </a:p>
          <a:p>
            <a:pPr algn="r" rtl="1">
              <a:lnSpc>
                <a:spcPct val="150000"/>
              </a:lnSpc>
              <a:buNone/>
            </a:pPr>
            <a:r>
              <a:rPr lang="fa-IR" sz="2800" dirty="0" smtClean="0">
                <a:cs typeface="B Lotus" pitchFamily="2" charset="-78"/>
              </a:rPr>
              <a:t>آمادگی های شخصی فردی هستند؛ صفات مشترک در چند نفر وجود دارند.</a:t>
            </a:r>
          </a:p>
          <a:p>
            <a:pPr algn="r" rtl="1">
              <a:lnSpc>
                <a:spcPct val="150000"/>
              </a:lnSpc>
              <a:buFont typeface="Wingdings" pitchFamily="2" charset="2"/>
              <a:buChar char="Ø"/>
            </a:pPr>
            <a:endParaRPr lang="fa-IR" sz="2800" b="1" dirty="0" smtClean="0">
              <a:effectLst>
                <a:outerShdw blurRad="38100" dist="38100" dir="2700000" algn="tl">
                  <a:srgbClr val="000000">
                    <a:alpha val="43137"/>
                  </a:srgbClr>
                </a:outerShdw>
              </a:effectLst>
              <a:cs typeface="2  Tit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620000" cy="5440364"/>
          </a:xfrm>
        </p:spPr>
        <p:txBody>
          <a:bodyPr>
            <a:normAutofit fontScale="85000" lnSpcReduction="10000"/>
          </a:bodyPr>
          <a:lstStyle/>
          <a:p>
            <a:pPr algn="r" rtl="1">
              <a:lnSpc>
                <a:spcPct val="150000"/>
              </a:lnSpc>
              <a:buNone/>
            </a:pPr>
            <a:r>
              <a:rPr lang="fa-IR" sz="3300" b="1" dirty="0" smtClean="0">
                <a:effectLst>
                  <a:outerShdw blurRad="38100" dist="38100" dir="2700000" algn="tl">
                    <a:srgbClr val="000000">
                      <a:alpha val="43137"/>
                    </a:srgbClr>
                  </a:outerShdw>
                </a:effectLst>
                <a:cs typeface="B Lotus" pitchFamily="2" charset="-78"/>
              </a:rPr>
              <a:t>سطوح آمادگی شخصی</a:t>
            </a:r>
            <a:endParaRPr lang="en-US" sz="3300" b="1" dirty="0" smtClean="0">
              <a:effectLst>
                <a:outerShdw blurRad="38100" dist="38100" dir="2700000" algn="tl">
                  <a:srgbClr val="000000">
                    <a:alpha val="43137"/>
                  </a:srgbClr>
                </a:outerShdw>
              </a:effectLst>
              <a:cs typeface="B Lotus" pitchFamily="2" charset="-78"/>
            </a:endParaRPr>
          </a:p>
          <a:p>
            <a:pPr algn="r" rtl="1">
              <a:lnSpc>
                <a:spcPct val="150000"/>
              </a:lnSpc>
              <a:buNone/>
            </a:pPr>
            <a:r>
              <a:rPr lang="fa-IR" sz="2800" dirty="0" smtClean="0">
                <a:cs typeface="B Lotus" pitchFamily="2" charset="-78"/>
              </a:rPr>
              <a:t>آمادگیهای بنیادی(</a:t>
            </a:r>
            <a:r>
              <a:rPr lang="en-US" sz="2800" dirty="0" smtClean="0">
                <a:cs typeface="B Lotus" pitchFamily="2" charset="-78"/>
              </a:rPr>
              <a:t>cardinal dispositions</a:t>
            </a:r>
            <a:r>
              <a:rPr lang="fa-IR" sz="2800" dirty="0" smtClean="0">
                <a:cs typeface="B Lotus" pitchFamily="2" charset="-78"/>
              </a:rPr>
              <a:t>) </a:t>
            </a:r>
          </a:p>
          <a:p>
            <a:pPr algn="r" rtl="1">
              <a:lnSpc>
                <a:spcPct val="150000"/>
              </a:lnSpc>
              <a:buNone/>
            </a:pPr>
            <a:r>
              <a:rPr lang="fa-IR" sz="2800" dirty="0" smtClean="0">
                <a:cs typeface="B Lotus" pitchFamily="2" charset="-78"/>
              </a:rPr>
              <a:t>برخی افراد دارای ویژگی آنچنان برجسته ای هستند که بر زندگی آنها حاکم می شود. این آمادگی ها به قدری واضح هستند که نمی توان آنها را پنهان کرد.</a:t>
            </a:r>
          </a:p>
          <a:p>
            <a:pPr algn="r" rtl="1">
              <a:lnSpc>
                <a:spcPct val="150000"/>
              </a:lnSpc>
              <a:buNone/>
            </a:pPr>
            <a:r>
              <a:rPr lang="fa-IR" sz="2800" dirty="0" smtClean="0">
                <a:cs typeface="B Lotus" pitchFamily="2" charset="-78"/>
              </a:rPr>
              <a:t>آمادگیهای اصلی(</a:t>
            </a:r>
            <a:r>
              <a:rPr lang="en-US" sz="2800" dirty="0" smtClean="0">
                <a:cs typeface="B Lotus" pitchFamily="2" charset="-78"/>
              </a:rPr>
              <a:t>central dispositions</a:t>
            </a:r>
            <a:r>
              <a:rPr lang="fa-IR" sz="2800" dirty="0" smtClean="0">
                <a:cs typeface="B Lotus" pitchFamily="2" charset="-78"/>
              </a:rPr>
              <a:t>):</a:t>
            </a:r>
            <a:endParaRPr lang="en-US" sz="2800" dirty="0" smtClean="0">
              <a:cs typeface="B Lotus" pitchFamily="2" charset="-78"/>
            </a:endParaRPr>
          </a:p>
          <a:p>
            <a:pPr algn="r" rtl="1">
              <a:lnSpc>
                <a:spcPct val="150000"/>
              </a:lnSpc>
              <a:buNone/>
            </a:pPr>
            <a:r>
              <a:rPr lang="fa-IR" sz="2800" dirty="0" smtClean="0">
                <a:cs typeface="B Lotus" pitchFamily="2" charset="-78"/>
              </a:rPr>
              <a:t> 5 تا 10 ویژگی بسیار برجسته را که زندگی افراد پیرامون آنها متمرکز است.</a:t>
            </a:r>
          </a:p>
          <a:p>
            <a:pPr algn="r" rtl="1">
              <a:lnSpc>
                <a:spcPct val="150000"/>
              </a:lnSpc>
              <a:buNone/>
            </a:pPr>
            <a:r>
              <a:rPr lang="fa-IR" sz="2800" dirty="0" smtClean="0">
                <a:cs typeface="B Lotus" pitchFamily="2" charset="-78"/>
              </a:rPr>
              <a:t>آمادگی های ثانوی(</a:t>
            </a:r>
            <a:r>
              <a:rPr lang="en-US" sz="2800" dirty="0" smtClean="0">
                <a:cs typeface="B Lotus" pitchFamily="2" charset="-78"/>
              </a:rPr>
              <a:t>secondary dispositions</a:t>
            </a:r>
            <a:r>
              <a:rPr lang="fa-IR" sz="2800" dirty="0" smtClean="0">
                <a:cs typeface="B Lotus" pitchFamily="2" charset="-78"/>
              </a:rPr>
              <a:t>): </a:t>
            </a:r>
            <a:endParaRPr lang="en-US" sz="2800" dirty="0" smtClean="0">
              <a:cs typeface="B Lotus" pitchFamily="2" charset="-78"/>
            </a:endParaRPr>
          </a:p>
          <a:p>
            <a:pPr algn="r" rtl="1">
              <a:lnSpc>
                <a:spcPct val="150000"/>
              </a:lnSpc>
              <a:buNone/>
            </a:pPr>
            <a:r>
              <a:rPr lang="fa-IR" sz="2800" dirty="0" smtClean="0">
                <a:cs typeface="B Lotus" pitchFamily="2" charset="-78"/>
              </a:rPr>
              <a:t>اهمیتی برای شخصیت ندارند اما غالبا روی می دهند و مسبب تعداد زیادی از  رفتارهای بخصوص فرد هستند.</a:t>
            </a:r>
          </a:p>
          <a:p>
            <a:pPr algn="r" rtl="1">
              <a:lnSpc>
                <a:spcPct val="150000"/>
              </a:lnSpc>
              <a:buFont typeface="Wingdings" pitchFamily="2" charset="2"/>
              <a:buChar char="Ø"/>
            </a:pPr>
            <a:endParaRPr lang="fa-IR" sz="2800" dirty="0" smtClean="0">
              <a:cs typeface="B Lotus"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405718" cy="5440364"/>
          </a:xfrm>
        </p:spPr>
        <p:txBody>
          <a:bodyPr>
            <a:normAutofit/>
          </a:bodyPr>
          <a:lstStyle/>
          <a:p>
            <a:pPr algn="r" rtl="1">
              <a:lnSpc>
                <a:spcPct val="150000"/>
              </a:lnSpc>
              <a:buNone/>
            </a:pPr>
            <a:r>
              <a:rPr lang="fa-IR" sz="2800" b="1" dirty="0" smtClean="0">
                <a:effectLst>
                  <a:outerShdw blurRad="38100" dist="38100" dir="2700000" algn="tl">
                    <a:srgbClr val="000000">
                      <a:alpha val="43137"/>
                    </a:srgbClr>
                  </a:outerShdw>
                </a:effectLst>
                <a:cs typeface="B Lotus" pitchFamily="2" charset="-78"/>
              </a:rPr>
              <a:t>خویشتن</a:t>
            </a:r>
            <a:r>
              <a:rPr lang="fa-IR" sz="2800" b="1" dirty="0" smtClean="0">
                <a:effectLst>
                  <a:outerShdw blurRad="38100" dist="38100" dir="2700000" algn="tl">
                    <a:srgbClr val="000000">
                      <a:alpha val="43137"/>
                    </a:srgbClr>
                  </a:outerShdw>
                </a:effectLst>
                <a:cs typeface="+mj-cs"/>
              </a:rPr>
              <a:t>(</a:t>
            </a:r>
            <a:r>
              <a:rPr lang="en-US" sz="2800" b="1" dirty="0" err="1" smtClean="0">
                <a:effectLst>
                  <a:outerShdw blurRad="38100" dist="38100" dir="2700000" algn="tl">
                    <a:srgbClr val="000000">
                      <a:alpha val="43137"/>
                    </a:srgbClr>
                  </a:outerShdw>
                </a:effectLst>
                <a:cs typeface="+mj-cs"/>
              </a:rPr>
              <a:t>Proprium</a:t>
            </a:r>
            <a:r>
              <a:rPr lang="fa-IR" sz="2800" b="1" dirty="0" smtClean="0">
                <a:effectLst>
                  <a:outerShdw blurRad="38100" dist="38100" dir="2700000" algn="tl">
                    <a:srgbClr val="000000">
                      <a:alpha val="43137"/>
                    </a:srgbClr>
                  </a:outerShdw>
                </a:effectLst>
                <a:cs typeface="+mj-cs"/>
              </a:rPr>
              <a:t>)</a:t>
            </a:r>
            <a:endParaRPr lang="en-US" sz="2800" b="1" dirty="0" smtClean="0">
              <a:effectLst>
                <a:outerShdw blurRad="38100" dist="38100" dir="2700000" algn="tl">
                  <a:srgbClr val="000000">
                    <a:alpha val="43137"/>
                  </a:srgbClr>
                </a:outerShdw>
              </a:effectLst>
              <a:cs typeface="+mj-cs"/>
            </a:endParaRPr>
          </a:p>
          <a:p>
            <a:pPr algn="r" rtl="1">
              <a:lnSpc>
                <a:spcPct val="150000"/>
              </a:lnSpc>
              <a:buNone/>
            </a:pPr>
            <a:r>
              <a:rPr lang="fa-IR" sz="2800" dirty="0" smtClean="0">
                <a:cs typeface="B Lotus" pitchFamily="2" charset="-78"/>
              </a:rPr>
              <a:t>رفتارها و ویژگی هایی که افراد آنها را در زندگی شان صمیمانه، مهم و اصلی می دانند.</a:t>
            </a:r>
          </a:p>
          <a:p>
            <a:pPr algn="r" rtl="1">
              <a:lnSpc>
                <a:spcPct val="150000"/>
              </a:lnSpc>
              <a:buNone/>
            </a:pPr>
            <a:r>
              <a:rPr lang="fa-IR" sz="2800" dirty="0" smtClean="0">
                <a:cs typeface="B Lotus" pitchFamily="2" charset="-78"/>
              </a:rPr>
              <a:t>خویشتن کل شخصیت نیست. برخی رفتارها در حاشیه شخصیت قرار  دارند.</a:t>
            </a:r>
          </a:p>
          <a:p>
            <a:pPr algn="r" rtl="1">
              <a:lnSpc>
                <a:spcPct val="150000"/>
              </a:lnSpc>
              <a:buFont typeface="Wingdings" pitchFamily="2" charset="2"/>
              <a:buChar char="Ø"/>
            </a:pPr>
            <a:endParaRPr lang="fa-IR" sz="2800" b="1" dirty="0" smtClean="0">
              <a:effectLst>
                <a:outerShdw blurRad="38100" dist="38100" dir="2700000" algn="tl">
                  <a:srgbClr val="000000">
                    <a:alpha val="43137"/>
                  </a:srgbClr>
                </a:outerShdw>
              </a:effectLst>
              <a:cs typeface="2  Tit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620000" cy="5440364"/>
          </a:xfrm>
        </p:spPr>
        <p:txBody>
          <a:bodyPr>
            <a:normAutofit/>
          </a:bodyPr>
          <a:lstStyle/>
          <a:p>
            <a:pPr algn="l">
              <a:lnSpc>
                <a:spcPct val="150000"/>
              </a:lnSpc>
              <a:buNone/>
            </a:pPr>
            <a:r>
              <a:rPr lang="en-US" sz="2800" b="1" dirty="0" smtClean="0">
                <a:effectLst>
                  <a:outerShdw blurRad="38100" dist="38100" dir="2700000" algn="tl">
                    <a:srgbClr val="000000">
                      <a:alpha val="43137"/>
                    </a:srgbClr>
                  </a:outerShdw>
                </a:effectLst>
                <a:cs typeface="+mj-cs"/>
              </a:rPr>
              <a:t>Functional autonomy</a:t>
            </a:r>
            <a:endParaRPr lang="fa-IR" sz="2800" b="1" dirty="0" smtClean="0">
              <a:effectLst>
                <a:outerShdw blurRad="38100" dist="38100" dir="2700000" algn="tl">
                  <a:srgbClr val="000000">
                    <a:alpha val="43137"/>
                  </a:srgbClr>
                </a:outerShdw>
              </a:effectLst>
              <a:cs typeface="+mj-cs"/>
            </a:endParaRPr>
          </a:p>
          <a:p>
            <a:pPr algn="r" rtl="1">
              <a:lnSpc>
                <a:spcPct val="150000"/>
              </a:lnSpc>
              <a:buNone/>
            </a:pPr>
            <a:r>
              <a:rPr lang="fa-IR" sz="2800" dirty="0" smtClean="0">
                <a:cs typeface="B Lotus" pitchFamily="2" charset="-78"/>
              </a:rPr>
              <a:t>خودمختاری کارکردی توجیه آلپورت برای تعداد زیادی از انگیزه های انسان است که ظاهرا اصول  لذت گرایانه یا کاهش سایق نمی توانند آنها را توجیه کنند.</a:t>
            </a:r>
          </a:p>
          <a:p>
            <a:pPr algn="r" rtl="1">
              <a:lnSpc>
                <a:spcPct val="150000"/>
              </a:lnSpc>
              <a:buNone/>
            </a:pPr>
            <a:r>
              <a:rPr lang="fa-IR" sz="2800" dirty="0" smtClean="0">
                <a:cs typeface="B Lotus" pitchFamily="2" charset="-78"/>
              </a:rPr>
              <a:t>تعریف: برخی از انگیزه های انسان، نه همه آنها، از لحاظ کارکردی از انگیزه اولیه ای که مسبب رفتار بوده، مستقل هستند.</a:t>
            </a:r>
          </a:p>
          <a:p>
            <a:pPr algn="r" rtl="1">
              <a:lnSpc>
                <a:spcPct val="150000"/>
              </a:lnSpc>
              <a:buFont typeface="Wingdings" pitchFamily="2" charset="2"/>
              <a:buChar char="Ø"/>
            </a:pPr>
            <a:endParaRPr lang="fa-IR" sz="2800" b="1" dirty="0" smtClean="0">
              <a:effectLst>
                <a:outerShdw blurRad="38100" dist="38100" dir="2700000" algn="tl">
                  <a:srgbClr val="000000">
                    <a:alpha val="43137"/>
                  </a:srgbClr>
                </a:outerShdw>
              </a:effectLst>
              <a:cs typeface="2  Tit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334280" cy="5440364"/>
          </a:xfrm>
        </p:spPr>
        <p:txBody>
          <a:bodyPr>
            <a:normAutofit/>
          </a:bodyPr>
          <a:lstStyle/>
          <a:p>
            <a:pPr algn="r" rtl="1">
              <a:lnSpc>
                <a:spcPct val="150000"/>
              </a:lnSpc>
              <a:buNone/>
            </a:pPr>
            <a:r>
              <a:rPr lang="fa-IR" sz="2800" b="1" dirty="0" smtClean="0">
                <a:effectLst>
                  <a:outerShdw blurRad="38100" dist="38100" dir="2700000" algn="tl">
                    <a:srgbClr val="000000">
                      <a:alpha val="43137"/>
                    </a:srgbClr>
                  </a:outerShdw>
                </a:effectLst>
                <a:cs typeface="B Lotus" pitchFamily="2" charset="-78"/>
              </a:rPr>
              <a:t>شخصیت سالم</a:t>
            </a:r>
          </a:p>
          <a:p>
            <a:pPr algn="r" rtl="1">
              <a:lnSpc>
                <a:spcPct val="150000"/>
              </a:lnSpc>
              <a:buNone/>
            </a:pPr>
            <a:r>
              <a:rPr lang="fa-IR" sz="2800" dirty="0" smtClean="0">
                <a:cs typeface="B Lotus" pitchFamily="2" charset="-78"/>
              </a:rPr>
              <a:t>گسترش درک خویشتن</a:t>
            </a:r>
          </a:p>
          <a:p>
            <a:pPr algn="r" rtl="1">
              <a:lnSpc>
                <a:spcPct val="150000"/>
              </a:lnSpc>
              <a:buNone/>
            </a:pPr>
            <a:r>
              <a:rPr lang="fa-IR" sz="2800" dirty="0" smtClean="0">
                <a:cs typeface="B Lotus" pitchFamily="2" charset="-78"/>
              </a:rPr>
              <a:t>برقرار کردن روابط صمیمانه با دیگران</a:t>
            </a:r>
          </a:p>
          <a:p>
            <a:pPr algn="r" rtl="1">
              <a:lnSpc>
                <a:spcPct val="150000"/>
              </a:lnSpc>
              <a:buNone/>
            </a:pPr>
            <a:r>
              <a:rPr lang="fa-IR" sz="2800" dirty="0" smtClean="0">
                <a:cs typeface="B Lotus" pitchFamily="2" charset="-78"/>
              </a:rPr>
              <a:t>امنیت هیجانی یا خودپذیری</a:t>
            </a:r>
          </a:p>
          <a:p>
            <a:pPr algn="r" rtl="1">
              <a:lnSpc>
                <a:spcPct val="150000"/>
              </a:lnSpc>
              <a:buNone/>
            </a:pPr>
            <a:r>
              <a:rPr lang="fa-IR" sz="2800" dirty="0" smtClean="0">
                <a:cs typeface="B Lotus" pitchFamily="2" charset="-78"/>
              </a:rPr>
              <a:t>درک واقع بینانه محیط</a:t>
            </a:r>
          </a:p>
          <a:p>
            <a:pPr algn="r" rtl="1">
              <a:lnSpc>
                <a:spcPct val="150000"/>
              </a:lnSpc>
              <a:buNone/>
            </a:pPr>
            <a:r>
              <a:rPr lang="fa-IR" sz="2800" dirty="0" smtClean="0">
                <a:cs typeface="B Lotus" pitchFamily="2" charset="-78"/>
              </a:rPr>
              <a:t>بینش و شوخ طبعی</a:t>
            </a:r>
          </a:p>
          <a:p>
            <a:pPr algn="r" rtl="1">
              <a:lnSpc>
                <a:spcPct val="150000"/>
              </a:lnSpc>
              <a:buNone/>
            </a:pPr>
            <a:r>
              <a:rPr lang="fa-IR" sz="2800" dirty="0" smtClean="0">
                <a:cs typeface="B Lotus" pitchFamily="2" charset="-78"/>
              </a:rPr>
              <a:t>فلسفه یگانه بخش زندگی</a:t>
            </a:r>
          </a:p>
          <a:p>
            <a:pPr algn="r" rtl="1">
              <a:lnSpc>
                <a:spcPct val="150000"/>
              </a:lnSpc>
              <a:buFont typeface="Wingdings" pitchFamily="2" charset="2"/>
              <a:buChar char="Ø"/>
            </a:pPr>
            <a:endParaRPr lang="fa-IR" sz="2800" b="1" dirty="0" smtClean="0">
              <a:effectLst>
                <a:outerShdw blurRad="38100" dist="38100" dir="2700000" algn="tl">
                  <a:srgbClr val="000000">
                    <a:alpha val="43137"/>
                  </a:srgbClr>
                </a:outerShdw>
              </a:effectLst>
              <a:cs typeface="2  Tit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405718" cy="5440364"/>
          </a:xfrm>
        </p:spPr>
        <p:txBody>
          <a:bodyPr>
            <a:normAutofit/>
          </a:bodyPr>
          <a:lstStyle/>
          <a:p>
            <a:pPr algn="r" rtl="1">
              <a:buNone/>
            </a:pPr>
            <a:r>
              <a:rPr lang="fa-IR" sz="2800" b="1" dirty="0" smtClean="0">
                <a:effectLst>
                  <a:outerShdw blurRad="38100" dist="38100" dir="2700000" algn="tl">
                    <a:srgbClr val="000000">
                      <a:alpha val="43137"/>
                    </a:srgbClr>
                  </a:outerShdw>
                </a:effectLst>
                <a:latin typeface="2  Titr"/>
                <a:cs typeface="B Lotus" pitchFamily="2" charset="-78"/>
              </a:rPr>
              <a:t>روان نژندی (</a:t>
            </a:r>
            <a:r>
              <a:rPr lang="en-US" sz="2800" b="1" dirty="0" smtClean="0">
                <a:effectLst>
                  <a:outerShdw blurRad="38100" dist="38100" dir="2700000" algn="tl">
                    <a:srgbClr val="000000">
                      <a:alpha val="43137"/>
                    </a:srgbClr>
                  </a:outerShdw>
                </a:effectLst>
                <a:latin typeface="2  Titr"/>
                <a:cs typeface="B Lotus" pitchFamily="2" charset="-78"/>
              </a:rPr>
              <a:t> (Neuroticism</a:t>
            </a:r>
          </a:p>
          <a:p>
            <a:pPr algn="r" rtl="1">
              <a:buNone/>
            </a:pPr>
            <a:r>
              <a:rPr lang="fa-IR" sz="2800" dirty="0" smtClean="0">
                <a:latin typeface="2  Titr"/>
                <a:cs typeface="B Lotus" pitchFamily="2" charset="-78"/>
              </a:rPr>
              <a:t>ناسازگاري يا نوروز گرايي در تقابل با سازگاري شخصيت يا ثبات عاطفي يکي از مؤثرترين قلمروهاي مقياس شخصيت است.  تمایل به تجربه اضطراب، تنش ، ترحم جویی، خصومت، تکانش گری، افسردگی وعزت نفس پایین را بر می گردد</a:t>
            </a:r>
            <a:r>
              <a:rPr lang="en-US" sz="2800" dirty="0" smtClean="0">
                <a:latin typeface="2  Titr"/>
                <a:cs typeface="B Lotus" pitchFamily="2" charset="-78"/>
              </a:rPr>
              <a:t>.</a:t>
            </a:r>
            <a:r>
              <a:rPr lang="fa-IR" sz="2800" dirty="0" smtClean="0">
                <a:latin typeface="2  Titr"/>
                <a:cs typeface="B Lotus" pitchFamily="2" charset="-78"/>
              </a:rPr>
              <a:t> </a:t>
            </a:r>
          </a:p>
          <a:p>
            <a:pPr algn="r" rtl="1"/>
            <a:endParaRPr lang="en-US" sz="2800" dirty="0" smtClean="0"/>
          </a:p>
          <a:p>
            <a:pPr algn="r" rtl="1"/>
            <a:endParaRPr lang="en-US" sz="2800" dirty="0" smtClean="0"/>
          </a:p>
          <a:p>
            <a:pPr algn="r" rtl="1"/>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405718" cy="5440364"/>
          </a:xfrm>
        </p:spPr>
        <p:txBody>
          <a:bodyPr>
            <a:normAutofit/>
          </a:bodyPr>
          <a:lstStyle/>
          <a:p>
            <a:pPr algn="r" rtl="1">
              <a:buNone/>
            </a:pPr>
            <a:r>
              <a:rPr lang="fa-IR" sz="2800" b="1" dirty="0" smtClean="0">
                <a:effectLst>
                  <a:outerShdw blurRad="38100" dist="38100" dir="2700000" algn="tl">
                    <a:srgbClr val="000000">
                      <a:alpha val="43137"/>
                    </a:srgbClr>
                  </a:outerShdw>
                </a:effectLst>
                <a:latin typeface="2  Titr"/>
                <a:cs typeface="B Lotus" pitchFamily="2" charset="-78"/>
              </a:rPr>
              <a:t>برون گرایی </a:t>
            </a:r>
            <a:r>
              <a:rPr lang="fa-IR" sz="2800" b="1" dirty="0" smtClean="0">
                <a:effectLst>
                  <a:outerShdw blurRad="38100" dist="38100" dir="2700000" algn="tl">
                    <a:srgbClr val="000000">
                      <a:alpha val="43137"/>
                    </a:srgbClr>
                  </a:outerShdw>
                </a:effectLst>
                <a:latin typeface="2  Titr"/>
                <a:cs typeface="+mj-cs"/>
              </a:rPr>
              <a:t>(</a:t>
            </a:r>
            <a:r>
              <a:rPr lang="en-US" sz="2800" b="1" dirty="0" smtClean="0">
                <a:effectLst>
                  <a:outerShdw blurRad="38100" dist="38100" dir="2700000" algn="tl">
                    <a:srgbClr val="000000">
                      <a:alpha val="43137"/>
                    </a:srgbClr>
                  </a:outerShdw>
                </a:effectLst>
                <a:latin typeface="2  Titr"/>
                <a:cs typeface="+mj-cs"/>
              </a:rPr>
              <a:t> (</a:t>
            </a:r>
            <a:r>
              <a:rPr lang="en-US" sz="2800" b="1" dirty="0" smtClean="0">
                <a:cs typeface="+mj-cs"/>
              </a:rPr>
              <a:t>Extraversion</a:t>
            </a:r>
            <a:endParaRPr lang="en-US" sz="2800" b="1" dirty="0" smtClean="0">
              <a:effectLst>
                <a:outerShdw blurRad="38100" dist="38100" dir="2700000" algn="tl">
                  <a:srgbClr val="000000">
                    <a:alpha val="43137"/>
                  </a:srgbClr>
                </a:outerShdw>
              </a:effectLst>
              <a:latin typeface="2  Titr"/>
              <a:cs typeface="+mj-cs"/>
            </a:endParaRPr>
          </a:p>
          <a:p>
            <a:pPr algn="r" rtl="1">
              <a:buNone/>
            </a:pPr>
            <a:r>
              <a:rPr lang="fa-IR" sz="2800" dirty="0" smtClean="0">
                <a:latin typeface="2  Titr"/>
                <a:cs typeface="B Lotus" pitchFamily="2" charset="-78"/>
              </a:rPr>
              <a:t>به تمایل فرد برای مثبت بودن، جرأت طلبی، پرانرژی بودن و صمیمی بودن اطلاق می شود</a:t>
            </a:r>
            <a:endParaRPr lang="en-US" sz="2800" dirty="0" smtClean="0">
              <a:latin typeface="2  Titr"/>
              <a:cs typeface="B Lotus" pitchFamily="2" charset="-78"/>
            </a:endParaRPr>
          </a:p>
          <a:p>
            <a:pPr algn="r" rtl="1">
              <a:buNone/>
            </a:pPr>
            <a:r>
              <a:rPr lang="fa-IR" sz="2800" dirty="0" smtClean="0">
                <a:latin typeface="2  Titr"/>
                <a:cs typeface="B Lotus" pitchFamily="2" charset="-78"/>
              </a:rPr>
              <a:t>برون گراها البته جامعه گرا بوده اما توانايي اجتماعي فقط يکي از صفاتي هستند که در اين حيطه مي باشد. علاقه به ريسک هاي بزرگ در مشاغل همبسته از ديگر مقياس هاي اين حيطه  به حساب مي آيد.</a:t>
            </a:r>
          </a:p>
          <a:p>
            <a:pPr algn="r" rtl="1">
              <a:buNone/>
            </a:pPr>
            <a:r>
              <a:rPr lang="fa-IR" sz="2800" dirty="0" smtClean="0">
                <a:latin typeface="2  Titr"/>
                <a:cs typeface="B Lotus" pitchFamily="2" charset="-78"/>
              </a:rPr>
              <a:t>گرمی، قاطعیت، فعالیت، هیجان خواهی، هیجان های مثبت</a:t>
            </a:r>
            <a:endParaRPr lang="en-US" sz="2800" dirty="0" smtClean="0">
              <a:latin typeface="2  Titr"/>
              <a:cs typeface="B Lotus" pitchFamily="2" charset="-78"/>
            </a:endParaRPr>
          </a:p>
          <a:p>
            <a:pPr algn="r" rtl="1"/>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477156" cy="5440364"/>
          </a:xfrm>
        </p:spPr>
        <p:txBody>
          <a:bodyPr>
            <a:normAutofit/>
          </a:bodyPr>
          <a:lstStyle/>
          <a:p>
            <a:pPr algn="r" rtl="1">
              <a:lnSpc>
                <a:spcPct val="150000"/>
              </a:lnSpc>
              <a:buNone/>
            </a:pPr>
            <a:r>
              <a:rPr lang="fa-IR" sz="2800" b="1" dirty="0" smtClean="0">
                <a:effectLst>
                  <a:outerShdw blurRad="38100" dist="38100" dir="2700000" algn="tl">
                    <a:srgbClr val="000000">
                      <a:alpha val="43137"/>
                    </a:srgbClr>
                  </a:outerShdw>
                </a:effectLst>
                <a:cs typeface="B Lotus" pitchFamily="2" charset="-78"/>
              </a:rPr>
              <a:t>پذیرش(</a:t>
            </a:r>
            <a:r>
              <a:rPr lang="en-US" sz="2800" b="1" dirty="0" smtClean="0">
                <a:effectLst>
                  <a:outerShdw blurRad="38100" dist="38100" dir="2700000" algn="tl">
                    <a:srgbClr val="000000">
                      <a:alpha val="43137"/>
                    </a:srgbClr>
                  </a:outerShdw>
                </a:effectLst>
                <a:cs typeface="B Lotus" pitchFamily="2" charset="-78"/>
              </a:rPr>
              <a:t>Openness</a:t>
            </a:r>
            <a:r>
              <a:rPr lang="fa-IR" sz="2800" b="1" dirty="0" smtClean="0">
                <a:effectLst>
                  <a:outerShdw blurRad="38100" dist="38100" dir="2700000" algn="tl">
                    <a:srgbClr val="000000">
                      <a:alpha val="43137"/>
                    </a:srgbClr>
                  </a:outerShdw>
                </a:effectLst>
                <a:cs typeface="B Lotus" pitchFamily="2" charset="-78"/>
              </a:rPr>
              <a:t>)</a:t>
            </a:r>
            <a:endParaRPr lang="en-US" sz="2800" b="1" dirty="0" smtClean="0">
              <a:effectLst>
                <a:outerShdw blurRad="38100" dist="38100" dir="2700000" algn="tl">
                  <a:srgbClr val="000000">
                    <a:alpha val="43137"/>
                  </a:srgbClr>
                </a:outerShdw>
              </a:effectLst>
              <a:cs typeface="B Lotus" pitchFamily="2" charset="-78"/>
            </a:endParaRPr>
          </a:p>
          <a:p>
            <a:pPr algn="r" rtl="1">
              <a:lnSpc>
                <a:spcPct val="150000"/>
              </a:lnSpc>
              <a:buNone/>
            </a:pPr>
            <a:r>
              <a:rPr lang="fa-IR" sz="2800" dirty="0" smtClean="0">
                <a:cs typeface="B Lotus" pitchFamily="2" charset="-78"/>
              </a:rPr>
              <a:t> این عامل میزان انعطاف‌پذیری افراد را در برابر تجارب تعیین می‌کند. عناصر تجربه پذيري چون تصور فعال، احساس زيبا پسندي، توجه به احساسات دروني، تنوع طلبي و. .. اغلب در سنجش شخصيت نقش ايفا مي کنند</a:t>
            </a:r>
            <a:r>
              <a:rPr lang="en-US" sz="2800" dirty="0" smtClean="0">
                <a:cs typeface="B Lotus" pitchFamily="2" charset="-78"/>
              </a:rPr>
              <a:t>.</a:t>
            </a:r>
          </a:p>
          <a:p>
            <a:pPr algn="r" rtl="1">
              <a:lnSpc>
                <a:spcPct val="150000"/>
              </a:lnSpc>
              <a:buNone/>
            </a:pPr>
            <a:r>
              <a:rPr lang="fa-IR" sz="2800" dirty="0" smtClean="0">
                <a:cs typeface="B Lotus" pitchFamily="2" charset="-78"/>
              </a:rPr>
              <a:t>به تمایل فرد برای کنجکاوی، عشق به هنر، هنرمندی، انعطاف پذیری و خردمندی اطلاق می شود.</a:t>
            </a:r>
            <a:endParaRPr lang="en-US" sz="2800" dirty="0" smtClean="0">
              <a:cs typeface="B Lotus"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620000" cy="5440364"/>
          </a:xfrm>
        </p:spPr>
        <p:txBody>
          <a:bodyPr>
            <a:normAutofit/>
          </a:bodyPr>
          <a:lstStyle/>
          <a:p>
            <a:pPr algn="r" rtl="1">
              <a:lnSpc>
                <a:spcPct val="150000"/>
              </a:lnSpc>
              <a:buNone/>
            </a:pPr>
            <a:r>
              <a:rPr lang="fa-IR" sz="2800" b="1" dirty="0" smtClean="0">
                <a:effectLst>
                  <a:outerShdw blurRad="38100" dist="38100" dir="2700000" algn="tl">
                    <a:srgbClr val="000000">
                      <a:alpha val="43137"/>
                    </a:srgbClr>
                  </a:outerShdw>
                </a:effectLst>
                <a:cs typeface="B Lotus" pitchFamily="2" charset="-78"/>
              </a:rPr>
              <a:t>سازگاری(</a:t>
            </a:r>
            <a:r>
              <a:rPr lang="en-US" sz="2800" b="1" dirty="0" smtClean="0">
                <a:effectLst>
                  <a:outerShdw blurRad="38100" dist="38100" dir="2700000" algn="tl">
                    <a:srgbClr val="000000">
                      <a:alpha val="43137"/>
                    </a:srgbClr>
                  </a:outerShdw>
                </a:effectLst>
                <a:cs typeface="B Lotus" pitchFamily="2" charset="-78"/>
              </a:rPr>
              <a:t>Agreeableness</a:t>
            </a:r>
            <a:r>
              <a:rPr lang="fa-IR" sz="2800" b="1" dirty="0" smtClean="0">
                <a:effectLst>
                  <a:outerShdw blurRad="38100" dist="38100" dir="2700000" algn="tl">
                    <a:srgbClr val="000000">
                      <a:alpha val="43137"/>
                    </a:srgbClr>
                  </a:outerShdw>
                </a:effectLst>
                <a:cs typeface="B Lotus" pitchFamily="2" charset="-78"/>
              </a:rPr>
              <a:t>)</a:t>
            </a:r>
            <a:endParaRPr lang="en-US" sz="2800" b="1" dirty="0" smtClean="0">
              <a:effectLst>
                <a:outerShdw blurRad="38100" dist="38100" dir="2700000" algn="tl">
                  <a:srgbClr val="000000">
                    <a:alpha val="43137"/>
                  </a:srgbClr>
                </a:outerShdw>
              </a:effectLst>
              <a:cs typeface="B Lotus" pitchFamily="2" charset="-78"/>
            </a:endParaRPr>
          </a:p>
          <a:p>
            <a:pPr algn="r" rtl="1">
              <a:lnSpc>
                <a:spcPct val="150000"/>
              </a:lnSpc>
              <a:buNone/>
            </a:pPr>
            <a:r>
              <a:rPr lang="fa-IR" sz="2800" dirty="0" smtClean="0">
                <a:cs typeface="B Lotus" pitchFamily="2" charset="-78"/>
              </a:rPr>
              <a:t> این عامل میزان اعتماد، همکاری، هم حسی و توافق با دیگران را می‌سنجد.</a:t>
            </a:r>
          </a:p>
          <a:p>
            <a:pPr algn="r" rtl="1">
              <a:lnSpc>
                <a:spcPct val="150000"/>
              </a:lnSpc>
              <a:buNone/>
            </a:pPr>
            <a:r>
              <a:rPr lang="fa-IR" sz="2800" dirty="0" smtClean="0">
                <a:cs typeface="B Lotus" pitchFamily="2" charset="-78"/>
              </a:rPr>
              <a:t>به تمایل فرد برای بخشندگی، مهربانی، سخاوت، همدلی و همفکری، نوع دوستی و اعتماد همراه است.</a:t>
            </a:r>
            <a:endParaRPr lang="en-US" sz="2800" dirty="0" smtClean="0">
              <a:cs typeface="B Lotus" pitchFamily="2" charset="-78"/>
            </a:endParaRPr>
          </a:p>
          <a:p>
            <a:pPr algn="r" rtl="1">
              <a:lnSpc>
                <a:spcPct val="150000"/>
              </a:lnSpc>
              <a:buNone/>
            </a:pPr>
            <a:r>
              <a:rPr lang="fa-IR" sz="2800" dirty="0" smtClean="0">
                <a:cs typeface="B Lotus" pitchFamily="2" charset="-78"/>
              </a:rPr>
              <a:t>افراد همساز به همکاري، اعتماد کردن و حمايت هاي بين شخصي تمايل دارند</a:t>
            </a:r>
            <a:r>
              <a:rPr lang="en-US" sz="2800" dirty="0" smtClean="0">
                <a:cs typeface="B Lotus" pitchFamily="2" charset="-78"/>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405718" cy="5440364"/>
          </a:xfrm>
        </p:spPr>
        <p:txBody>
          <a:bodyPr>
            <a:normAutofit/>
          </a:bodyPr>
          <a:lstStyle/>
          <a:p>
            <a:pPr algn="r" rtl="1">
              <a:lnSpc>
                <a:spcPct val="150000"/>
              </a:lnSpc>
              <a:buNone/>
            </a:pPr>
            <a:r>
              <a:rPr lang="fa-IR" sz="2800" b="1" dirty="0" smtClean="0">
                <a:effectLst>
                  <a:outerShdw blurRad="38100" dist="38100" dir="2700000" algn="tl">
                    <a:srgbClr val="000000">
                      <a:alpha val="43137"/>
                    </a:srgbClr>
                  </a:outerShdw>
                </a:effectLst>
                <a:cs typeface="B Lotus" pitchFamily="2" charset="-78"/>
              </a:rPr>
              <a:t>وظیفه شناسی (</a:t>
            </a:r>
            <a:r>
              <a:rPr lang="en-US" sz="2800" b="1" dirty="0" smtClean="0">
                <a:effectLst>
                  <a:outerShdw blurRad="38100" dist="38100" dir="2700000" algn="tl">
                    <a:srgbClr val="000000">
                      <a:alpha val="43137"/>
                    </a:srgbClr>
                  </a:outerShdw>
                </a:effectLst>
                <a:cs typeface="B Lotus" pitchFamily="2" charset="-78"/>
              </a:rPr>
              <a:t>Conscientiousness</a:t>
            </a:r>
            <a:r>
              <a:rPr lang="fa-IR" sz="2800" b="1" dirty="0" smtClean="0">
                <a:effectLst>
                  <a:outerShdw blurRad="38100" dist="38100" dir="2700000" algn="tl">
                    <a:srgbClr val="000000">
                      <a:alpha val="43137"/>
                    </a:srgbClr>
                  </a:outerShdw>
                </a:effectLst>
                <a:cs typeface="B Lotus" pitchFamily="2" charset="-78"/>
              </a:rPr>
              <a:t>)</a:t>
            </a:r>
            <a:endParaRPr lang="en-US" sz="2800" b="1" dirty="0" smtClean="0">
              <a:effectLst>
                <a:outerShdw blurRad="38100" dist="38100" dir="2700000" algn="tl">
                  <a:srgbClr val="000000">
                    <a:alpha val="43137"/>
                  </a:srgbClr>
                </a:outerShdw>
              </a:effectLst>
              <a:cs typeface="B Lotus" pitchFamily="2" charset="-78"/>
            </a:endParaRPr>
          </a:p>
          <a:p>
            <a:pPr algn="r" rtl="1">
              <a:lnSpc>
                <a:spcPct val="150000"/>
              </a:lnSpc>
              <a:buNone/>
            </a:pPr>
            <a:r>
              <a:rPr lang="fa-IR" sz="2800" dirty="0" smtClean="0">
                <a:cs typeface="B Lotus" pitchFamily="2" charset="-78"/>
              </a:rPr>
              <a:t> این عامل میزان وظیفه شناسی واحساس مسئولیت و همچنین نیاز به پیشرفت را معین می‌سازد. به تمایل فرد برای منظم بودن، کارا بودن، قابلیت اعتماد و اتکا، خود نظم بخشی، پیشرفت مداری، منطقی یودن وآرام بودن برمی گردد</a:t>
            </a:r>
            <a:r>
              <a:rPr lang="en-US" sz="2800" dirty="0" smtClean="0">
                <a:cs typeface="B Lotus" pitchFamily="2" charset="-78"/>
              </a:rPr>
              <a:t>.</a:t>
            </a:r>
          </a:p>
          <a:p>
            <a:pPr algn="r" rtl="1">
              <a:lnSpc>
                <a:spcPct val="150000"/>
              </a:lnSpc>
              <a:buNone/>
            </a:pPr>
            <a:r>
              <a:rPr lang="fa-IR" sz="2800" dirty="0" smtClean="0">
                <a:cs typeface="B Lotus" pitchFamily="2" charset="-78"/>
              </a:rPr>
              <a:t>افراد وظيفه شناس افرادي پر نيرو و جاه طلب و سخت کوش هستند. مسئوليت پذيري معمولاً با پشتکار و قابليت هاي جسماني مرتبط است</a:t>
            </a:r>
            <a:r>
              <a:rPr lang="en-US" sz="2800" dirty="0" smtClean="0">
                <a:cs typeface="B Lotus" pitchFamily="2" charset="-78"/>
              </a:rPr>
              <a:t>.</a:t>
            </a:r>
            <a:endParaRPr lang="fa-IR" sz="2800" dirty="0" smtClean="0">
              <a:cs typeface="B Lotus"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714612" y="214288"/>
          <a:ext cx="6072230" cy="5987241"/>
        </p:xfrm>
        <a:graphic>
          <a:graphicData uri="http://schemas.openxmlformats.org/drawingml/2006/table">
            <a:tbl>
              <a:tblPr firstRow="1" bandRow="1">
                <a:tableStyleId>{5C22544A-7EE6-4342-B048-85BDC9FD1C3A}</a:tableStyleId>
              </a:tblPr>
              <a:tblGrid>
                <a:gridCol w="3000396"/>
                <a:gridCol w="3071834"/>
              </a:tblGrid>
              <a:tr h="699761">
                <a:tc>
                  <a:txBody>
                    <a:bodyPr/>
                    <a:lstStyle/>
                    <a:p>
                      <a:endParaRPr lang="en-US" dirty="0"/>
                    </a:p>
                  </a:txBody>
                  <a:tcPr/>
                </a:tc>
                <a:tc>
                  <a:txBody>
                    <a:bodyPr/>
                    <a:lstStyle/>
                    <a:p>
                      <a:endParaRPr lang="en-US" dirty="0"/>
                    </a:p>
                  </a:txBody>
                  <a:tcPr/>
                </a:tc>
              </a:tr>
              <a:tr h="825303">
                <a:tc>
                  <a:txBody>
                    <a:bodyPr/>
                    <a:lstStyle/>
                    <a:p>
                      <a:r>
                        <a:rPr lang="en-US" b="1" dirty="0" smtClean="0"/>
                        <a:t>Neuroticism</a:t>
                      </a:r>
                      <a:endParaRPr lang="en-US" b="1" u="none" dirty="0">
                        <a:latin typeface="Arial" pitchFamily="34" charset="0"/>
                        <a:cs typeface="Arial" pitchFamily="34" charset="0"/>
                      </a:endParaRPr>
                    </a:p>
                  </a:txBody>
                  <a:tcPr/>
                </a:tc>
                <a:tc>
                  <a:txBody>
                    <a:bodyPr/>
                    <a:lstStyle/>
                    <a:p>
                      <a:r>
                        <a:rPr lang="en-US" sz="1800" b="0" kern="1200" dirty="0" smtClean="0">
                          <a:solidFill>
                            <a:schemeClr val="dk1"/>
                          </a:solidFill>
                          <a:latin typeface="+mn-lt"/>
                          <a:ea typeface="+mn-ea"/>
                          <a:cs typeface="+mn-cs"/>
                        </a:rPr>
                        <a:t>Anxiety, Angry Hostility, Depression, Self-Consciousness, Impulsiveness,  Vulnerability </a:t>
                      </a:r>
                      <a:endParaRPr lang="en-US" sz="1800" b="0" kern="1200" dirty="0">
                        <a:solidFill>
                          <a:schemeClr val="dk1"/>
                        </a:solidFill>
                        <a:latin typeface="+mn-lt"/>
                        <a:ea typeface="+mn-ea"/>
                        <a:cs typeface="+mn-cs"/>
                      </a:endParaRPr>
                    </a:p>
                  </a:txBody>
                  <a:tcPr/>
                </a:tc>
              </a:tr>
              <a:tr h="805768">
                <a:tc>
                  <a:txBody>
                    <a:bodyPr/>
                    <a:lstStyle/>
                    <a:p>
                      <a:r>
                        <a:rPr lang="en-US" b="1" dirty="0" smtClean="0"/>
                        <a:t>Extraversion</a:t>
                      </a:r>
                      <a:endParaRPr lang="en-US" b="1" u="none" dirty="0">
                        <a:latin typeface="Arial" pitchFamily="34" charset="0"/>
                        <a:cs typeface="Arial" pitchFamily="34" charset="0"/>
                      </a:endParaRPr>
                    </a:p>
                  </a:txBody>
                  <a:tcPr/>
                </a:tc>
                <a:tc>
                  <a:txBody>
                    <a:bodyPr/>
                    <a:lstStyle/>
                    <a:p>
                      <a:r>
                        <a:rPr lang="en-US" sz="1800" b="0" kern="1200" dirty="0" smtClean="0">
                          <a:solidFill>
                            <a:schemeClr val="dk1"/>
                          </a:solidFill>
                          <a:latin typeface="+mn-lt"/>
                          <a:ea typeface="+mn-ea"/>
                          <a:cs typeface="+mn-cs"/>
                        </a:rPr>
                        <a:t>Warmth, Gregariousness, Assertiveness, Activity, Excitement Seeking, Positive Emotions</a:t>
                      </a:r>
                      <a:endParaRPr lang="en-US" sz="1800" b="0" kern="1200" dirty="0">
                        <a:solidFill>
                          <a:schemeClr val="dk1"/>
                        </a:solidFill>
                        <a:latin typeface="+mn-lt"/>
                        <a:ea typeface="+mn-ea"/>
                        <a:cs typeface="+mn-cs"/>
                      </a:endParaRPr>
                    </a:p>
                  </a:txBody>
                  <a:tcPr/>
                </a:tc>
              </a:tr>
              <a:tr h="696644">
                <a:tc>
                  <a:txBody>
                    <a:bodyPr/>
                    <a:lstStyle/>
                    <a:p>
                      <a:r>
                        <a:rPr lang="en-US" b="1" dirty="0" smtClean="0"/>
                        <a:t>Openness to Experience</a:t>
                      </a:r>
                      <a:endParaRPr lang="en-US" b="1" u="none" dirty="0">
                        <a:latin typeface="Arial" pitchFamily="34" charset="0"/>
                        <a:cs typeface="Arial" pitchFamily="34" charset="0"/>
                      </a:endParaRPr>
                    </a:p>
                  </a:txBody>
                  <a:tcPr/>
                </a:tc>
                <a:tc>
                  <a:txBody>
                    <a:bodyPr/>
                    <a:lstStyle/>
                    <a:p>
                      <a:r>
                        <a:rPr lang="en-US" sz="1800" b="0" kern="1200" dirty="0" smtClean="0">
                          <a:solidFill>
                            <a:schemeClr val="dk1"/>
                          </a:solidFill>
                          <a:latin typeface="+mn-lt"/>
                          <a:ea typeface="+mn-ea"/>
                          <a:cs typeface="+mn-cs"/>
                        </a:rPr>
                        <a:t>Fantasy, Aesthetics, Feelings, Actions, Ideas, Values</a:t>
                      </a:r>
                      <a:endParaRPr lang="en-US" sz="1800" b="0" kern="1200" dirty="0">
                        <a:solidFill>
                          <a:schemeClr val="dk1"/>
                        </a:solidFill>
                        <a:latin typeface="+mn-lt"/>
                        <a:ea typeface="+mn-ea"/>
                        <a:cs typeface="+mn-cs"/>
                      </a:endParaRPr>
                    </a:p>
                  </a:txBody>
                  <a:tcPr/>
                </a:tc>
              </a:tr>
              <a:tr h="732517">
                <a:tc>
                  <a:txBody>
                    <a:bodyPr/>
                    <a:lstStyle/>
                    <a:p>
                      <a:r>
                        <a:rPr lang="en-US" b="1" dirty="0" smtClean="0"/>
                        <a:t>Agreeableness</a:t>
                      </a:r>
                      <a:endParaRPr lang="en-US" b="1" u="none" dirty="0">
                        <a:latin typeface="Arial" pitchFamily="34" charset="0"/>
                        <a:cs typeface="Arial" pitchFamily="34" charset="0"/>
                      </a:endParaRPr>
                    </a:p>
                  </a:txBody>
                  <a:tcPr/>
                </a:tc>
                <a:tc>
                  <a:txBody>
                    <a:bodyPr/>
                    <a:lstStyle/>
                    <a:p>
                      <a:r>
                        <a:rPr lang="en-US" sz="1800" b="0" kern="1200" dirty="0" smtClean="0">
                          <a:solidFill>
                            <a:schemeClr val="dk1"/>
                          </a:solidFill>
                          <a:latin typeface="+mn-lt"/>
                          <a:ea typeface="+mn-ea"/>
                          <a:cs typeface="+mn-cs"/>
                        </a:rPr>
                        <a:t>Trust, Straightforwardness, Altruism, Compliance, Modesty, Tender-Mindedness</a:t>
                      </a:r>
                      <a:endParaRPr lang="en-US" sz="1800" b="0" kern="1200" dirty="0">
                        <a:solidFill>
                          <a:schemeClr val="dk1"/>
                        </a:solidFill>
                        <a:latin typeface="+mn-lt"/>
                        <a:ea typeface="+mn-ea"/>
                        <a:cs typeface="+mn-cs"/>
                      </a:endParaRPr>
                    </a:p>
                  </a:txBody>
                  <a:tcPr/>
                </a:tc>
              </a:tr>
              <a:tr h="1298996">
                <a:tc>
                  <a:txBody>
                    <a:bodyPr/>
                    <a:lstStyle/>
                    <a:p>
                      <a:r>
                        <a:rPr lang="en-US" b="1" dirty="0" smtClean="0"/>
                        <a:t>Conscientiousness</a:t>
                      </a:r>
                      <a:endParaRPr lang="en-US" b="1" u="none" dirty="0">
                        <a:latin typeface="Arial" pitchFamily="34" charset="0"/>
                        <a:cs typeface="Arial" pitchFamily="34" charset="0"/>
                      </a:endParaRPr>
                    </a:p>
                  </a:txBody>
                  <a:tcPr/>
                </a:tc>
                <a:tc>
                  <a:txBody>
                    <a:bodyPr/>
                    <a:lstStyle/>
                    <a:p>
                      <a:r>
                        <a:rPr lang="en-US" sz="1800" b="0" kern="1200" dirty="0" smtClean="0">
                          <a:solidFill>
                            <a:schemeClr val="dk1"/>
                          </a:solidFill>
                          <a:latin typeface="+mn-lt"/>
                          <a:ea typeface="+mn-ea"/>
                          <a:cs typeface="+mn-cs"/>
                        </a:rPr>
                        <a:t>Competence, Order, Dutifulness, Achievement Striving, Self-Discipline: Deliberation</a:t>
                      </a:r>
                      <a:endParaRPr lang="en-US" sz="1800" b="0" kern="1200" dirty="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620000" cy="5440364"/>
          </a:xfrm>
        </p:spPr>
        <p:txBody>
          <a:bodyPr>
            <a:normAutofit fontScale="92500"/>
          </a:bodyPr>
          <a:lstStyle/>
          <a:p>
            <a:pPr algn="r" rtl="1">
              <a:lnSpc>
                <a:spcPct val="150000"/>
              </a:lnSpc>
              <a:buNone/>
            </a:pPr>
            <a:r>
              <a:rPr lang="en-US" sz="2800" b="1" dirty="0" smtClean="0">
                <a:effectLst>
                  <a:outerShdw blurRad="38100" dist="38100" dir="2700000" algn="tl">
                    <a:srgbClr val="000000">
                      <a:alpha val="43137"/>
                    </a:srgbClr>
                  </a:outerShdw>
                </a:effectLst>
                <a:latin typeface="Arial Rounded MT Bold" pitchFamily="34" charset="0"/>
              </a:rPr>
              <a:t>HEXACO</a:t>
            </a:r>
          </a:p>
          <a:p>
            <a:pPr algn="r" rtl="1">
              <a:lnSpc>
                <a:spcPct val="150000"/>
              </a:lnSpc>
              <a:buNone/>
            </a:pPr>
            <a:r>
              <a:rPr lang="fa-IR" sz="2800" dirty="0" smtClean="0">
                <a:cs typeface="B Lotus" pitchFamily="2" charset="-78"/>
              </a:rPr>
              <a:t>مدل شش عامل شخصیت در سال 2000 توسط اشتون و لی مطرح گردید.</a:t>
            </a:r>
            <a:endParaRPr lang="en-US" sz="2800" dirty="0" smtClean="0">
              <a:cs typeface="B Lotus" pitchFamily="2" charset="-78"/>
            </a:endParaRPr>
          </a:p>
          <a:p>
            <a:pPr rtl="1">
              <a:lnSpc>
                <a:spcPct val="150000"/>
              </a:lnSpc>
              <a:buNone/>
            </a:pPr>
            <a:r>
              <a:rPr lang="en-US" sz="2800" dirty="0" smtClean="0">
                <a:cs typeface="+mj-cs"/>
              </a:rPr>
              <a:t>Humility(H)</a:t>
            </a:r>
            <a:endParaRPr lang="fa-IR" sz="2800" dirty="0" smtClean="0">
              <a:cs typeface="+mj-cs"/>
            </a:endParaRPr>
          </a:p>
          <a:p>
            <a:pPr rtl="1">
              <a:lnSpc>
                <a:spcPct val="150000"/>
              </a:lnSpc>
              <a:buNone/>
            </a:pPr>
            <a:r>
              <a:rPr lang="en-US" sz="2800" dirty="0" smtClean="0">
                <a:cs typeface="+mj-cs"/>
              </a:rPr>
              <a:t> Emotionality (E) </a:t>
            </a:r>
            <a:endParaRPr lang="fa-IR" sz="2800" dirty="0" smtClean="0">
              <a:cs typeface="+mj-cs"/>
            </a:endParaRPr>
          </a:p>
          <a:p>
            <a:pPr rtl="1">
              <a:lnSpc>
                <a:spcPct val="150000"/>
              </a:lnSpc>
              <a:buNone/>
            </a:pPr>
            <a:r>
              <a:rPr lang="en-US" sz="2800" dirty="0" smtClean="0">
                <a:cs typeface="+mj-cs"/>
              </a:rPr>
              <a:t>Extraversion (X)</a:t>
            </a:r>
            <a:endParaRPr lang="fa-IR" sz="2800" dirty="0" smtClean="0">
              <a:cs typeface="+mj-cs"/>
            </a:endParaRPr>
          </a:p>
          <a:p>
            <a:pPr rtl="1">
              <a:lnSpc>
                <a:spcPct val="150000"/>
              </a:lnSpc>
              <a:buNone/>
            </a:pPr>
            <a:r>
              <a:rPr lang="en-US" sz="2800" dirty="0" smtClean="0">
                <a:cs typeface="+mj-cs"/>
              </a:rPr>
              <a:t>Agreeableness (A) </a:t>
            </a:r>
            <a:endParaRPr lang="fa-IR" sz="2800" dirty="0" smtClean="0">
              <a:cs typeface="+mj-cs"/>
            </a:endParaRPr>
          </a:p>
          <a:p>
            <a:pPr rtl="1">
              <a:lnSpc>
                <a:spcPct val="150000"/>
              </a:lnSpc>
              <a:buNone/>
            </a:pPr>
            <a:r>
              <a:rPr lang="en-US" sz="2800" dirty="0" smtClean="0">
                <a:cs typeface="+mj-cs"/>
              </a:rPr>
              <a:t>Conscientiousness(C)</a:t>
            </a:r>
            <a:endParaRPr lang="fa-IR" sz="2800" dirty="0" smtClean="0">
              <a:cs typeface="+mj-cs"/>
            </a:endParaRPr>
          </a:p>
          <a:p>
            <a:pPr rtl="1">
              <a:lnSpc>
                <a:spcPct val="150000"/>
              </a:lnSpc>
              <a:buNone/>
            </a:pPr>
            <a:r>
              <a:rPr lang="en-US" sz="2800" dirty="0" smtClean="0">
                <a:cs typeface="+mj-cs"/>
              </a:rPr>
              <a:t>Honesty- Openness(O)</a:t>
            </a:r>
            <a:endParaRPr lang="fa-IR" sz="2800" dirty="0" smtClean="0">
              <a:cs typeface="+mj-cs"/>
            </a:endParaRPr>
          </a:p>
          <a:p>
            <a:pPr algn="r" rtl="1">
              <a:lnSpc>
                <a:spcPct val="150000"/>
              </a:lnSpc>
              <a:buFont typeface="Wingdings" pitchFamily="2" charset="2"/>
              <a:buChar char="v"/>
            </a:pPr>
            <a:endParaRPr lang="fa-IR" sz="2800" dirty="0" smtClean="0">
              <a:cs typeface="B Homa" pitchFamily="2" charset="-78"/>
            </a:endParaRPr>
          </a:p>
          <a:p>
            <a:pPr algn="r" rtl="1">
              <a:lnSpc>
                <a:spcPct val="150000"/>
              </a:lnSpc>
              <a:buFont typeface="Wingdings" pitchFamily="2" charset="2"/>
              <a:buChar char="v"/>
            </a:pPr>
            <a:endParaRPr lang="fa-IR" sz="2800" dirty="0" smtClean="0">
              <a:cs typeface="B Homa"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405718" cy="5440364"/>
          </a:xfrm>
        </p:spPr>
        <p:txBody>
          <a:bodyPr>
            <a:normAutofit/>
          </a:bodyPr>
          <a:lstStyle/>
          <a:p>
            <a:pPr algn="r" rtl="1">
              <a:lnSpc>
                <a:spcPct val="150000"/>
              </a:lnSpc>
              <a:buNone/>
            </a:pPr>
            <a:r>
              <a:rPr lang="en-US" sz="2800" dirty="0" smtClean="0">
                <a:latin typeface="Arial Rounded MT Bold" pitchFamily="34" charset="0"/>
              </a:rPr>
              <a:t>HEXACO</a:t>
            </a:r>
            <a:endParaRPr lang="fa-IR" sz="2800" dirty="0" smtClean="0">
              <a:latin typeface="Arial Rounded MT Bold" pitchFamily="34" charset="0"/>
            </a:endParaRPr>
          </a:p>
          <a:p>
            <a:pPr algn="r" rtl="1">
              <a:lnSpc>
                <a:spcPct val="150000"/>
              </a:lnSpc>
              <a:buNone/>
            </a:pPr>
            <a:r>
              <a:rPr lang="fa-IR" sz="2800" dirty="0" smtClean="0">
                <a:cs typeface="B Lotus" pitchFamily="2" charset="-78"/>
              </a:rPr>
              <a:t>پرسش نامه دارای 192 سوال است و روایی و پایایی آن در کشورهای مختلف از جمله ایران مورد تایید قرار گرفته است.</a:t>
            </a:r>
            <a:endParaRPr lang="en-US" sz="2800" dirty="0" smtClean="0">
              <a:cs typeface="B Lotus"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16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16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TotalTime>
  <Words>905</Words>
  <Application>Microsoft Office PowerPoint</Application>
  <PresentationFormat>On-screen Show (4:3)</PresentationFormat>
  <Paragraphs>85</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2_165</vt:lpstr>
      <vt:lpstr>3_165</vt:lpstr>
      <vt:lpstr>پنج عامل شخصیت</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درمان شناختی رفتاری اضطراب اجتماعی</dc:title>
  <dc:creator>user</dc:creator>
  <cp:lastModifiedBy>AlmasRayanehNovin</cp:lastModifiedBy>
  <cp:revision>622</cp:revision>
  <dcterms:created xsi:type="dcterms:W3CDTF">2014-03-09T12:36:04Z</dcterms:created>
  <dcterms:modified xsi:type="dcterms:W3CDTF">2018-12-31T19:05:40Z</dcterms:modified>
</cp:coreProperties>
</file>