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9"/>
  </p:notesMasterIdLst>
  <p:sldIdLst>
    <p:sldId id="256" r:id="rId2"/>
    <p:sldId id="259" r:id="rId3"/>
    <p:sldId id="258" r:id="rId4"/>
    <p:sldId id="313" r:id="rId5"/>
    <p:sldId id="261" r:id="rId6"/>
    <p:sldId id="265" r:id="rId7"/>
    <p:sldId id="266" r:id="rId8"/>
    <p:sldId id="305" r:id="rId9"/>
    <p:sldId id="267" r:id="rId10"/>
    <p:sldId id="268" r:id="rId11"/>
    <p:sldId id="269" r:id="rId12"/>
    <p:sldId id="289" r:id="rId13"/>
    <p:sldId id="270" r:id="rId14"/>
    <p:sldId id="271" r:id="rId15"/>
    <p:sldId id="272" r:id="rId16"/>
    <p:sldId id="288" r:id="rId17"/>
    <p:sldId id="291" r:id="rId18"/>
    <p:sldId id="292" r:id="rId19"/>
    <p:sldId id="307" r:id="rId20"/>
    <p:sldId id="308" r:id="rId21"/>
    <p:sldId id="273" r:id="rId22"/>
    <p:sldId id="276" r:id="rId23"/>
    <p:sldId id="274" r:id="rId24"/>
    <p:sldId id="275" r:id="rId25"/>
    <p:sldId id="277" r:id="rId26"/>
    <p:sldId id="314" r:id="rId27"/>
    <p:sldId id="278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315" r:id="rId36"/>
    <p:sldId id="290" r:id="rId37"/>
    <p:sldId id="293" r:id="rId38"/>
    <p:sldId id="306" r:id="rId39"/>
    <p:sldId id="294" r:id="rId40"/>
    <p:sldId id="311" r:id="rId41"/>
    <p:sldId id="312" r:id="rId42"/>
    <p:sldId id="297" r:id="rId43"/>
    <p:sldId id="298" r:id="rId44"/>
    <p:sldId id="300" r:id="rId45"/>
    <p:sldId id="301" r:id="rId46"/>
    <p:sldId id="302" r:id="rId47"/>
    <p:sldId id="303" r:id="rId4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 snapToGrid="0">
      <p:cViewPr varScale="1">
        <p:scale>
          <a:sx n="74" d="100"/>
          <a:sy n="74" d="100"/>
        </p:scale>
        <p:origin x="4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E9E74EB3-2A0E-44FE-A3BC-51438B7EFA58}" type="datetimeFigureOut">
              <a:rPr lang="fa-IR" smtClean="0"/>
              <a:t>04/19/1441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8D4525E8-5150-4EB6-82B5-D104AE27ECC9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709415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8984" y="1792224"/>
            <a:ext cx="990599" cy="304799"/>
          </a:xfrm>
        </p:spPr>
        <p:txBody>
          <a:bodyPr/>
          <a:lstStyle>
            <a:lvl1pPr algn="l">
              <a:defRPr b="0">
                <a:solidFill>
                  <a:schemeClr val="bg1"/>
                </a:solidFill>
              </a:defRPr>
            </a:lvl1pPr>
          </a:lstStyle>
          <a:p>
            <a:fld id="{E9462EF3-3C4F-43EE-ACEE-D4B806740EA3}" type="datetimeFigureOut">
              <a:rPr lang="en-US" dirty="0"/>
              <a:pPr/>
              <a:t>12/16/2019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976" y="3227832"/>
            <a:ext cx="3867912" cy="310896"/>
          </a:xfrm>
        </p:spPr>
        <p:txBody>
          <a:bodyPr/>
          <a:lstStyle>
            <a:lvl1pPr>
              <a:defRPr sz="1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8" name="Rectangle 7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4969927"/>
            <a:ext cx="8825657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7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43B39-165A-4B68-AA5C-581F5336313C}" type="datetimeFigureOut">
              <a:rPr lang="en-US" dirty="0"/>
              <a:t>12/16/2019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0704"/>
            <a:ext cx="8833104" cy="1371600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2144" y="3547872"/>
            <a:ext cx="8825659" cy="2478024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C8C57-33F9-4259-AC4F-0E3F5BEC9B94}" type="datetimeFigureOut">
              <a:rPr lang="en-US" dirty="0"/>
              <a:t>12/16/2019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2" name="TextBox 11"/>
          <p:cNvSpPr txBox="1"/>
          <p:nvPr/>
        </p:nvSpPr>
        <p:spPr bwMode="gray">
          <a:xfrm>
            <a:off x="898295" y="59676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 bwMode="gray">
          <a:xfrm>
            <a:off x="9715063" y="2629300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698249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 bwMode="gray">
          <a:xfrm>
            <a:off x="1945945" y="3679987"/>
            <a:ext cx="7725772" cy="34217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400" cap="small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8"/>
            <a:ext cx="8825659" cy="997858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8772B-8FA2-401F-A0A1-A59855EDBC3E}" type="datetimeFigureOut">
              <a:rPr lang="en-US" dirty="0"/>
              <a:t>12/16/2019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3525"/>
            <a:ext cx="8865623" cy="1819656"/>
          </a:xfrm>
          <a:prstGeom prst="rect">
            <a:avLst/>
          </a:prstGeo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9200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D5BDE-5A90-4611-82E9-0FC5746D30C5}" type="datetimeFigureOut">
              <a:rPr lang="en-US" dirty="0"/>
              <a:t>12/16/2019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312916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79764"/>
            <a:ext cx="3129168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5380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4"/>
            <a:ext cx="3145380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595032"/>
            <a:ext cx="3161029" cy="58473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79764"/>
            <a:ext cx="3161029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991" y="2603500"/>
            <a:ext cx="32564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5824" y="2603500"/>
            <a:ext cx="0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DA17D-0BEA-4E76-A7FC-F7C188BC48D1}" type="datetimeFigureOut">
              <a:rPr lang="en-US" dirty="0"/>
              <a:t>12/16/2019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 anchor="ctr" anchorCtr="0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5"/>
            <a:ext cx="3050438" cy="57626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0916"/>
            <a:ext cx="2691242" cy="158409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7"/>
            <a:ext cx="3050438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8"/>
            <a:ext cx="3050438" cy="91257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3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3" y="5109107"/>
            <a:ext cx="3050438" cy="91794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245" y="2603500"/>
            <a:ext cx="1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7352" y="2603500"/>
            <a:ext cx="0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9AC7D-18CA-4236-82B9-D75EB1D66EAE}" type="datetimeFigureOut">
              <a:rPr lang="en-US" dirty="0"/>
              <a:t>12/16/2019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595033"/>
            <a:ext cx="8825659" cy="3424768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8300E-C023-45CD-A0BE-EDB7A8C6EA8B}" type="datetimeFigureOut">
              <a:rPr lang="en-US" dirty="0"/>
              <a:t>12/16/2019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6"/>
            <a:ext cx="1441567" cy="4748591"/>
          </a:xfrm>
          <a:prstGeom prst="rect">
            <a:avLst/>
          </a:prstGeo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5"/>
            <a:ext cx="6256025" cy="474859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20EAD-E369-4933-8469-ED7764B56A1B}" type="datetimeFigureOut">
              <a:rPr lang="en-US" dirty="0"/>
              <a:t>12/16/2019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9"/>
            <a:ext cx="8825659" cy="706964"/>
          </a:xfrm>
          <a:prstGeom prst="rect">
            <a:avLst/>
          </a:prstGeom>
        </p:spPr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C0EF2-9919-473B-8215-8616BAF10692}" type="datetimeFigureOut">
              <a:rPr lang="en-US" dirty="0"/>
              <a:t>12/16/2019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9192"/>
            <a:ext cx="4343400" cy="2286000"/>
          </a:xfrm>
          <a:prstGeom prst="rect">
            <a:avLst/>
          </a:prstGeom>
        </p:spPr>
        <p:txBody>
          <a:bodyPr anchor="ctr" anchorCtr="0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4576" y="2679192"/>
            <a:ext cx="3758184" cy="2286000"/>
          </a:xfrm>
        </p:spPr>
        <p:txBody>
          <a:bodyPr anchor="ctr" anchorCtr="0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472EB-AC54-4713-BFC2-BEB621108C63}" type="datetimeFigureOut">
              <a:rPr lang="en-US" dirty="0"/>
              <a:t>12/16/2019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8032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76" y="2603500"/>
            <a:ext cx="4828032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55A0C-791E-4545-B787-F98AD45CD761}" type="datetimeFigureOut">
              <a:rPr lang="en-US" dirty="0"/>
              <a:t>12/16/2019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69264"/>
            <a:ext cx="8825659" cy="7040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98448"/>
            <a:ext cx="4828032" cy="284378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76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1" y="3187921"/>
            <a:ext cx="4825160" cy="285431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36B77-F4F4-4427-AC4F-9A623798AD82}" type="datetimeFigureOut">
              <a:rPr lang="en-US" dirty="0"/>
              <a:t>12/16/2019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144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E790C-34EB-4565-8437-CACF4CDB7822}" type="datetimeFigureOut">
              <a:rPr lang="en-US" dirty="0"/>
              <a:t>12/16/2019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A4C11-22B8-4A4E-8126-B3AF6B948A8E}" type="datetimeFigureOut">
              <a:rPr lang="en-US" dirty="0"/>
              <a:t>12/16/2019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Rectangle 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298448"/>
            <a:ext cx="2793159" cy="1597152"/>
          </a:xfrm>
          <a:prstGeom prst="rect">
            <a:avLst/>
          </a:prstGeo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9008" y="1447800"/>
            <a:ext cx="5195997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3" y="3129280"/>
            <a:ext cx="2793159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D06B6-C816-4861-964D-15A98395707D}" type="datetimeFigureOut">
              <a:rPr lang="en-US" dirty="0"/>
              <a:t>12/16/2019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1A8AB-EA7C-4B1B-9D73-E2551851FABE}" type="datetimeFigureOut">
              <a:rPr lang="en-US" dirty="0"/>
              <a:t>12/16/2019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7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30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2760" y="6391656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90786BE5-D2A3-4BF0-8B30-D7403E61B3DC}" type="datetimeFigureOut">
              <a:rPr lang="en-US" dirty="0"/>
              <a:t>12/16/2019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7784" y="6391656"/>
            <a:ext cx="3867912" cy="310896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1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47384" y="1532585"/>
            <a:ext cx="8825658" cy="926598"/>
          </a:xfrm>
        </p:spPr>
        <p:txBody>
          <a:bodyPr/>
          <a:lstStyle/>
          <a:p>
            <a:pPr algn="ctr"/>
            <a:r>
              <a:rPr lang="en-US" b="1" dirty="0" smtClean="0"/>
              <a:t>IN THE NAME OF GOD</a:t>
            </a:r>
            <a:endParaRPr lang="fa-IR" b="1" dirty="0"/>
          </a:p>
        </p:txBody>
      </p:sp>
    </p:spTree>
    <p:extLst>
      <p:ext uri="{BB962C8B-B14F-4D97-AF65-F5344CB8AC3E}">
        <p14:creationId xmlns:p14="http://schemas.microsoft.com/office/powerpoint/2010/main" val="31077339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Genetic Factors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2400" dirty="0"/>
              <a:t>Family studies and population-based studies have found an association between </a:t>
            </a:r>
            <a:r>
              <a:rPr lang="en-US" sz="2400" dirty="0" smtClean="0"/>
              <a:t>the dopamine </a:t>
            </a:r>
            <a:r>
              <a:rPr lang="en-US" sz="2400" dirty="0"/>
              <a:t>4 receptor seven-repeat allele gene </a:t>
            </a:r>
            <a:r>
              <a:rPr lang="en-US" sz="2400" dirty="0">
                <a:solidFill>
                  <a:srgbClr val="FF0000"/>
                </a:solidFill>
              </a:rPr>
              <a:t>(DRD4) gene </a:t>
            </a:r>
            <a:r>
              <a:rPr lang="en-US" sz="2400" dirty="0"/>
              <a:t>and ADHD. </a:t>
            </a:r>
            <a:endParaRPr lang="en-US" sz="2400" dirty="0" smtClean="0"/>
          </a:p>
          <a:p>
            <a:pPr marL="0" indent="0" algn="l" rtl="0">
              <a:buNone/>
            </a:pPr>
            <a:r>
              <a:rPr lang="en-US" sz="2400" dirty="0" smtClean="0"/>
              <a:t>Most molecular research </a:t>
            </a:r>
            <a:r>
              <a:rPr lang="en-US" sz="2400" dirty="0"/>
              <a:t>on ADHD has focused on genes that influence the 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metabolism or action </a:t>
            </a:r>
            <a:r>
              <a:rPr lang="en-US" sz="2400" dirty="0" smtClean="0"/>
              <a:t>of dopamine</a:t>
            </a:r>
            <a:r>
              <a:rPr lang="en-US" sz="2400" dirty="0"/>
              <a:t>.</a:t>
            </a:r>
            <a:endParaRPr lang="fa-IR" sz="2400" dirty="0"/>
          </a:p>
        </p:txBody>
      </p:sp>
    </p:spTree>
    <p:extLst>
      <p:ext uri="{BB962C8B-B14F-4D97-AF65-F5344CB8AC3E}">
        <p14:creationId xmlns:p14="http://schemas.microsoft.com/office/powerpoint/2010/main" val="27309001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Neurochemical Factors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2000" dirty="0">
                <a:solidFill>
                  <a:srgbClr val="FF0000"/>
                </a:solidFill>
              </a:rPr>
              <a:t>D</a:t>
            </a:r>
            <a:r>
              <a:rPr lang="en-US" sz="2000" dirty="0" smtClean="0">
                <a:solidFill>
                  <a:srgbClr val="FF0000"/>
                </a:solidFill>
              </a:rPr>
              <a:t>opamine</a:t>
            </a:r>
            <a:r>
              <a:rPr lang="en-US" sz="2000" dirty="0" smtClean="0"/>
              <a:t> </a:t>
            </a:r>
            <a:r>
              <a:rPr lang="en-US" sz="2000" dirty="0"/>
              <a:t>is a major focus of clinical investigation, </a:t>
            </a:r>
            <a:r>
              <a:rPr lang="en-US" sz="2000" dirty="0" smtClean="0"/>
              <a:t>and the 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prefrontal cortex </a:t>
            </a:r>
            <a:r>
              <a:rPr lang="en-US" sz="2000" dirty="0"/>
              <a:t>has been implicated based on its role in attention and regulation </a:t>
            </a:r>
            <a:r>
              <a:rPr lang="en-US" sz="2000" dirty="0" smtClean="0"/>
              <a:t>of impulse </a:t>
            </a:r>
            <a:r>
              <a:rPr lang="en-US" sz="2000" dirty="0"/>
              <a:t>control. Animal studies have shown that other brain regions such as </a:t>
            </a:r>
            <a:r>
              <a:rPr lang="en-US" sz="2000" dirty="0" smtClean="0"/>
              <a:t>locus </a:t>
            </a:r>
            <a:r>
              <a:rPr lang="en-US" sz="2000" dirty="0" err="1" smtClean="0"/>
              <a:t>ceruleus</a:t>
            </a:r>
            <a:r>
              <a:rPr lang="en-US" sz="2000" dirty="0" smtClean="0"/>
              <a:t>, which </a:t>
            </a:r>
            <a:r>
              <a:rPr lang="en-US" sz="2000" dirty="0"/>
              <a:t>consists predominantly of noradrenergic neurons, also play a major role in attention.</a:t>
            </a:r>
          </a:p>
          <a:p>
            <a:pPr marL="0" indent="0" algn="l" rtl="0">
              <a:buNone/>
            </a:pPr>
            <a:r>
              <a:rPr lang="en-US" sz="2000" dirty="0"/>
              <a:t>The noradrenergic system includes the central system (originating in the locus </a:t>
            </a:r>
            <a:r>
              <a:rPr lang="en-US" sz="2000" dirty="0" err="1"/>
              <a:t>ceruleus</a:t>
            </a:r>
            <a:r>
              <a:rPr lang="en-US" sz="2000" dirty="0"/>
              <a:t>) </a:t>
            </a:r>
            <a:r>
              <a:rPr lang="en-US" sz="2000" dirty="0" smtClean="0"/>
              <a:t>and the </a:t>
            </a:r>
            <a:r>
              <a:rPr lang="en-US" sz="2000" dirty="0"/>
              <a:t>peripheral sympathetic system. Dysfunction in peripheral epinephrine, which </a:t>
            </a:r>
            <a:r>
              <a:rPr lang="en-US" sz="2000" dirty="0" smtClean="0"/>
              <a:t>causes the </a:t>
            </a:r>
            <a:r>
              <a:rPr lang="en-US" sz="2000" dirty="0"/>
              <a:t>hormone to accumulate peripherally, may potentially feed back to the central </a:t>
            </a:r>
            <a:r>
              <a:rPr lang="en-US" sz="2000" dirty="0" smtClean="0"/>
              <a:t>system and </a:t>
            </a:r>
            <a:r>
              <a:rPr lang="en-US" sz="2000" dirty="0"/>
              <a:t>“reset” the locus </a:t>
            </a:r>
            <a:r>
              <a:rPr lang="en-US" sz="2000" dirty="0" err="1"/>
              <a:t>ceruleus</a:t>
            </a:r>
            <a:r>
              <a:rPr lang="en-US" sz="2000" dirty="0"/>
              <a:t> to a lower level.</a:t>
            </a:r>
            <a:endParaRPr lang="fa-IR" sz="2000" dirty="0"/>
          </a:p>
        </p:txBody>
      </p:sp>
    </p:spTree>
    <p:extLst>
      <p:ext uri="{BB962C8B-B14F-4D97-AF65-F5344CB8AC3E}">
        <p14:creationId xmlns:p14="http://schemas.microsoft.com/office/powerpoint/2010/main" val="15154234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1" indent="0" algn="l" rtl="0">
              <a:buNone/>
            </a:pPr>
            <a:r>
              <a:rPr lang="en-US" sz="2800" dirty="0"/>
              <a:t>Disruption of dopamine regulation in </a:t>
            </a:r>
            <a:r>
              <a:rPr lang="en-US" sz="2800" dirty="0" err="1"/>
              <a:t>fronto</a:t>
            </a:r>
            <a:r>
              <a:rPr lang="en-US" sz="2800" dirty="0"/>
              <a:t>-striatal circuit leads to </a:t>
            </a:r>
            <a:r>
              <a:rPr lang="en-US" sz="2800" dirty="0">
                <a:solidFill>
                  <a:srgbClr val="0070C0"/>
                </a:solidFill>
              </a:rPr>
              <a:t>decreased dopamine release </a:t>
            </a:r>
            <a:r>
              <a:rPr lang="en-US" sz="2800" dirty="0"/>
              <a:t>&amp; </a:t>
            </a:r>
            <a:r>
              <a:rPr lang="en-US" sz="2800" dirty="0">
                <a:solidFill>
                  <a:srgbClr val="FF0000"/>
                </a:solidFill>
              </a:rPr>
              <a:t>blunted response of receptors,</a:t>
            </a:r>
            <a:r>
              <a:rPr lang="en-US" sz="2800" dirty="0"/>
              <a:t> resulting in behavioral presentation seen in </a:t>
            </a:r>
            <a:r>
              <a:rPr lang="en-US" sz="2800" dirty="0" smtClean="0"/>
              <a:t>ADHD.</a:t>
            </a:r>
            <a:endParaRPr lang="en-US" sz="2800" dirty="0"/>
          </a:p>
          <a:p>
            <a:pPr marL="0" indent="0" algn="l" rtl="0">
              <a:buNone/>
            </a:pPr>
            <a:endParaRPr lang="fa-IR" sz="2000" dirty="0"/>
          </a:p>
        </p:txBody>
      </p:sp>
    </p:spTree>
    <p:extLst>
      <p:ext uri="{BB962C8B-B14F-4D97-AF65-F5344CB8AC3E}">
        <p14:creationId xmlns:p14="http://schemas.microsoft.com/office/powerpoint/2010/main" val="17192038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Neurophysiological Factors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707148"/>
          </a:xfrm>
        </p:spPr>
        <p:txBody>
          <a:bodyPr>
            <a:noAutofit/>
          </a:bodyPr>
          <a:lstStyle/>
          <a:p>
            <a:pPr marL="0" indent="0" algn="l" rtl="0">
              <a:buNone/>
            </a:pPr>
            <a:r>
              <a:rPr lang="en-US" sz="2400" dirty="0"/>
              <a:t>EEG studies in </a:t>
            </a:r>
            <a:r>
              <a:rPr lang="en-US" sz="2400" dirty="0" smtClean="0"/>
              <a:t>ADHD </a:t>
            </a:r>
            <a:r>
              <a:rPr lang="en-US" sz="2400" dirty="0"/>
              <a:t>over </a:t>
            </a:r>
            <a:r>
              <a:rPr lang="en-US" sz="2400" dirty="0" smtClean="0"/>
              <a:t>the last </a:t>
            </a:r>
            <a:r>
              <a:rPr lang="en-US" sz="2400" dirty="0"/>
              <a:t>several decades have found evidence of increased </a:t>
            </a:r>
            <a:r>
              <a:rPr lang="en-US" sz="2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theta activity</a:t>
            </a:r>
            <a:r>
              <a:rPr lang="en-US" sz="2400" dirty="0"/>
              <a:t>, especially in </a:t>
            </a:r>
            <a:r>
              <a:rPr lang="en-US" sz="2400" dirty="0" smtClean="0"/>
              <a:t>the </a:t>
            </a:r>
            <a:r>
              <a:rPr lang="en-US" sz="2400" dirty="0" smtClean="0">
                <a:solidFill>
                  <a:srgbClr val="92D050"/>
                </a:solidFill>
              </a:rPr>
              <a:t>frontal</a:t>
            </a:r>
            <a:r>
              <a:rPr lang="en-US" sz="2400" dirty="0" smtClean="0"/>
              <a:t> </a:t>
            </a:r>
            <a:r>
              <a:rPr lang="en-US" sz="2400" dirty="0"/>
              <a:t>regions. Further studies of youth with ADHD have provided data showing </a:t>
            </a:r>
            <a:r>
              <a:rPr lang="en-US" sz="2400" dirty="0" smtClean="0"/>
              <a:t>elevated </a:t>
            </a:r>
            <a:r>
              <a:rPr lang="en-US" sz="2400" dirty="0" smtClean="0">
                <a:solidFill>
                  <a:srgbClr val="FFC000"/>
                </a:solidFill>
              </a:rPr>
              <a:t>beta </a:t>
            </a:r>
            <a:r>
              <a:rPr lang="en-US" sz="2400" dirty="0">
                <a:solidFill>
                  <a:srgbClr val="FFC000"/>
                </a:solidFill>
              </a:rPr>
              <a:t>activity</a:t>
            </a:r>
            <a:r>
              <a:rPr lang="en-US" sz="2400" dirty="0"/>
              <a:t> in </a:t>
            </a:r>
            <a:r>
              <a:rPr lang="en-US" sz="2400" dirty="0" smtClean="0"/>
              <a:t>their EEG studies.</a:t>
            </a:r>
          </a:p>
          <a:p>
            <a:pPr marL="0" indent="0" algn="l" rtl="0">
              <a:buNone/>
            </a:pPr>
            <a:r>
              <a:rPr lang="en-US" sz="2400" dirty="0" smtClean="0"/>
              <a:t>Clarke </a:t>
            </a:r>
            <a:r>
              <a:rPr lang="en-US" sz="2400" dirty="0"/>
              <a:t>and </a:t>
            </a:r>
            <a:r>
              <a:rPr lang="en-US" sz="2400" dirty="0" smtClean="0"/>
              <a:t>colleagues </a:t>
            </a:r>
            <a:r>
              <a:rPr lang="en-US" sz="2400" dirty="0"/>
              <a:t>found </a:t>
            </a:r>
            <a:r>
              <a:rPr lang="en-US" sz="2400" dirty="0" smtClean="0"/>
              <a:t>that those </a:t>
            </a:r>
            <a:r>
              <a:rPr lang="en-US" sz="2400" dirty="0"/>
              <a:t>ADHD children with </a:t>
            </a:r>
            <a:r>
              <a:rPr lang="en-US" sz="2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combined type of ADHD </a:t>
            </a:r>
            <a:r>
              <a:rPr lang="en-US" sz="2400" dirty="0"/>
              <a:t>were the ones who showed </a:t>
            </a:r>
            <a:r>
              <a:rPr lang="en-US" sz="2400" dirty="0" smtClean="0"/>
              <a:t>significantly </a:t>
            </a:r>
            <a:r>
              <a:rPr 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elevated </a:t>
            </a:r>
            <a:r>
              <a:rPr lang="en-US" sz="2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beta activity </a:t>
            </a:r>
            <a:r>
              <a:rPr lang="en-US" sz="2400" dirty="0"/>
              <a:t>on EEG, and further studies indicate that these youth also tend </a:t>
            </a:r>
            <a:r>
              <a:rPr lang="en-US" sz="2400" dirty="0" smtClean="0"/>
              <a:t>to show </a:t>
            </a:r>
            <a:r>
              <a:rPr lang="en-US" sz="2400" dirty="0"/>
              <a:t>increased </a:t>
            </a:r>
            <a:r>
              <a:rPr lang="en-US" sz="2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mood </a:t>
            </a:r>
            <a:r>
              <a:rPr lang="en-US" sz="2400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lability</a:t>
            </a:r>
            <a:r>
              <a:rPr lang="en-US" sz="2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and temper </a:t>
            </a:r>
            <a:r>
              <a:rPr 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tantrums.</a:t>
            </a:r>
            <a:endParaRPr lang="fa-IR" sz="24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1579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Neuroanatomical Aspects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2400" dirty="0" smtClean="0"/>
              <a:t>Researchers describe </a:t>
            </a:r>
            <a:r>
              <a:rPr lang="en-US" sz="2400" dirty="0"/>
              <a:t>neuroanatomical correlations for the </a:t>
            </a: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superior </a:t>
            </a:r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and temporal </a:t>
            </a: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cortices with focusing attention</a:t>
            </a:r>
            <a:r>
              <a:rPr lang="en-US" sz="2400" dirty="0" smtClean="0"/>
              <a:t>; </a:t>
            </a:r>
            <a:r>
              <a:rPr lang="en-US" sz="2400" dirty="0">
                <a:solidFill>
                  <a:srgbClr val="92D050"/>
                </a:solidFill>
              </a:rPr>
              <a:t>external parietal and corpus striatal regions </a:t>
            </a:r>
            <a:r>
              <a:rPr lang="en-US" sz="2400" dirty="0" smtClean="0">
                <a:solidFill>
                  <a:srgbClr val="92D050"/>
                </a:solidFill>
              </a:rPr>
              <a:t>with motor </a:t>
            </a:r>
            <a:r>
              <a:rPr lang="en-US" sz="2400" dirty="0">
                <a:solidFill>
                  <a:srgbClr val="92D050"/>
                </a:solidFill>
              </a:rPr>
              <a:t>executive functions</a:t>
            </a:r>
            <a:r>
              <a:rPr lang="en-US" sz="2400" dirty="0"/>
              <a:t>; </a:t>
            </a:r>
            <a:r>
              <a:rPr lang="en-US" sz="2400" dirty="0" smtClean="0">
                <a:solidFill>
                  <a:srgbClr val="FFC000"/>
                </a:solidFill>
              </a:rPr>
              <a:t>the </a:t>
            </a:r>
            <a:r>
              <a:rPr lang="en-US" sz="2400" dirty="0">
                <a:solidFill>
                  <a:srgbClr val="FFC000"/>
                </a:solidFill>
              </a:rPr>
              <a:t>hippocampus with encoding of memory traces</a:t>
            </a:r>
            <a:r>
              <a:rPr lang="en-US" sz="2400" dirty="0"/>
              <a:t>; </a:t>
            </a:r>
            <a:r>
              <a:rPr lang="en-US" sz="2400" dirty="0" smtClean="0"/>
              <a:t>and </a:t>
            </a:r>
            <a:r>
              <a:rPr lang="en-US" sz="2400" dirty="0" smtClean="0">
                <a:solidFill>
                  <a:srgbClr val="00B0F0"/>
                </a:solidFill>
              </a:rPr>
              <a:t>the prefrontal </a:t>
            </a:r>
            <a:r>
              <a:rPr lang="en-US" sz="2400" dirty="0">
                <a:solidFill>
                  <a:srgbClr val="00B0F0"/>
                </a:solidFill>
              </a:rPr>
              <a:t>cortex with shifting from one stimulus to another</a:t>
            </a:r>
            <a:r>
              <a:rPr lang="en-US" sz="2400" dirty="0"/>
              <a:t>. Further hypotheses </a:t>
            </a:r>
            <a:r>
              <a:rPr lang="en-US" sz="2400" dirty="0" smtClean="0"/>
              <a:t>suggest that </a:t>
            </a:r>
            <a:r>
              <a:rPr lang="en-US" sz="2400" dirty="0"/>
              <a:t>the </a:t>
            </a:r>
            <a:r>
              <a:rPr lang="en-US" sz="2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brainstem, which contains the reticular thalamic nuclei function, is involved </a:t>
            </a:r>
            <a:r>
              <a:rPr 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in sustained </a:t>
            </a:r>
            <a:r>
              <a:rPr lang="en-US" sz="2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attention</a:t>
            </a:r>
            <a:r>
              <a:rPr lang="en-US" sz="2400" dirty="0"/>
              <a:t>.</a:t>
            </a:r>
            <a:endParaRPr lang="fa-IR" sz="2400" dirty="0"/>
          </a:p>
        </p:txBody>
      </p:sp>
    </p:spTree>
    <p:extLst>
      <p:ext uri="{BB962C8B-B14F-4D97-AF65-F5344CB8AC3E}">
        <p14:creationId xmlns:p14="http://schemas.microsoft.com/office/powerpoint/2010/main" val="20620676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3" y="2309988"/>
            <a:ext cx="8825659" cy="4135968"/>
          </a:xfrm>
        </p:spPr>
        <p:txBody>
          <a:bodyPr>
            <a:noAutofit/>
          </a:bodyPr>
          <a:lstStyle/>
          <a:p>
            <a:pPr marL="0" indent="0" algn="l" rtl="0">
              <a:buNone/>
            </a:pPr>
            <a:r>
              <a:rPr lang="en-US" sz="2400" dirty="0" smtClean="0"/>
              <a:t>Imaging </a:t>
            </a:r>
            <a:r>
              <a:rPr lang="en-US" sz="2400" dirty="0"/>
              <a:t>studies suggests </a:t>
            </a:r>
            <a:r>
              <a:rPr lang="en-US" sz="2400" dirty="0" smtClean="0"/>
              <a:t>that </a:t>
            </a:r>
            <a:r>
              <a:rPr lang="en-US" sz="2400" dirty="0"/>
              <a:t>populations of children with ADHD show evidence of </a:t>
            </a:r>
            <a:r>
              <a:rPr lang="en-US" sz="2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both decreased volume </a:t>
            </a:r>
            <a:r>
              <a:rPr 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and decreased </a:t>
            </a:r>
            <a:r>
              <a:rPr lang="en-US" sz="2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activity </a:t>
            </a:r>
            <a:r>
              <a:rPr lang="en-US" sz="2400" dirty="0"/>
              <a:t>in </a:t>
            </a: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prefrontal regions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92D050"/>
                </a:solidFill>
              </a:rPr>
              <a:t>anterior cingulated</a:t>
            </a:r>
            <a:r>
              <a:rPr lang="en-US" sz="2400" dirty="0"/>
              <a:t>, </a:t>
            </a:r>
            <a:r>
              <a:rPr lang="en-US" sz="2400" dirty="0" err="1">
                <a:solidFill>
                  <a:srgbClr val="FFC000"/>
                </a:solidFill>
              </a:rPr>
              <a:t>globus</a:t>
            </a:r>
            <a:r>
              <a:rPr lang="en-US" sz="2400" dirty="0">
                <a:solidFill>
                  <a:srgbClr val="FFC000"/>
                </a:solidFill>
              </a:rPr>
              <a:t> </a:t>
            </a:r>
            <a:r>
              <a:rPr lang="en-US" sz="2400" dirty="0" err="1" smtClean="0">
                <a:solidFill>
                  <a:srgbClr val="FFC000"/>
                </a:solidFill>
              </a:rPr>
              <a:t>pallidus</a:t>
            </a:r>
            <a:r>
              <a:rPr lang="en-US" sz="2400" dirty="0" smtClean="0">
                <a:solidFill>
                  <a:srgbClr val="FFC000"/>
                </a:solidFill>
              </a:rPr>
              <a:t> 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caudate</a:t>
            </a:r>
            <a:r>
              <a:rPr lang="en-US" sz="2400" dirty="0" smtClean="0"/>
              <a:t>,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thalamus</a:t>
            </a:r>
            <a:r>
              <a:rPr lang="en-US" sz="2400" dirty="0"/>
              <a:t>, and </a:t>
            </a:r>
            <a:r>
              <a:rPr lang="en-US" sz="2400" dirty="0">
                <a:solidFill>
                  <a:srgbClr val="FF0000"/>
                </a:solidFill>
              </a:rPr>
              <a:t>cerebellum</a:t>
            </a:r>
            <a:r>
              <a:rPr lang="en-US" sz="2400" dirty="0"/>
              <a:t>. </a:t>
            </a:r>
            <a:endParaRPr lang="en-US" sz="2400" dirty="0" smtClean="0"/>
          </a:p>
          <a:p>
            <a:pPr marL="0" indent="0" algn="l" rtl="0">
              <a:buNone/>
            </a:pPr>
            <a:r>
              <a:rPr lang="en-US" sz="2400" dirty="0" smtClean="0"/>
              <a:t>PET </a:t>
            </a:r>
            <a:r>
              <a:rPr lang="en-US" sz="2400" dirty="0"/>
              <a:t>scans have also shown that </a:t>
            </a:r>
            <a:r>
              <a:rPr lang="en-US" sz="2400" dirty="0">
                <a:solidFill>
                  <a:srgbClr val="00B0F0"/>
                </a:solidFill>
              </a:rPr>
              <a:t>female adolescents </a:t>
            </a:r>
            <a:r>
              <a:rPr lang="en-US" sz="2400" dirty="0"/>
              <a:t>with </a:t>
            </a:r>
            <a:r>
              <a:rPr lang="en-US" sz="2400" dirty="0" smtClean="0"/>
              <a:t>ADHD have </a:t>
            </a:r>
            <a:r>
              <a:rPr lang="en-US" sz="2400" dirty="0"/>
              <a:t>globally </a:t>
            </a:r>
            <a:r>
              <a:rPr lang="en-US" sz="2400" dirty="0">
                <a:solidFill>
                  <a:srgbClr val="00B0F0"/>
                </a:solidFill>
              </a:rPr>
              <a:t>lower glucose metabolism</a:t>
            </a:r>
            <a:r>
              <a:rPr lang="en-US" sz="2400" dirty="0"/>
              <a:t> than both control female and male </a:t>
            </a:r>
            <a:r>
              <a:rPr lang="en-US" sz="2400" dirty="0" smtClean="0"/>
              <a:t>adolescents without </a:t>
            </a:r>
            <a:r>
              <a:rPr lang="en-US" sz="2400" dirty="0"/>
              <a:t>ADHD. </a:t>
            </a:r>
            <a:endParaRPr lang="en-US" sz="2400" dirty="0" smtClean="0"/>
          </a:p>
          <a:p>
            <a:pPr marL="0" indent="0" algn="l" rtl="0">
              <a:buNone/>
            </a:pPr>
            <a:r>
              <a:rPr lang="en-US" sz="2400" dirty="0" smtClean="0"/>
              <a:t>One </a:t>
            </a:r>
            <a:r>
              <a:rPr lang="en-US" sz="2400" dirty="0"/>
              <a:t>theory postulates that the </a:t>
            </a:r>
            <a:r>
              <a:rPr lang="en-US" sz="2400" dirty="0">
                <a:solidFill>
                  <a:srgbClr val="7030A0"/>
                </a:solidFill>
              </a:rPr>
              <a:t>frontal lobes </a:t>
            </a:r>
            <a:r>
              <a:rPr lang="en-US" sz="2400" dirty="0"/>
              <a:t>in children with ADHD </a:t>
            </a:r>
            <a:r>
              <a:rPr lang="en-US" sz="2400" dirty="0">
                <a:solidFill>
                  <a:srgbClr val="7030A0"/>
                </a:solidFill>
              </a:rPr>
              <a:t>do </a:t>
            </a:r>
            <a:r>
              <a:rPr lang="en-US" sz="2400" dirty="0" smtClean="0">
                <a:solidFill>
                  <a:srgbClr val="7030A0"/>
                </a:solidFill>
              </a:rPr>
              <a:t>not adequately </a:t>
            </a:r>
            <a:r>
              <a:rPr lang="en-US" sz="2400" dirty="0">
                <a:solidFill>
                  <a:srgbClr val="7030A0"/>
                </a:solidFill>
              </a:rPr>
              <a:t>inhibit lower brain </a:t>
            </a:r>
            <a:r>
              <a:rPr lang="en-US" sz="2400" dirty="0"/>
              <a:t>structures, an effect leading to </a:t>
            </a:r>
            <a:r>
              <a:rPr lang="en-US" sz="2400" dirty="0" smtClean="0">
                <a:solidFill>
                  <a:srgbClr val="7030A0"/>
                </a:solidFill>
              </a:rPr>
              <a:t>disinhibition</a:t>
            </a:r>
            <a:r>
              <a:rPr lang="en-US" sz="2400" dirty="0" smtClean="0"/>
              <a:t>.</a:t>
            </a:r>
            <a:endParaRPr lang="fa-IR" sz="2400" dirty="0"/>
          </a:p>
        </p:txBody>
      </p:sp>
    </p:spTree>
    <p:extLst>
      <p:ext uri="{BB962C8B-B14F-4D97-AF65-F5344CB8AC3E}">
        <p14:creationId xmlns:p14="http://schemas.microsoft.com/office/powerpoint/2010/main" val="32863542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 rtl="0">
              <a:buNone/>
              <a:defRPr/>
            </a:pPr>
            <a:r>
              <a:rPr lang="en-US" sz="2800" dirty="0"/>
              <a:t>These areas were demonstrated to </a:t>
            </a:r>
            <a:r>
              <a:rPr lang="en-US" sz="2800" dirty="0">
                <a:solidFill>
                  <a:srgbClr val="FF0000"/>
                </a:solidFill>
              </a:rPr>
              <a:t>normalize</a:t>
            </a:r>
            <a:r>
              <a:rPr lang="en-US" sz="2800" dirty="0">
                <a:solidFill>
                  <a:srgbClr val="FFC000"/>
                </a:solidFill>
              </a:rPr>
              <a:t> </a:t>
            </a:r>
            <a:r>
              <a:rPr lang="en-US" sz="2800" dirty="0"/>
              <a:t>with </a:t>
            </a:r>
            <a:r>
              <a:rPr lang="en-US" sz="2800" dirty="0">
                <a:solidFill>
                  <a:srgbClr val="7030A0"/>
                </a:solidFill>
              </a:rPr>
              <a:t>age</a:t>
            </a:r>
            <a:r>
              <a:rPr lang="en-US" sz="2800" dirty="0"/>
              <a:t> as well as with </a:t>
            </a:r>
            <a:r>
              <a:rPr lang="en-US" sz="2800" dirty="0">
                <a:solidFill>
                  <a:srgbClr val="00B050"/>
                </a:solidFill>
              </a:rPr>
              <a:t>stimulant medication </a:t>
            </a:r>
            <a:r>
              <a:rPr lang="en-US" sz="2800" dirty="0"/>
              <a:t>treatment.</a:t>
            </a:r>
          </a:p>
          <a:p>
            <a:pPr marL="0" indent="0" algn="l" rtl="0">
              <a:buNone/>
              <a:defRPr/>
            </a:pPr>
            <a:r>
              <a:rPr lang="en-US" sz="2800" dirty="0"/>
              <a:t>Developmentally, children with ADHD have a </a:t>
            </a:r>
            <a:r>
              <a:rPr lang="en-US" sz="2800" dirty="0">
                <a:solidFill>
                  <a:srgbClr val="00B0F0"/>
                </a:solidFill>
              </a:rPr>
              <a:t>3- to </a:t>
            </a:r>
            <a:r>
              <a:rPr lang="en-US" sz="2800" dirty="0" smtClean="0">
                <a:solidFill>
                  <a:srgbClr val="00B0F0"/>
                </a:solidFill>
              </a:rPr>
              <a:t>5-years </a:t>
            </a:r>
            <a:r>
              <a:rPr lang="en-US" sz="2800" dirty="0">
                <a:solidFill>
                  <a:srgbClr val="00B0F0"/>
                </a:solidFill>
              </a:rPr>
              <a:t>delay </a:t>
            </a:r>
            <a:r>
              <a:rPr lang="en-US" sz="2800" dirty="0"/>
              <a:t>in </a:t>
            </a:r>
            <a:r>
              <a:rPr lang="en-US" sz="2800" dirty="0">
                <a:solidFill>
                  <a:srgbClr val="FF0000"/>
                </a:solidFill>
              </a:rPr>
              <a:t>cortical thickness </a:t>
            </a:r>
            <a:r>
              <a:rPr lang="en-US" sz="2800" dirty="0"/>
              <a:t>maturation, particularly in </a:t>
            </a:r>
            <a:r>
              <a:rPr lang="en-US" sz="2800" dirty="0" smtClean="0"/>
              <a:t>the </a:t>
            </a:r>
            <a:r>
              <a:rPr lang="en-US" sz="2800" dirty="0">
                <a:solidFill>
                  <a:srgbClr val="C00000"/>
                </a:solidFill>
              </a:rPr>
              <a:t>frontal </a:t>
            </a:r>
            <a:r>
              <a:rPr lang="en-US" sz="2800" dirty="0">
                <a:solidFill>
                  <a:schemeClr val="tx1"/>
                </a:solidFill>
              </a:rPr>
              <a:t>and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>
                <a:solidFill>
                  <a:srgbClr val="0070C0"/>
                </a:solidFill>
              </a:rPr>
              <a:t>temporal</a:t>
            </a:r>
            <a:r>
              <a:rPr lang="en-US" sz="2800" dirty="0"/>
              <a:t> brain </a:t>
            </a:r>
            <a:r>
              <a:rPr lang="en-US" sz="2800" dirty="0" smtClean="0"/>
              <a:t>regions.</a:t>
            </a:r>
            <a:endParaRPr lang="fa-IR" sz="2800" dirty="0"/>
          </a:p>
        </p:txBody>
      </p:sp>
    </p:spTree>
    <p:extLst>
      <p:ext uri="{BB962C8B-B14F-4D97-AF65-F5344CB8AC3E}">
        <p14:creationId xmlns:p14="http://schemas.microsoft.com/office/powerpoint/2010/main" val="8791945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Developmental Factors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499"/>
            <a:ext cx="8825659" cy="4034367"/>
          </a:xfrm>
        </p:spPr>
        <p:txBody>
          <a:bodyPr>
            <a:noAutofit/>
          </a:bodyPr>
          <a:lstStyle/>
          <a:p>
            <a:pPr marL="0" indent="0" algn="l" rtl="0">
              <a:buNone/>
            </a:pPr>
            <a:r>
              <a:rPr lang="en-US" sz="2000" dirty="0"/>
              <a:t>Higher rates of ADHD are present in children who </a:t>
            </a:r>
            <a:r>
              <a:rPr lang="en-US" sz="2000" dirty="0" smtClean="0"/>
              <a:t>were born </a:t>
            </a:r>
            <a:r>
              <a:rPr lang="en-US" sz="2000" dirty="0">
                <a:solidFill>
                  <a:srgbClr val="FFC000"/>
                </a:solidFill>
              </a:rPr>
              <a:t>prematurely</a:t>
            </a:r>
            <a:r>
              <a:rPr lang="en-US" sz="2000" dirty="0"/>
              <a:t> and whose mothers were observed to have 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maternal infection </a:t>
            </a:r>
            <a:r>
              <a:rPr lang="en-US" sz="2000" dirty="0" smtClean="0"/>
              <a:t>during pregnancy</a:t>
            </a:r>
            <a:r>
              <a:rPr lang="en-US" sz="2000" dirty="0"/>
              <a:t>. </a:t>
            </a:r>
            <a:r>
              <a:rPr lang="en-US" sz="20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Perinatal insult to the brain </a:t>
            </a:r>
            <a:r>
              <a:rPr lang="en-US" sz="2000" dirty="0"/>
              <a:t>during early infancy caused by </a:t>
            </a:r>
            <a:r>
              <a:rPr lang="en-US" sz="2000" dirty="0" smtClean="0"/>
              <a:t>infection, inflammation</a:t>
            </a:r>
            <a:r>
              <a:rPr lang="en-US" sz="2000" dirty="0"/>
              <a:t>, and trauma may, in some cases, be contributing factors in the emergence </a:t>
            </a:r>
            <a:r>
              <a:rPr lang="en-US" sz="2000" dirty="0" smtClean="0"/>
              <a:t>of ADHD </a:t>
            </a:r>
            <a:r>
              <a:rPr lang="en-US" sz="2000" dirty="0"/>
              <a:t>symptoms</a:t>
            </a:r>
            <a:r>
              <a:rPr lang="en-US" sz="2000" dirty="0" smtClean="0"/>
              <a:t>.</a:t>
            </a:r>
          </a:p>
          <a:p>
            <a:pPr marL="0" indent="0" algn="l" rtl="0">
              <a:buNone/>
            </a:pPr>
            <a:r>
              <a:rPr lang="en-US" sz="2000" dirty="0" smtClean="0"/>
              <a:t>Children </a:t>
            </a:r>
            <a:r>
              <a:rPr lang="en-US" sz="2000" dirty="0"/>
              <a:t>with ADHD have been observed to exhibit </a:t>
            </a:r>
            <a:r>
              <a:rPr lang="en-US" sz="2000" dirty="0" err="1">
                <a:solidFill>
                  <a:srgbClr val="92D050"/>
                </a:solidFill>
              </a:rPr>
              <a:t>nonfocal</a:t>
            </a:r>
            <a:r>
              <a:rPr lang="en-US" sz="2000" dirty="0">
                <a:solidFill>
                  <a:srgbClr val="92D050"/>
                </a:solidFill>
              </a:rPr>
              <a:t> (</a:t>
            </a:r>
            <a:r>
              <a:rPr lang="en-US" sz="2000" dirty="0" smtClean="0">
                <a:solidFill>
                  <a:srgbClr val="92D050"/>
                </a:solidFill>
              </a:rPr>
              <a:t>soft) neurological </a:t>
            </a:r>
            <a:r>
              <a:rPr lang="en-US" sz="2000" dirty="0">
                <a:solidFill>
                  <a:srgbClr val="92D050"/>
                </a:solidFill>
              </a:rPr>
              <a:t>signs</a:t>
            </a:r>
            <a:r>
              <a:rPr lang="en-US" sz="2000" dirty="0"/>
              <a:t> at higher rates than those in the general population. </a:t>
            </a:r>
            <a:endParaRPr lang="en-US" sz="2000" dirty="0" smtClean="0"/>
          </a:p>
          <a:p>
            <a:pPr marL="0" indent="0" algn="l" rtl="0">
              <a:buNone/>
            </a:pPr>
            <a:r>
              <a:rPr lang="en-US" sz="2000" dirty="0" smtClean="0"/>
              <a:t>literature </a:t>
            </a:r>
            <a:r>
              <a:rPr lang="en-US" sz="2000" dirty="0"/>
              <a:t>indicate that </a:t>
            </a:r>
            <a:r>
              <a:rPr lang="en-US" sz="2000" dirty="0">
                <a:solidFill>
                  <a:srgbClr val="7030A0"/>
                </a:solidFill>
              </a:rPr>
              <a:t>September</a:t>
            </a:r>
            <a:r>
              <a:rPr lang="en-US" sz="2000" dirty="0"/>
              <a:t> is a peak month for births of children with ADHD </a:t>
            </a:r>
            <a:r>
              <a:rPr lang="en-US" sz="2000" dirty="0" smtClean="0"/>
              <a:t>with and </a:t>
            </a:r>
            <a:r>
              <a:rPr lang="en-US" sz="2000" dirty="0"/>
              <a:t>without comorbid learning disorders. The implication is that prenatal exposure </a:t>
            </a:r>
            <a:r>
              <a:rPr lang="en-US" sz="2000" dirty="0" smtClean="0"/>
              <a:t>to winter </a:t>
            </a:r>
            <a:r>
              <a:rPr lang="en-US" sz="2000" dirty="0"/>
              <a:t>infections during the first trimester may contribute to the emergence of </a:t>
            </a:r>
            <a:r>
              <a:rPr lang="en-US" sz="2000" dirty="0" smtClean="0"/>
              <a:t>ADHD symptoms </a:t>
            </a:r>
            <a:r>
              <a:rPr lang="en-US" sz="2000" dirty="0"/>
              <a:t>in some susceptible </a:t>
            </a:r>
            <a:r>
              <a:rPr lang="en-US" sz="2000" dirty="0" smtClean="0"/>
              <a:t>children.</a:t>
            </a:r>
            <a:endParaRPr lang="fa-IR" sz="2000" dirty="0"/>
          </a:p>
        </p:txBody>
      </p:sp>
    </p:spTree>
    <p:extLst>
      <p:ext uri="{BB962C8B-B14F-4D97-AF65-F5344CB8AC3E}">
        <p14:creationId xmlns:p14="http://schemas.microsoft.com/office/powerpoint/2010/main" val="35661646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Psychosocial Factors</a:t>
            </a:r>
            <a:endParaRPr lang="fa-I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3200" dirty="0"/>
              <a:t>Severe </a:t>
            </a:r>
            <a:r>
              <a:rPr lang="en-US" sz="3200" dirty="0">
                <a:solidFill>
                  <a:schemeClr val="accent1"/>
                </a:solidFill>
              </a:rPr>
              <a:t>chronic</a:t>
            </a:r>
            <a:r>
              <a:rPr lang="en-US" sz="3200" dirty="0"/>
              <a:t> </a:t>
            </a:r>
            <a:r>
              <a:rPr lang="en-US" sz="3200" dirty="0">
                <a:solidFill>
                  <a:srgbClr val="7030A0"/>
                </a:solidFill>
              </a:rPr>
              <a:t>abuse</a:t>
            </a:r>
            <a:r>
              <a:rPr lang="en-US" sz="3200" dirty="0"/>
              <a:t>, </a:t>
            </a:r>
            <a:r>
              <a:rPr lang="en-US" sz="3200" dirty="0">
                <a:solidFill>
                  <a:srgbClr val="7030A0"/>
                </a:solidFill>
              </a:rPr>
              <a:t>maltreatment</a:t>
            </a:r>
            <a:r>
              <a:rPr lang="en-US" sz="3200" dirty="0"/>
              <a:t>, and </a:t>
            </a:r>
            <a:r>
              <a:rPr lang="en-US" sz="3200" dirty="0">
                <a:solidFill>
                  <a:srgbClr val="7030A0"/>
                </a:solidFill>
              </a:rPr>
              <a:t>neglect</a:t>
            </a:r>
            <a:r>
              <a:rPr lang="en-US" sz="3200" dirty="0"/>
              <a:t> are </a:t>
            </a:r>
            <a:r>
              <a:rPr lang="en-US" sz="3200" dirty="0" smtClean="0"/>
              <a:t>associated with </a:t>
            </a:r>
            <a:r>
              <a:rPr lang="en-US" sz="3200" dirty="0"/>
              <a:t>certain behavioral symptoms that </a:t>
            </a:r>
            <a:r>
              <a:rPr lang="en-US" sz="3200" dirty="0">
                <a:solidFill>
                  <a:srgbClr val="92D050"/>
                </a:solidFill>
              </a:rPr>
              <a:t>overlap </a:t>
            </a:r>
            <a:r>
              <a:rPr lang="en-US" sz="3200" dirty="0"/>
              <a:t>with ADHD including poor attention </a:t>
            </a:r>
            <a:r>
              <a:rPr lang="en-US" sz="3200" dirty="0" smtClean="0"/>
              <a:t>and poor </a:t>
            </a:r>
            <a:r>
              <a:rPr lang="en-US" sz="3200" dirty="0"/>
              <a:t>impulse control</a:t>
            </a:r>
            <a:r>
              <a:rPr lang="en-US" sz="3200" dirty="0" smtClean="0"/>
              <a:t>. </a:t>
            </a:r>
            <a:endParaRPr lang="fa-IR" sz="3200" dirty="0"/>
          </a:p>
        </p:txBody>
      </p:sp>
    </p:spTree>
    <p:extLst>
      <p:ext uri="{BB962C8B-B14F-4D97-AF65-F5344CB8AC3E}">
        <p14:creationId xmlns:p14="http://schemas.microsoft.com/office/powerpoint/2010/main" val="2051252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Clinical Features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397438"/>
            <a:ext cx="8825659" cy="4460562"/>
          </a:xfrm>
        </p:spPr>
        <p:txBody>
          <a:bodyPr>
            <a:noAutofit/>
          </a:bodyPr>
          <a:lstStyle/>
          <a:p>
            <a:pPr marL="0" indent="0" algn="l" rtl="0">
              <a:buNone/>
            </a:pPr>
            <a:r>
              <a:rPr lang="en-US" sz="2400" dirty="0"/>
              <a:t>I</a:t>
            </a:r>
            <a:r>
              <a:rPr lang="en-US" sz="2400" dirty="0" smtClean="0"/>
              <a:t>nfants </a:t>
            </a:r>
            <a:r>
              <a:rPr lang="en-US" sz="2400" dirty="0"/>
              <a:t>with ADHD are </a:t>
            </a:r>
            <a:r>
              <a:rPr lang="en-US" sz="2400" dirty="0">
                <a:solidFill>
                  <a:srgbClr val="92D050"/>
                </a:solidFill>
              </a:rPr>
              <a:t>active in the crib</a:t>
            </a:r>
            <a:r>
              <a:rPr lang="en-US" sz="2400" dirty="0"/>
              <a:t>, </a:t>
            </a: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sleep little</a:t>
            </a:r>
            <a:r>
              <a:rPr lang="en-US" sz="2400" dirty="0"/>
              <a:t>, and </a:t>
            </a: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  <a:t>cry a 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great deal.</a:t>
            </a:r>
          </a:p>
          <a:p>
            <a:pPr marL="0" indent="0" algn="l" rtl="0">
              <a:buNone/>
            </a:pPr>
            <a:r>
              <a:rPr lang="en-US" sz="2400" dirty="0"/>
              <a:t>In school, children with ADHD may attack a test rapidly, but may answer only the </a:t>
            </a:r>
            <a:r>
              <a:rPr lang="en-US" sz="2400" dirty="0" smtClean="0"/>
              <a:t>first</a:t>
            </a:r>
            <a:r>
              <a:rPr lang="en-US" sz="2400" dirty="0"/>
              <a:t> </a:t>
            </a:r>
            <a:r>
              <a:rPr lang="en-US" sz="2400" dirty="0" smtClean="0"/>
              <a:t>two </a:t>
            </a:r>
            <a:r>
              <a:rPr lang="en-US" sz="2400" dirty="0"/>
              <a:t>questions. They may be unable to wait to be called on in school and may </a:t>
            </a:r>
            <a:r>
              <a:rPr lang="en-US" sz="2400" dirty="0" smtClean="0"/>
              <a:t>respond before </a:t>
            </a:r>
            <a:r>
              <a:rPr lang="en-US" sz="2400" dirty="0"/>
              <a:t>everyone else. </a:t>
            </a:r>
            <a:endParaRPr lang="en-US" sz="2400" dirty="0" smtClean="0"/>
          </a:p>
          <a:p>
            <a:pPr marL="0" indent="0" algn="l" rtl="0">
              <a:buNone/>
            </a:pPr>
            <a:r>
              <a:rPr lang="en-US" sz="2400" dirty="0" smtClean="0"/>
              <a:t>At </a:t>
            </a:r>
            <a:r>
              <a:rPr lang="en-US" sz="2400" dirty="0"/>
              <a:t>home, they cannot be put </a:t>
            </a:r>
            <a:r>
              <a:rPr lang="en-US" sz="2400" dirty="0" smtClean="0"/>
              <a:t>off for </a:t>
            </a:r>
            <a:r>
              <a:rPr lang="en-US" sz="2400" dirty="0"/>
              <a:t>even a minute. Impulsiveness </a:t>
            </a:r>
            <a:r>
              <a:rPr lang="en-US" sz="2400" dirty="0" smtClean="0"/>
              <a:t>and an </a:t>
            </a:r>
            <a:r>
              <a:rPr lang="en-US" sz="2400" dirty="0"/>
              <a:t>inability to delay </a:t>
            </a:r>
            <a:r>
              <a:rPr lang="en-US" sz="2400" dirty="0" smtClean="0"/>
              <a:t>gratification </a:t>
            </a:r>
            <a:r>
              <a:rPr lang="en-US" sz="2400" dirty="0"/>
              <a:t>are characteristic. Children with ADHD are </a:t>
            </a:r>
            <a:r>
              <a:rPr lang="en-US" sz="2400" dirty="0" smtClean="0"/>
              <a:t>often susceptible </a:t>
            </a:r>
            <a:r>
              <a:rPr lang="en-US" sz="2400" dirty="0"/>
              <a:t>to accidents.</a:t>
            </a:r>
            <a:endParaRPr lang="fa-IR" sz="2400" dirty="0"/>
          </a:p>
        </p:txBody>
      </p:sp>
    </p:spTree>
    <p:extLst>
      <p:ext uri="{BB962C8B-B14F-4D97-AF65-F5344CB8AC3E}">
        <p14:creationId xmlns:p14="http://schemas.microsoft.com/office/powerpoint/2010/main" val="19247756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2219310" cy="991197"/>
          </a:xfrm>
        </p:spPr>
        <p:txBody>
          <a:bodyPr/>
          <a:lstStyle/>
          <a:p>
            <a:r>
              <a:rPr lang="en-US" b="1" dirty="0" smtClean="0"/>
              <a:t>ADHD</a:t>
            </a:r>
            <a:endParaRPr lang="fa-IR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1772" y="3257912"/>
            <a:ext cx="2605676" cy="36129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Sara </a:t>
            </a:r>
            <a:r>
              <a:rPr lang="en-US" dirty="0" err="1" smtClean="0"/>
              <a:t>DehbozorgI</a:t>
            </a:r>
            <a:endParaRPr lang="fa-I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8170" y="1963197"/>
            <a:ext cx="5474682" cy="295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3986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l" rtl="0">
              <a:buNone/>
            </a:pPr>
            <a:r>
              <a:rPr lang="en-US" sz="2000" dirty="0"/>
              <a:t>The most cited </a:t>
            </a:r>
            <a:r>
              <a:rPr lang="en-US" sz="2000" dirty="0">
                <a:solidFill>
                  <a:schemeClr val="accent3">
                    <a:lumMod val="75000"/>
                  </a:schemeClr>
                </a:solidFill>
              </a:rPr>
              <a:t>characteristics</a:t>
            </a:r>
            <a:r>
              <a:rPr lang="en-US" sz="2000" dirty="0"/>
              <a:t> of children with ADHD, in order of frequency, </a:t>
            </a:r>
            <a:r>
              <a:rPr lang="en-US" sz="2000" dirty="0" smtClean="0"/>
              <a:t>are 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hyperactivity</a:t>
            </a:r>
            <a:r>
              <a:rPr lang="en-US" sz="2000" dirty="0"/>
              <a:t>, 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attention 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deficit </a:t>
            </a:r>
            <a:r>
              <a:rPr lang="en-US" sz="2000" dirty="0"/>
              <a:t>(short attention span, distractibility, perseveration, </a:t>
            </a:r>
            <a:r>
              <a:rPr lang="en-US" sz="2000" dirty="0" smtClean="0"/>
              <a:t>failure to finish </a:t>
            </a:r>
            <a:r>
              <a:rPr lang="en-US" sz="2000" dirty="0"/>
              <a:t>tasks, inattention, poor concentration),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impulsivity</a:t>
            </a:r>
            <a:r>
              <a:rPr lang="en-US" sz="2000" dirty="0"/>
              <a:t> (action before thought, </a:t>
            </a:r>
            <a:r>
              <a:rPr lang="en-US" sz="2000" dirty="0" smtClean="0"/>
              <a:t>abrupt shifts </a:t>
            </a:r>
            <a:r>
              <a:rPr lang="en-US" sz="2000" dirty="0"/>
              <a:t>in activity, lack of organization, jumping up in class), 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memory and thinking 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deficits</a:t>
            </a:r>
            <a:r>
              <a:rPr lang="en-US" sz="2000" dirty="0" smtClean="0"/>
              <a:t>, </a:t>
            </a:r>
            <a:r>
              <a:rPr lang="en-US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specific </a:t>
            </a:r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learning disabilities</a:t>
            </a:r>
            <a:r>
              <a:rPr lang="en-US" sz="2000" dirty="0"/>
              <a:t>, and </a:t>
            </a:r>
            <a:r>
              <a:rPr lang="en-US" sz="2000" dirty="0">
                <a:solidFill>
                  <a:srgbClr val="92D050"/>
                </a:solidFill>
              </a:rPr>
              <a:t>speech and hearing </a:t>
            </a:r>
            <a:r>
              <a:rPr lang="en-US" sz="2000" dirty="0" smtClean="0">
                <a:solidFill>
                  <a:srgbClr val="92D050"/>
                </a:solidFill>
              </a:rPr>
              <a:t>defects</a:t>
            </a:r>
            <a:r>
              <a:rPr lang="en-US" sz="2000" dirty="0" smtClean="0"/>
              <a:t>.</a:t>
            </a:r>
          </a:p>
          <a:p>
            <a:pPr marL="0" indent="0" algn="l" rtl="0">
              <a:buNone/>
            </a:pPr>
            <a:r>
              <a:rPr lang="en-US" sz="2000" dirty="0">
                <a:solidFill>
                  <a:srgbClr val="00B050"/>
                </a:solidFill>
              </a:rPr>
              <a:t>Associated features </a:t>
            </a:r>
            <a:r>
              <a:rPr lang="en-US" sz="2000" dirty="0" smtClean="0"/>
              <a:t>often include </a:t>
            </a:r>
            <a:r>
              <a:rPr lang="en-US" sz="2000" dirty="0">
                <a:solidFill>
                  <a:srgbClr val="C00000"/>
                </a:solidFill>
              </a:rPr>
              <a:t>perceptual motor impairment</a:t>
            </a:r>
            <a:r>
              <a:rPr lang="en-US" sz="2000" dirty="0"/>
              <a:t>, </a:t>
            </a:r>
            <a:r>
              <a:rPr lang="en-US" sz="2000" dirty="0">
                <a:solidFill>
                  <a:srgbClr val="0070C0"/>
                </a:solidFill>
              </a:rPr>
              <a:t>emotional </a:t>
            </a:r>
            <a:r>
              <a:rPr lang="en-US" sz="2000" dirty="0" err="1" smtClean="0">
                <a:solidFill>
                  <a:srgbClr val="0070C0"/>
                </a:solidFill>
              </a:rPr>
              <a:t>lability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smtClean="0"/>
              <a:t>, </a:t>
            </a:r>
            <a:r>
              <a:rPr lang="en-US" sz="2000" dirty="0"/>
              <a:t>and </a:t>
            </a:r>
            <a:r>
              <a:rPr lang="en-US" sz="2000" dirty="0">
                <a:solidFill>
                  <a:srgbClr val="FF0000"/>
                </a:solidFill>
              </a:rPr>
              <a:t>developmental </a:t>
            </a:r>
            <a:r>
              <a:rPr lang="en-US" sz="2000" dirty="0" smtClean="0">
                <a:solidFill>
                  <a:srgbClr val="FF0000"/>
                </a:solidFill>
              </a:rPr>
              <a:t>coordination </a:t>
            </a:r>
            <a:r>
              <a:rPr lang="en-US" sz="2000" dirty="0" smtClean="0"/>
              <a:t>disorder</a:t>
            </a:r>
            <a:r>
              <a:rPr lang="en-US" sz="2000" dirty="0"/>
              <a:t>. A </a:t>
            </a:r>
            <a:r>
              <a:rPr lang="en-US" sz="2000" dirty="0" smtClean="0"/>
              <a:t>significant </a:t>
            </a:r>
            <a:r>
              <a:rPr lang="en-US" sz="2000" dirty="0"/>
              <a:t>percent of children with ADHD show behavioral symptoms </a:t>
            </a:r>
            <a:r>
              <a:rPr lang="en-US" sz="2000" dirty="0" smtClean="0"/>
              <a:t>of aggression </a:t>
            </a:r>
            <a:r>
              <a:rPr lang="en-US" sz="2000" dirty="0"/>
              <a:t>and </a:t>
            </a:r>
            <a:r>
              <a:rPr lang="en-US" sz="2000" dirty="0" smtClean="0"/>
              <a:t>defiance</a:t>
            </a:r>
            <a:r>
              <a:rPr lang="en-US" sz="2000" dirty="0"/>
              <a:t>. School </a:t>
            </a:r>
            <a:r>
              <a:rPr lang="en-US" sz="2000" dirty="0" smtClean="0"/>
              <a:t>difficulties</a:t>
            </a:r>
            <a:r>
              <a:rPr lang="en-US" sz="2000" dirty="0"/>
              <a:t>, both learning and behavioral, </a:t>
            </a:r>
            <a:r>
              <a:rPr lang="en-US" sz="2000" dirty="0" smtClean="0"/>
              <a:t>commonly </a:t>
            </a:r>
            <a:r>
              <a:rPr lang="en-US" sz="2000" dirty="0" smtClean="0"/>
              <a:t>exist with </a:t>
            </a:r>
            <a:r>
              <a:rPr lang="en-US" sz="2000" dirty="0" smtClean="0"/>
              <a:t>ADHD.</a:t>
            </a:r>
            <a:endParaRPr lang="fa-IR" sz="2000" dirty="0"/>
          </a:p>
        </p:txBody>
      </p:sp>
    </p:spTree>
    <p:extLst>
      <p:ext uri="{BB962C8B-B14F-4D97-AF65-F5344CB8AC3E}">
        <p14:creationId xmlns:p14="http://schemas.microsoft.com/office/powerpoint/2010/main" val="39095421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 Deficits in ADHD</a:t>
            </a:r>
            <a:endParaRPr lang="fa-I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655632"/>
          </a:xfrm>
        </p:spPr>
        <p:txBody>
          <a:bodyPr>
            <a:noAutofit/>
          </a:bodyPr>
          <a:lstStyle/>
          <a:p>
            <a:pPr marL="0" indent="0" algn="l" rtl="0">
              <a:buNone/>
              <a:defRPr/>
            </a:pPr>
            <a:r>
              <a:rPr lang="en-US" sz="2400" dirty="0"/>
              <a:t>ADHD has been associated with </a:t>
            </a:r>
            <a:r>
              <a:rPr lang="en-US" sz="2400" dirty="0">
                <a:solidFill>
                  <a:srgbClr val="FF0000"/>
                </a:solidFill>
              </a:rPr>
              <a:t>poor inhibitory control</a:t>
            </a:r>
            <a:r>
              <a:rPr lang="en-US" sz="2400" dirty="0"/>
              <a:t>, assessed principally with go/no-go and stop signal tasks </a:t>
            </a:r>
            <a:r>
              <a:rPr lang="en-US" sz="2400" i="1" dirty="0" smtClean="0"/>
              <a:t>.</a:t>
            </a:r>
            <a:endParaRPr lang="en-US" sz="2400" dirty="0"/>
          </a:p>
          <a:p>
            <a:pPr marL="0" indent="0" algn="l" rtl="0">
              <a:buNone/>
              <a:defRPr/>
            </a:pPr>
            <a:r>
              <a:rPr lang="en-US" sz="2400" dirty="0" smtClean="0"/>
              <a:t>Other deficits </a:t>
            </a:r>
            <a:r>
              <a:rPr lang="en-US" sz="2400" dirty="0"/>
              <a:t>must play a role in ADHD and include inability to </a:t>
            </a:r>
            <a:r>
              <a:rPr lang="en-US" sz="2400" dirty="0">
                <a:solidFill>
                  <a:srgbClr val="FF0000"/>
                </a:solidFill>
              </a:rPr>
              <a:t>delay response to </a:t>
            </a:r>
            <a:r>
              <a:rPr lang="en-US" sz="2400" dirty="0" smtClean="0">
                <a:solidFill>
                  <a:srgbClr val="FF0000"/>
                </a:solidFill>
              </a:rPr>
              <a:t>reward.</a:t>
            </a:r>
            <a:r>
              <a:rPr lang="en-US" sz="2400" dirty="0"/>
              <a:t> </a:t>
            </a:r>
            <a:endParaRPr lang="en-US" sz="2400" dirty="0" smtClean="0"/>
          </a:p>
          <a:p>
            <a:pPr marL="0" indent="0" algn="l" rtl="0">
              <a:buNone/>
              <a:defRPr/>
            </a:pPr>
            <a:r>
              <a:rPr lang="en-US" sz="2400" dirty="0" smtClean="0"/>
              <a:t>ADHD </a:t>
            </a:r>
            <a:r>
              <a:rPr lang="en-US" sz="2400" dirty="0"/>
              <a:t>is associated with </a:t>
            </a:r>
            <a:r>
              <a:rPr lang="en-US" sz="2400" dirty="0">
                <a:solidFill>
                  <a:srgbClr val="FF0000"/>
                </a:solidFill>
              </a:rPr>
              <a:t>delay aversion </a:t>
            </a:r>
            <a:r>
              <a:rPr lang="en-US" sz="2400" dirty="0"/>
              <a:t>(a negative affective state induced by delay cues) and that escape from delay is a primary motivator for ADHD </a:t>
            </a:r>
            <a:r>
              <a:rPr lang="en-US" sz="2400" dirty="0" smtClean="0"/>
              <a:t>behavior.</a:t>
            </a:r>
            <a:endParaRPr lang="fa-IR" sz="2400" dirty="0"/>
          </a:p>
          <a:p>
            <a:pPr marL="0" indent="0" algn="l" rtl="0">
              <a:buNone/>
              <a:defRPr/>
            </a:pPr>
            <a:r>
              <a:rPr lang="en-US" altLang="en-US" sz="2400" dirty="0"/>
              <a:t/>
            </a:r>
            <a:br>
              <a:rPr lang="en-US" altLang="en-US" sz="2400" dirty="0"/>
            </a:br>
            <a:endParaRPr lang="en-US" sz="2400" i="1" dirty="0"/>
          </a:p>
          <a:p>
            <a:pPr marL="0" indent="0" algn="l" rtl="0">
              <a:buNone/>
            </a:pPr>
            <a:endParaRPr lang="fa-IR" sz="2400" dirty="0"/>
          </a:p>
        </p:txBody>
      </p:sp>
    </p:spTree>
    <p:extLst>
      <p:ext uri="{BB962C8B-B14F-4D97-AF65-F5344CB8AC3E}">
        <p14:creationId xmlns:p14="http://schemas.microsoft.com/office/powerpoint/2010/main" val="10517675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latin typeface="Garamond" panose="02020404030301010803" pitchFamily="18" charset="0"/>
              </a:rPr>
              <a:t>Response Inhibition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altLang="en-US" sz="3200" dirty="0">
                <a:latin typeface="Garamond" panose="02020404030301010803" pitchFamily="18" charset="0"/>
              </a:rPr>
              <a:t>The capacity to think before you act; the capacity to delay or inhibit responding based on the ability to evaluate multiple factors.</a:t>
            </a:r>
            <a:endParaRPr lang="fa-IR" sz="3200" dirty="0"/>
          </a:p>
        </p:txBody>
      </p:sp>
    </p:spTree>
    <p:extLst>
      <p:ext uri="{BB962C8B-B14F-4D97-AF65-F5344CB8AC3E}">
        <p14:creationId xmlns:p14="http://schemas.microsoft.com/office/powerpoint/2010/main" val="4158508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smtClean="0"/>
              <a:t>EXECUTIVE FUNCTIONS: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54954" y="2421228"/>
            <a:ext cx="8825659" cy="4121240"/>
          </a:xfrm>
        </p:spPr>
        <p:txBody>
          <a:bodyPr>
            <a:noAutofit/>
          </a:bodyPr>
          <a:lstStyle/>
          <a:p>
            <a:pPr marL="0" indent="0" algn="l" rtl="0" eaLnBrk="1" hangingPunct="1">
              <a:buNone/>
            </a:pPr>
            <a:r>
              <a:rPr lang="en-US" altLang="en-US" sz="2400" dirty="0" smtClean="0"/>
              <a:t>The ability to maintain an </a:t>
            </a:r>
            <a:r>
              <a:rPr lang="en-US" altLang="en-US" sz="2400" dirty="0" smtClean="0">
                <a:solidFill>
                  <a:schemeClr val="accent3">
                    <a:lumMod val="75000"/>
                  </a:schemeClr>
                </a:solidFill>
              </a:rPr>
              <a:t>appropriate problem solving set for attainment of a future goal</a:t>
            </a:r>
            <a:r>
              <a:rPr lang="en-US" altLang="en-US" sz="2400" dirty="0" smtClean="0"/>
              <a:t>.</a:t>
            </a:r>
          </a:p>
          <a:p>
            <a:pPr marL="0" indent="0" algn="l" rtl="0">
              <a:buNone/>
            </a:pPr>
            <a:r>
              <a:rPr lang="en-US" altLang="en-US" sz="2400" dirty="0"/>
              <a:t>In cognitive </a:t>
            </a:r>
            <a:r>
              <a:rPr lang="en-US" altLang="en-US" sz="2400" dirty="0" smtClean="0"/>
              <a:t>psychology: Executive </a:t>
            </a:r>
            <a:r>
              <a:rPr lang="en-US" altLang="en-US" sz="2400" dirty="0"/>
              <a:t>processes are the part of the cognition that logically must occur </a:t>
            </a:r>
            <a:r>
              <a:rPr lang="en-US" altLang="en-US" sz="2400" dirty="0">
                <a:solidFill>
                  <a:srgbClr val="FF0000"/>
                </a:solidFill>
              </a:rPr>
              <a:t>after perception </a:t>
            </a:r>
            <a:r>
              <a:rPr lang="en-US" altLang="en-US" sz="2400" dirty="0">
                <a:solidFill>
                  <a:srgbClr val="92D050"/>
                </a:solidFill>
              </a:rPr>
              <a:t>but before action.</a:t>
            </a:r>
          </a:p>
          <a:p>
            <a:pPr marL="0" indent="0" algn="l" rtl="0">
              <a:buNone/>
            </a:pPr>
            <a:r>
              <a:rPr lang="en-US" altLang="en-US" sz="2400" dirty="0"/>
              <a:t>Executive functions are broadly defined as a collection of correlated but highly separable higher order supervisory </a:t>
            </a:r>
            <a:r>
              <a:rPr lang="en-US" altLang="en-US" sz="2400" dirty="0">
                <a:solidFill>
                  <a:srgbClr val="FF0000"/>
                </a:solidFill>
              </a:rPr>
              <a:t>control processes </a:t>
            </a:r>
            <a:r>
              <a:rPr lang="en-US" altLang="en-US" sz="2400" dirty="0"/>
              <a:t>involved in the flexible production and regulation of complex goal-directed problem-solving thoughts and actions, </a:t>
            </a:r>
            <a:r>
              <a:rPr lang="en-US" altLang="en-US" sz="2400" dirty="0">
                <a:solidFill>
                  <a:srgbClr val="00B050"/>
                </a:solidFill>
              </a:rPr>
              <a:t>particularly in </a:t>
            </a:r>
            <a:r>
              <a:rPr lang="en-US" altLang="en-US" sz="2400" dirty="0" err="1">
                <a:solidFill>
                  <a:srgbClr val="00B050"/>
                </a:solidFill>
              </a:rPr>
              <a:t>nonroutine</a:t>
            </a:r>
            <a:r>
              <a:rPr lang="en-US" altLang="en-US" sz="2400" dirty="0">
                <a:solidFill>
                  <a:srgbClr val="00B050"/>
                </a:solidFill>
              </a:rPr>
              <a:t> situations.</a:t>
            </a:r>
          </a:p>
          <a:p>
            <a:pPr marL="0" indent="0" algn="l" rtl="0" eaLnBrk="1" hangingPunct="1">
              <a:buNone/>
            </a:pPr>
            <a:endParaRPr lang="en-US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817078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latin typeface="Garamond" panose="02020404030301010803" pitchFamily="18" charset="0"/>
              </a:rPr>
              <a:t>Working Memory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altLang="en-US" sz="2800" dirty="0">
                <a:latin typeface="Garamond" panose="02020404030301010803" pitchFamily="18" charset="0"/>
              </a:rPr>
              <a:t>The ability </a:t>
            </a:r>
            <a:r>
              <a:rPr lang="en-US" altLang="en-US" sz="2800" dirty="0">
                <a:solidFill>
                  <a:srgbClr val="92D050"/>
                </a:solidFill>
                <a:latin typeface="Garamond" panose="02020404030301010803" pitchFamily="18" charset="0"/>
              </a:rPr>
              <a:t>to hold information in mind while performing complex tasks</a:t>
            </a:r>
            <a:r>
              <a:rPr lang="en-US" altLang="en-US" sz="2800" dirty="0">
                <a:latin typeface="Garamond" panose="02020404030301010803" pitchFamily="18" charset="0"/>
              </a:rPr>
              <a:t>. It incorporates the ability to draw on past learning or experience to apply to the situation at hand or project into the </a:t>
            </a:r>
            <a:r>
              <a:rPr lang="en-US" altLang="en-US" sz="2800" dirty="0" smtClean="0">
                <a:latin typeface="Garamond" panose="02020404030301010803" pitchFamily="18" charset="0"/>
              </a:rPr>
              <a:t>future.</a:t>
            </a:r>
            <a:endParaRPr lang="fa-IR" sz="2800" dirty="0"/>
          </a:p>
        </p:txBody>
      </p:sp>
    </p:spTree>
    <p:extLst>
      <p:ext uri="{BB962C8B-B14F-4D97-AF65-F5344CB8AC3E}">
        <p14:creationId xmlns:p14="http://schemas.microsoft.com/office/powerpoint/2010/main" val="25182757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latin typeface="Garamond" panose="02020404030301010803" pitchFamily="18" charset="0"/>
              </a:rPr>
              <a:t>Self Regulation of Affect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487590"/>
            <a:ext cx="8825659" cy="3416300"/>
          </a:xfrm>
        </p:spPr>
        <p:txBody>
          <a:bodyPr>
            <a:noAutofit/>
          </a:bodyPr>
          <a:lstStyle/>
          <a:p>
            <a:pPr marL="0" indent="0" algn="l" rtl="0">
              <a:buNone/>
            </a:pPr>
            <a:r>
              <a:rPr lang="en-US" altLang="en-US" sz="2800" dirty="0">
                <a:latin typeface="+mj-lt"/>
              </a:rPr>
              <a:t>The ability to manage emotions in order to achieve goals, complete tasks, or control and direct </a:t>
            </a:r>
            <a:r>
              <a:rPr lang="en-US" altLang="en-US" sz="2800" dirty="0" smtClean="0">
                <a:latin typeface="+mj-lt"/>
              </a:rPr>
              <a:t>behavior.</a:t>
            </a:r>
          </a:p>
          <a:p>
            <a:pPr marL="0" indent="0" algn="l" rtl="0">
              <a:buNone/>
            </a:pPr>
            <a:r>
              <a:rPr lang="en-US" altLang="en-US" sz="2800" dirty="0">
                <a:latin typeface="+mj-lt"/>
              </a:rPr>
              <a:t> </a:t>
            </a:r>
            <a:r>
              <a:rPr lang="en-US" altLang="en-US" sz="2800" dirty="0" smtClean="0">
                <a:solidFill>
                  <a:srgbClr val="FFC000"/>
                </a:solidFill>
                <a:latin typeface="+mj-lt"/>
              </a:rPr>
              <a:t>Regulation of emotion</a:t>
            </a:r>
            <a:r>
              <a:rPr lang="en-US" altLang="en-US" sz="2800" dirty="0">
                <a:latin typeface="+mj-lt"/>
              </a:rPr>
              <a:t> is the ability to respond to the ongoing demands of experience with the range of </a:t>
            </a:r>
            <a:r>
              <a:rPr lang="en-US" altLang="en-US" sz="2800" dirty="0">
                <a:latin typeface="+mj-lt"/>
              </a:rPr>
              <a:t>emotions in </a:t>
            </a:r>
            <a:r>
              <a:rPr lang="en-US" altLang="en-US" sz="2800" dirty="0">
                <a:latin typeface="+mj-lt"/>
              </a:rPr>
              <a:t>a manner that is socially tolerable and sufficiently flexible as well as the ability to </a:t>
            </a:r>
            <a:r>
              <a:rPr lang="en-US" altLang="en-US" sz="2800" dirty="0">
                <a:solidFill>
                  <a:srgbClr val="FF0000"/>
                </a:solidFill>
                <a:latin typeface="+mj-lt"/>
              </a:rPr>
              <a:t>delay </a:t>
            </a:r>
            <a:r>
              <a:rPr lang="en-US" altLang="en-US" sz="2800" dirty="0">
                <a:latin typeface="+mj-lt"/>
              </a:rPr>
              <a:t>spontaneous reactions as </a:t>
            </a:r>
            <a:r>
              <a:rPr lang="en-US" altLang="en-US" sz="2800" dirty="0" smtClean="0">
                <a:latin typeface="+mj-lt"/>
              </a:rPr>
              <a:t>needed.</a:t>
            </a:r>
            <a:endParaRPr lang="en-US" altLang="en-US" sz="2800" dirty="0">
              <a:latin typeface="+mj-lt"/>
            </a:endParaRPr>
          </a:p>
          <a:p>
            <a:pPr marL="0" indent="0" algn="l" rtl="0">
              <a:buNone/>
            </a:pPr>
            <a:endParaRPr lang="fa-IR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638863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altLang="en-US" sz="2800" dirty="0"/>
              <a:t>Emotional regulation is a complex process that involves </a:t>
            </a:r>
            <a:r>
              <a:rPr lang="en-US" altLang="en-US" sz="2800" dirty="0">
                <a:solidFill>
                  <a:srgbClr val="92D050"/>
                </a:solidFill>
              </a:rPr>
              <a:t>initiating</a:t>
            </a:r>
            <a:r>
              <a:rPr lang="en-US" altLang="en-US" sz="2800" dirty="0"/>
              <a:t>, </a:t>
            </a:r>
            <a:r>
              <a:rPr lang="en-US" altLang="en-US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inhibiting</a:t>
            </a:r>
            <a:r>
              <a:rPr lang="en-US" altLang="en-US" sz="2800" dirty="0"/>
              <a:t>, or </a:t>
            </a:r>
            <a:r>
              <a:rPr lang="en-US" altLang="en-US" sz="2800" dirty="0">
                <a:solidFill>
                  <a:schemeClr val="accent2">
                    <a:lumMod val="75000"/>
                  </a:schemeClr>
                </a:solidFill>
              </a:rPr>
              <a:t>modulating</a:t>
            </a:r>
            <a:r>
              <a:rPr lang="en-US" altLang="en-US" sz="2800" dirty="0"/>
              <a:t> one's state or behavior in a given situation –for example the subjective experience (</a:t>
            </a:r>
            <a:r>
              <a:rPr lang="en-US" altLang="en-US" sz="2800" dirty="0">
                <a:solidFill>
                  <a:srgbClr val="FF0000"/>
                </a:solidFill>
              </a:rPr>
              <a:t>feelings</a:t>
            </a:r>
            <a:r>
              <a:rPr lang="en-US" altLang="en-US" sz="2800" dirty="0"/>
              <a:t>), cognitive responses (</a:t>
            </a:r>
            <a:r>
              <a:rPr lang="en-US" altLang="en-US" sz="2800" dirty="0">
                <a:solidFill>
                  <a:srgbClr val="FF0000"/>
                </a:solidFill>
              </a:rPr>
              <a:t>thoughts</a:t>
            </a:r>
            <a:r>
              <a:rPr lang="en-US" altLang="en-US" sz="2800" dirty="0"/>
              <a:t>), </a:t>
            </a:r>
            <a:r>
              <a:rPr lang="en-US" altLang="en-US" sz="2800" dirty="0">
                <a:solidFill>
                  <a:srgbClr val="FF00FF"/>
                </a:solidFill>
              </a:rPr>
              <a:t>physiological responses </a:t>
            </a:r>
            <a:r>
              <a:rPr lang="en-US" altLang="en-US" sz="2800" dirty="0"/>
              <a:t>(heart rate), and </a:t>
            </a:r>
            <a:r>
              <a:rPr lang="en-US" altLang="en-US" sz="2800" dirty="0">
                <a:solidFill>
                  <a:srgbClr val="00B050"/>
                </a:solidFill>
              </a:rPr>
              <a:t>emotion-related behavior</a:t>
            </a:r>
            <a:r>
              <a:rPr lang="en-US" altLang="en-US" sz="2800" dirty="0"/>
              <a:t> (bodily actions).</a:t>
            </a:r>
          </a:p>
          <a:p>
            <a:pPr marL="0" indent="0" algn="l" rtl="0">
              <a:buNone/>
            </a:pPr>
            <a:endParaRPr lang="fa-IR" sz="2800" dirty="0"/>
          </a:p>
        </p:txBody>
      </p:sp>
    </p:spTree>
    <p:extLst>
      <p:ext uri="{BB962C8B-B14F-4D97-AF65-F5344CB8AC3E}">
        <p14:creationId xmlns:p14="http://schemas.microsoft.com/office/powerpoint/2010/main" val="19996234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altLang="en-US" sz="2000" dirty="0">
                <a:solidFill>
                  <a:srgbClr val="222222"/>
                </a:solidFill>
                <a:latin typeface="Arial" panose="020B0604020202020204" pitchFamily="34" charset="0"/>
              </a:rPr>
              <a:t>The process model of emotion regulation occurs in a particular sequence over time.</a:t>
            </a:r>
          </a:p>
          <a:p>
            <a:pPr marL="0" indent="0" algn="l" rtl="0">
              <a:buNone/>
            </a:pPr>
            <a:r>
              <a:rPr lang="en-US" altLang="en-US" sz="2000" dirty="0">
                <a:solidFill>
                  <a:srgbClr val="222222"/>
                </a:solidFill>
                <a:latin typeface="Arial" panose="020B0604020202020204" pitchFamily="34" charset="0"/>
              </a:rPr>
              <a:t> This sequence occurs as follows</a:t>
            </a:r>
            <a:r>
              <a:rPr lang="en-US" altLang="en-US" sz="2000" dirty="0" smtClean="0">
                <a:solidFill>
                  <a:srgbClr val="222222"/>
                </a:solidFill>
                <a:latin typeface="Arial" panose="020B0604020202020204" pitchFamily="34" charset="0"/>
              </a:rPr>
              <a:t>:</a:t>
            </a:r>
            <a:endParaRPr lang="en-US" altLang="en-US" sz="2000" dirty="0"/>
          </a:p>
          <a:p>
            <a:pPr marL="0" indent="0" algn="l" rtl="0">
              <a:buNone/>
            </a:pPr>
            <a:r>
              <a:rPr lang="en-US" altLang="en-US" sz="2000" dirty="0">
                <a:solidFill>
                  <a:srgbClr val="FF00FF"/>
                </a:solidFill>
                <a:latin typeface="Arial" panose="020B0604020202020204" pitchFamily="34" charset="0"/>
              </a:rPr>
              <a:t>Situation</a:t>
            </a:r>
            <a:r>
              <a:rPr lang="en-US" altLang="en-US" sz="2000" dirty="0">
                <a:solidFill>
                  <a:srgbClr val="222222"/>
                </a:solidFill>
                <a:latin typeface="Arial" panose="020B0604020202020204" pitchFamily="34" charset="0"/>
              </a:rPr>
              <a:t>: the sequence begins with a situation (real or imagined) that is emotionally relevant.</a:t>
            </a:r>
          </a:p>
          <a:p>
            <a:pPr marL="0" indent="0" algn="l" rtl="0">
              <a:buNone/>
            </a:pPr>
            <a:r>
              <a:rPr lang="en-US" altLang="en-US" sz="2000" dirty="0">
                <a:solidFill>
                  <a:srgbClr val="0B0080"/>
                </a:solidFill>
                <a:latin typeface="Arial" panose="020B0604020202020204" pitchFamily="34" charset="0"/>
              </a:rPr>
              <a:t>Attention</a:t>
            </a:r>
            <a:r>
              <a:rPr lang="en-US" altLang="en-US" sz="2000" dirty="0">
                <a:solidFill>
                  <a:srgbClr val="222222"/>
                </a:solidFill>
                <a:latin typeface="Arial" panose="020B0604020202020204" pitchFamily="34" charset="0"/>
              </a:rPr>
              <a:t>: attention is directed towards the emotional situation.</a:t>
            </a:r>
          </a:p>
          <a:p>
            <a:pPr marL="0" indent="0" algn="l" rtl="0">
              <a:buNone/>
            </a:pPr>
            <a:r>
              <a:rPr lang="en-US" altLang="en-US" sz="2000" dirty="0">
                <a:solidFill>
                  <a:srgbClr val="00B050"/>
                </a:solidFill>
                <a:latin typeface="Arial" panose="020B0604020202020204" pitchFamily="34" charset="0"/>
              </a:rPr>
              <a:t>Appraisal</a:t>
            </a:r>
            <a:r>
              <a:rPr lang="en-US" altLang="en-US" sz="2000" dirty="0">
                <a:solidFill>
                  <a:srgbClr val="222222"/>
                </a:solidFill>
                <a:latin typeface="Arial" panose="020B0604020202020204" pitchFamily="34" charset="0"/>
              </a:rPr>
              <a:t>: the emotional situation is evaluated and interpreted.</a:t>
            </a:r>
          </a:p>
          <a:p>
            <a:pPr marL="0" indent="0" algn="l" rtl="0">
              <a:buNone/>
            </a:pPr>
            <a:r>
              <a:rPr lang="en-US" altLang="en-US" sz="2000" dirty="0">
                <a:solidFill>
                  <a:srgbClr val="00B0F0"/>
                </a:solidFill>
                <a:latin typeface="Arial" panose="020B0604020202020204" pitchFamily="34" charset="0"/>
              </a:rPr>
              <a:t>Response</a:t>
            </a:r>
            <a:r>
              <a:rPr lang="en-US" altLang="en-US" sz="2000" dirty="0">
                <a:solidFill>
                  <a:srgbClr val="222222"/>
                </a:solidFill>
                <a:latin typeface="Arial" panose="020B0604020202020204" pitchFamily="34" charset="0"/>
              </a:rPr>
              <a:t>: emotional response behavioral, and physiological </a:t>
            </a:r>
            <a:r>
              <a:rPr lang="en-US" altLang="en-US" sz="2000" dirty="0" smtClean="0">
                <a:solidFill>
                  <a:srgbClr val="222222"/>
                </a:solidFill>
                <a:latin typeface="Arial" panose="020B0604020202020204" pitchFamily="34" charset="0"/>
              </a:rPr>
              <a:t>response.</a:t>
            </a:r>
            <a:endParaRPr lang="en-US" altLang="en-US" sz="20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marL="0" indent="0" algn="l" rtl="0">
              <a:buNone/>
            </a:pPr>
            <a:endParaRPr lang="fa-IR" sz="2000" dirty="0"/>
          </a:p>
        </p:txBody>
      </p:sp>
    </p:spTree>
    <p:extLst>
      <p:ext uri="{BB962C8B-B14F-4D97-AF65-F5344CB8AC3E}">
        <p14:creationId xmlns:p14="http://schemas.microsoft.com/office/powerpoint/2010/main" val="41142490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latin typeface="Garamond" panose="02020404030301010803" pitchFamily="18" charset="0"/>
              </a:rPr>
              <a:t>Task Initiation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rtl="0">
              <a:buNone/>
            </a:pPr>
            <a:r>
              <a:rPr lang="en-US" altLang="en-US" sz="3600" dirty="0">
                <a:latin typeface="Garamond" panose="02020404030301010803" pitchFamily="18" charset="0"/>
              </a:rPr>
              <a:t>The ability to begin a task without undue procrastination, in a timely fashion. </a:t>
            </a:r>
          </a:p>
          <a:p>
            <a:pPr marL="0" indent="0" algn="ctr" rtl="0">
              <a:buNone/>
            </a:pP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7460053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latin typeface="Garamond" panose="02020404030301010803" pitchFamily="18" charset="0"/>
              </a:rPr>
              <a:t>Time Management 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771542"/>
          </a:xfrm>
        </p:spPr>
        <p:txBody>
          <a:bodyPr>
            <a:noAutofit/>
          </a:bodyPr>
          <a:lstStyle/>
          <a:p>
            <a:pPr marL="0" indent="0" algn="l" rtl="0">
              <a:buNone/>
            </a:pPr>
            <a:r>
              <a:rPr lang="en-US" altLang="en-US" sz="2400" dirty="0">
                <a:latin typeface="Garamond" panose="02020404030301010803" pitchFamily="18" charset="0"/>
              </a:rPr>
              <a:t>The capacity to estimate, allocate, and execute within time constraints. </a:t>
            </a:r>
          </a:p>
          <a:p>
            <a:pPr marL="0" indent="0" algn="l" rtl="0">
              <a:buNone/>
            </a:pPr>
            <a:r>
              <a:rPr lang="en-US" altLang="en-US" sz="2400" dirty="0">
                <a:latin typeface="Garamond" panose="02020404030301010803" pitchFamily="18" charset="0"/>
              </a:rPr>
              <a:t>Time management is a higher-level executive skill that includes a number of components such as the ability to follow and make a schedule, to plan and organize, to estimate how long it takes to complete tasks, and to monitor progress in the course of completing tasks.</a:t>
            </a:r>
          </a:p>
          <a:p>
            <a:pPr marL="0" indent="0" algn="l" rtl="0">
              <a:buNone/>
            </a:pPr>
            <a:r>
              <a:rPr lang="en-US" altLang="en-US" sz="2400" dirty="0">
                <a:latin typeface="Garamond" panose="02020404030301010803" pitchFamily="18" charset="0"/>
              </a:rPr>
              <a:t>youngsters with poor time management skills tend to lack not only the ability to </a:t>
            </a:r>
            <a:r>
              <a:rPr lang="en-US" altLang="en-US" sz="2400" dirty="0">
                <a:solidFill>
                  <a:srgbClr val="FF00FF"/>
                </a:solidFill>
                <a:latin typeface="Garamond" panose="02020404030301010803" pitchFamily="18" charset="0"/>
              </a:rPr>
              <a:t>estimate</a:t>
            </a:r>
            <a:r>
              <a:rPr lang="en-US" altLang="en-US" sz="2400" dirty="0">
                <a:latin typeface="Garamond" panose="02020404030301010803" pitchFamily="18" charset="0"/>
              </a:rPr>
              <a:t> how long it takes to do something but also lack a sense of </a:t>
            </a:r>
            <a:r>
              <a:rPr lang="en-US" altLang="en-US" sz="2400" i="1" dirty="0">
                <a:solidFill>
                  <a:srgbClr val="FF0000"/>
                </a:solidFill>
                <a:latin typeface="Garamond" panose="02020404030301010803" pitchFamily="18" charset="0"/>
              </a:rPr>
              <a:t>time urgency-</a:t>
            </a:r>
            <a:r>
              <a:rPr lang="en-US" altLang="en-US" sz="2400" i="1" dirty="0">
                <a:latin typeface="Garamond" panose="02020404030301010803" pitchFamily="18" charset="0"/>
              </a:rPr>
              <a:t>or </a:t>
            </a:r>
            <a:r>
              <a:rPr lang="en-US" altLang="en-US" sz="2400" dirty="0">
                <a:latin typeface="Garamond" panose="02020404030301010803" pitchFamily="18" charset="0"/>
              </a:rPr>
              <a:t>the concept that something needs to be completed in a timely and efficient manner. </a:t>
            </a:r>
          </a:p>
          <a:p>
            <a:pPr marL="0" indent="0" algn="l" rtl="0">
              <a:buNone/>
            </a:pPr>
            <a:endParaRPr lang="fa-IR" sz="2400" dirty="0"/>
          </a:p>
        </p:txBody>
      </p:sp>
    </p:spTree>
    <p:extLst>
      <p:ext uri="{BB962C8B-B14F-4D97-AF65-F5344CB8AC3E}">
        <p14:creationId xmlns:p14="http://schemas.microsoft.com/office/powerpoint/2010/main" val="1385950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DEFINITION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 rtl="0">
              <a:buNone/>
            </a:pPr>
            <a:r>
              <a:rPr lang="en-US" dirty="0"/>
              <a:t>Attention-deficit hyperactivity disorder (ADHD) is a syndrome </a:t>
            </a:r>
            <a:r>
              <a:rPr lang="en-US" dirty="0" smtClean="0"/>
              <a:t>of:</a:t>
            </a:r>
          </a:p>
          <a:p>
            <a:pPr marL="0" indent="0" algn="l" rtl="0">
              <a:buNone/>
            </a:pPr>
            <a:r>
              <a:rPr lang="en-US" dirty="0" smtClean="0"/>
              <a:t> inattention</a:t>
            </a:r>
            <a:endParaRPr lang="en-US" dirty="0"/>
          </a:p>
          <a:p>
            <a:pPr marL="0" indent="0" algn="l" rtl="0">
              <a:buNone/>
            </a:pPr>
            <a:r>
              <a:rPr lang="en-US" dirty="0" smtClean="0"/>
              <a:t>distractibility</a:t>
            </a:r>
          </a:p>
          <a:p>
            <a:pPr marL="0" indent="0" algn="l" rtl="0">
              <a:buNone/>
            </a:pPr>
            <a:r>
              <a:rPr lang="en-US" dirty="0" smtClean="0"/>
              <a:t>restless </a:t>
            </a:r>
            <a:r>
              <a:rPr lang="en-US" dirty="0" err="1" smtClean="0"/>
              <a:t>overactivity</a:t>
            </a:r>
            <a:endParaRPr lang="en-US" dirty="0" smtClean="0"/>
          </a:p>
          <a:p>
            <a:pPr marL="0" indent="0" algn="l" rtl="0">
              <a:buNone/>
            </a:pPr>
            <a:r>
              <a:rPr lang="en-US" dirty="0" smtClean="0"/>
              <a:t> impulsiveness</a:t>
            </a:r>
          </a:p>
          <a:p>
            <a:pPr marL="0" indent="0" algn="l" rtl="0">
              <a:buNone/>
            </a:pPr>
            <a:r>
              <a:rPr lang="en-US" dirty="0" smtClean="0"/>
              <a:t> </a:t>
            </a:r>
            <a:r>
              <a:rPr lang="en-US" dirty="0"/>
              <a:t>other deficits of </a:t>
            </a:r>
            <a:r>
              <a:rPr lang="en-US" dirty="0" smtClean="0"/>
              <a:t>executive function</a:t>
            </a:r>
          </a:p>
          <a:p>
            <a:pPr marL="0" indent="0" algn="l" rtl="0">
              <a:buNone/>
            </a:pPr>
            <a:r>
              <a:rPr lang="en-US" dirty="0" smtClean="0"/>
              <a:t>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It involves impairment of the ability to “plan your work and work 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your plan.</a:t>
            </a:r>
            <a:endParaRPr lang="fa-IR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9510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latin typeface="Garamond" panose="02020404030301010803" pitchFamily="18" charset="0"/>
              </a:rPr>
              <a:t>Planning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>
              <a:buNone/>
            </a:pPr>
            <a:r>
              <a:rPr lang="en-US" altLang="en-US" sz="2800" dirty="0">
                <a:latin typeface="Garamond" panose="02020404030301010803" pitchFamily="18" charset="0"/>
              </a:rPr>
              <a:t>The ability to create a roadmap to reach a goal or to complete a task. </a:t>
            </a:r>
          </a:p>
          <a:p>
            <a:pPr algn="l" rtl="0">
              <a:buNone/>
            </a:pPr>
            <a:r>
              <a:rPr lang="en-US" altLang="en-US" sz="2800" dirty="0">
                <a:latin typeface="Garamond" panose="02020404030301010803" pitchFamily="18" charset="0"/>
              </a:rPr>
              <a:t>It also involves being able to make decisions about what's </a:t>
            </a:r>
            <a:r>
              <a:rPr lang="en-US" altLang="en-US" sz="2800" dirty="0" smtClean="0">
                <a:latin typeface="Garamond" panose="02020404030301010803" pitchFamily="18" charset="0"/>
              </a:rPr>
              <a:t>important </a:t>
            </a:r>
            <a:r>
              <a:rPr lang="en-US" altLang="en-US" sz="2800" dirty="0">
                <a:latin typeface="Garamond" panose="02020404030301010803" pitchFamily="18" charset="0"/>
              </a:rPr>
              <a:t>to focus on and what's not </a:t>
            </a:r>
            <a:r>
              <a:rPr lang="en-US" altLang="en-US" sz="2800" dirty="0" smtClean="0">
                <a:latin typeface="Garamond" panose="02020404030301010803" pitchFamily="18" charset="0"/>
              </a:rPr>
              <a:t>important.</a:t>
            </a:r>
            <a:endParaRPr lang="fa-IR" sz="2800" dirty="0"/>
          </a:p>
        </p:txBody>
      </p:sp>
    </p:spTree>
    <p:extLst>
      <p:ext uri="{BB962C8B-B14F-4D97-AF65-F5344CB8AC3E}">
        <p14:creationId xmlns:p14="http://schemas.microsoft.com/office/powerpoint/2010/main" val="23462783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latin typeface="Garamond" panose="02020404030301010803" pitchFamily="18" charset="0"/>
              </a:rPr>
              <a:t>Organization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 rtl="0">
              <a:buNone/>
            </a:pPr>
            <a:r>
              <a:rPr lang="en-US" altLang="en-US" sz="3200" dirty="0">
                <a:latin typeface="Garamond" panose="02020404030301010803" pitchFamily="18" charset="0"/>
              </a:rPr>
              <a:t>The ability to arrange or place things according to a system.  </a:t>
            </a:r>
          </a:p>
          <a:p>
            <a:pPr marL="0" indent="0" algn="ctr" rtl="0">
              <a:buNone/>
            </a:pPr>
            <a:endParaRPr lang="fa-IR" sz="3200" dirty="0"/>
          </a:p>
        </p:txBody>
      </p:sp>
    </p:spTree>
    <p:extLst>
      <p:ext uri="{BB962C8B-B14F-4D97-AF65-F5344CB8AC3E}">
        <p14:creationId xmlns:p14="http://schemas.microsoft.com/office/powerpoint/2010/main" val="30722843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latin typeface="Garamond" panose="02020404030301010803" pitchFamily="18" charset="0"/>
              </a:rPr>
              <a:t>Goal-Directed Persistence 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rtl="0">
              <a:buNone/>
            </a:pPr>
            <a:r>
              <a:rPr lang="en-US" altLang="en-US" sz="3200" dirty="0">
                <a:latin typeface="Garamond" panose="02020404030301010803" pitchFamily="18" charset="0"/>
              </a:rPr>
              <a:t>The capacity to have a goal, follow through to the completion of the goal, and not be put off by or distracted by competing interests. </a:t>
            </a:r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40525572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latin typeface="Garamond" panose="02020404030301010803" pitchFamily="18" charset="0"/>
              </a:rPr>
              <a:t>Flexibility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en-US" sz="3200" dirty="0">
                <a:latin typeface="Garamond" panose="02020404030301010803" pitchFamily="18" charset="0"/>
              </a:rPr>
              <a:t>The ability to revise plans in the face of obstacles, setbacks, new information, or mistakes. It relates to an adaptability to changing conditions. </a:t>
            </a:r>
          </a:p>
          <a:p>
            <a:pPr marL="0" indent="0" algn="ctr">
              <a:buNone/>
            </a:pPr>
            <a:endParaRPr lang="fa-IR" sz="3200" dirty="0"/>
          </a:p>
        </p:txBody>
      </p:sp>
    </p:spTree>
    <p:extLst>
      <p:ext uri="{BB962C8B-B14F-4D97-AF65-F5344CB8AC3E}">
        <p14:creationId xmlns:p14="http://schemas.microsoft.com/office/powerpoint/2010/main" val="11956238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latin typeface="Garamond" panose="02020404030301010803" pitchFamily="18" charset="0"/>
              </a:rPr>
              <a:t>Metacognition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>
              <a:buNone/>
            </a:pPr>
            <a:r>
              <a:rPr lang="en-US" altLang="en-US" sz="2800" dirty="0">
                <a:latin typeface="Garamond" panose="02020404030301010803" pitchFamily="18" charset="0"/>
              </a:rPr>
              <a:t>The ability to stand back and take a bird's-eye view of oneself in a situation. It is an ability to observe how you solve the problem.</a:t>
            </a:r>
          </a:p>
          <a:p>
            <a:pPr algn="l" rtl="0">
              <a:buNone/>
            </a:pPr>
            <a:r>
              <a:rPr lang="en-US" altLang="en-US" sz="2800" dirty="0">
                <a:latin typeface="Garamond" panose="02020404030301010803" pitchFamily="18" charset="0"/>
              </a:rPr>
              <a:t> It also includes </a:t>
            </a:r>
            <a:r>
              <a:rPr lang="en-US" altLang="en-US" sz="2800" dirty="0">
                <a:solidFill>
                  <a:schemeClr val="tx2"/>
                </a:solidFill>
                <a:latin typeface="Garamond" panose="02020404030301010803" pitchFamily="18" charset="0"/>
              </a:rPr>
              <a:t>self-monitoring</a:t>
            </a:r>
            <a:r>
              <a:rPr lang="en-US" altLang="en-US" sz="2800" dirty="0">
                <a:latin typeface="Garamond" panose="02020404030301010803" pitchFamily="18" charset="0"/>
              </a:rPr>
              <a:t> and </a:t>
            </a:r>
            <a:r>
              <a:rPr lang="en-US" altLang="en-US" sz="2800" dirty="0">
                <a:solidFill>
                  <a:schemeClr val="tx2"/>
                </a:solidFill>
                <a:latin typeface="Garamond" panose="02020404030301010803" pitchFamily="18" charset="0"/>
              </a:rPr>
              <a:t>self-evaluative</a:t>
            </a:r>
            <a:r>
              <a:rPr lang="en-US" altLang="en-US" sz="2800" dirty="0">
                <a:latin typeface="Garamond" panose="02020404030301010803" pitchFamily="18" charset="0"/>
              </a:rPr>
              <a:t> skills (e.g., asking yourself, "How am I doing?" or "How did I do?"). </a:t>
            </a:r>
          </a:p>
          <a:p>
            <a:pPr marL="0" indent="0" algn="l" rtl="0">
              <a:buNone/>
            </a:pPr>
            <a:endParaRPr lang="fa-IR" sz="2800" dirty="0"/>
          </a:p>
        </p:txBody>
      </p:sp>
    </p:spTree>
    <p:extLst>
      <p:ext uri="{BB962C8B-B14F-4D97-AF65-F5344CB8AC3E}">
        <p14:creationId xmlns:p14="http://schemas.microsoft.com/office/powerpoint/2010/main" val="30367284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 rtl="0">
              <a:buNone/>
            </a:pPr>
            <a:r>
              <a:rPr lang="en-US" altLang="en-US" sz="2800" dirty="0"/>
              <a:t/>
            </a:r>
            <a:br>
              <a:rPr lang="en-US" altLang="en-US" sz="2800" dirty="0"/>
            </a:br>
            <a:r>
              <a:rPr lang="en-US" altLang="en-US" sz="2800" dirty="0"/>
              <a:t>ADHD children think </a:t>
            </a:r>
            <a:r>
              <a:rPr lang="en-US" altLang="en-US" sz="2800" dirty="0">
                <a:solidFill>
                  <a:schemeClr val="accent1"/>
                </a:solidFill>
              </a:rPr>
              <a:t>after</a:t>
            </a:r>
            <a:r>
              <a:rPr lang="en-US" altLang="en-US" sz="2800" dirty="0"/>
              <a:t> acting rather than before.</a:t>
            </a:r>
            <a:br>
              <a:rPr lang="en-US" altLang="en-US" sz="2800" dirty="0"/>
            </a:br>
            <a:r>
              <a:rPr lang="en-US" altLang="en-US" sz="2800" dirty="0"/>
              <a:t>The deficit is not in thinking but in waiting large enough to give thinking a chance to occur and to then affect responding </a:t>
            </a:r>
            <a:r>
              <a:rPr lang="en-US" altLang="en-US" sz="2800" dirty="0" smtClean="0"/>
              <a:t>. </a:t>
            </a:r>
            <a:endParaRPr lang="fa-IR" sz="2800" dirty="0"/>
          </a:p>
        </p:txBody>
      </p:sp>
    </p:spTree>
    <p:extLst>
      <p:ext uri="{BB962C8B-B14F-4D97-AF65-F5344CB8AC3E}">
        <p14:creationId xmlns:p14="http://schemas.microsoft.com/office/powerpoint/2010/main" val="35744344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Diagnosis</a:t>
            </a:r>
            <a:endParaRPr lang="fa-I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3" y="2371680"/>
            <a:ext cx="8825659" cy="4486320"/>
          </a:xfrm>
        </p:spPr>
        <p:txBody>
          <a:bodyPr>
            <a:noAutofit/>
          </a:bodyPr>
          <a:lstStyle/>
          <a:p>
            <a:pPr marL="0" indent="0" algn="l" rtl="0">
              <a:buNone/>
            </a:pPr>
            <a:r>
              <a:rPr lang="en-US" sz="2400" dirty="0"/>
              <a:t>The principal </a:t>
            </a:r>
            <a:r>
              <a:rPr lang="en-US" sz="2400" dirty="0" smtClean="0"/>
              <a:t>signs </a:t>
            </a:r>
            <a:r>
              <a:rPr lang="en-US" sz="2400" dirty="0"/>
              <a:t>may be elicited on </a:t>
            </a:r>
            <a:r>
              <a:rPr lang="en-US" sz="2400" dirty="0" smtClean="0"/>
              <a:t>the basis </a:t>
            </a:r>
            <a:r>
              <a:rPr lang="en-US" sz="2400" dirty="0"/>
              <a:t>of </a:t>
            </a:r>
            <a:r>
              <a:rPr lang="en-US" sz="2400" dirty="0" smtClean="0"/>
              <a:t>a </a:t>
            </a:r>
            <a:r>
              <a:rPr lang="en-US" sz="2400" dirty="0">
                <a:solidFill>
                  <a:schemeClr val="accent2"/>
                </a:solidFill>
              </a:rPr>
              <a:t>history</a:t>
            </a:r>
            <a:r>
              <a:rPr lang="en-US" sz="2400" dirty="0"/>
              <a:t> of a child’s early developmental patterns along with </a:t>
            </a:r>
            <a:r>
              <a:rPr lang="en-US" sz="2400" dirty="0" smtClean="0">
                <a:solidFill>
                  <a:srgbClr val="7030A0"/>
                </a:solidFill>
              </a:rPr>
              <a:t>direct observation</a:t>
            </a:r>
            <a:r>
              <a:rPr lang="en-US" sz="2400" dirty="0" smtClean="0"/>
              <a:t> </a:t>
            </a:r>
            <a:r>
              <a:rPr lang="en-US" sz="2400" dirty="0"/>
              <a:t>of the child, especially in situations that require sustained attention.</a:t>
            </a:r>
          </a:p>
          <a:p>
            <a:pPr marL="0" indent="0" algn="l" rtl="0">
              <a:buNone/>
            </a:pPr>
            <a:r>
              <a:rPr lang="en-US" sz="2400" dirty="0"/>
              <a:t>Hyperactivity may be more severe in some situations (e.g., school) and less marked </a:t>
            </a:r>
            <a:r>
              <a:rPr lang="en-US" sz="2400" dirty="0" smtClean="0"/>
              <a:t>in others </a:t>
            </a:r>
            <a:r>
              <a:rPr lang="en-US" sz="2400" dirty="0"/>
              <a:t>(e.g., one-on-one interviews), and may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be less obvious in pleasant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structured activities</a:t>
            </a:r>
            <a:r>
              <a:rPr lang="en-US" sz="2400" dirty="0" smtClean="0"/>
              <a:t> </a:t>
            </a:r>
            <a:r>
              <a:rPr lang="en-US" sz="2400" dirty="0"/>
              <a:t>(sports). </a:t>
            </a:r>
            <a:endParaRPr lang="en-US" sz="2400" dirty="0" smtClean="0"/>
          </a:p>
          <a:p>
            <a:pPr marL="0" indent="0" algn="l" rtl="0">
              <a:buNone/>
            </a:pPr>
            <a:r>
              <a:rPr lang="en-US" sz="2400" dirty="0" smtClean="0"/>
              <a:t>The </a:t>
            </a:r>
            <a:r>
              <a:rPr lang="en-US" sz="2400" dirty="0"/>
              <a:t>diagnosis of ADHD requires 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persistent</a:t>
            </a:r>
            <a:r>
              <a:rPr lang="en-US" sz="2400" dirty="0"/>
              <a:t>, 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impairing symptoms </a:t>
            </a:r>
            <a:r>
              <a:rPr lang="en-US" sz="2400" dirty="0"/>
              <a:t>of </a:t>
            </a:r>
            <a:r>
              <a:rPr lang="en-US" sz="2400" dirty="0" smtClean="0"/>
              <a:t>either hyperactivity/impulsivity </a:t>
            </a:r>
            <a:r>
              <a:rPr lang="en-US" sz="2400" dirty="0"/>
              <a:t>or inattention in </a:t>
            </a:r>
            <a:r>
              <a:rPr lang="en-US" sz="2400" dirty="0">
                <a:solidFill>
                  <a:srgbClr val="00B050"/>
                </a:solidFill>
              </a:rPr>
              <a:t>at least two </a:t>
            </a:r>
            <a:r>
              <a:rPr lang="en-US" sz="2400" dirty="0" smtClean="0">
                <a:solidFill>
                  <a:srgbClr val="00B050"/>
                </a:solidFill>
              </a:rPr>
              <a:t>different </a:t>
            </a:r>
            <a:r>
              <a:rPr lang="en-US" sz="2400" dirty="0">
                <a:solidFill>
                  <a:srgbClr val="00B050"/>
                </a:solidFill>
              </a:rPr>
              <a:t>settings</a:t>
            </a:r>
            <a:r>
              <a:rPr lang="en-US" sz="2400" dirty="0"/>
              <a:t>. </a:t>
            </a:r>
            <a:endParaRPr lang="fa-IR" sz="2400" dirty="0"/>
          </a:p>
        </p:txBody>
      </p:sp>
    </p:spTree>
    <p:extLst>
      <p:ext uri="{BB962C8B-B14F-4D97-AF65-F5344CB8AC3E}">
        <p14:creationId xmlns:p14="http://schemas.microsoft.com/office/powerpoint/2010/main" val="426739782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230967"/>
            <a:ext cx="8825659" cy="3416300"/>
          </a:xfrm>
        </p:spPr>
        <p:txBody>
          <a:bodyPr>
            <a:noAutofit/>
          </a:bodyPr>
          <a:lstStyle/>
          <a:p>
            <a:pPr marL="0" indent="0" algn="l" rtl="0">
              <a:buNone/>
            </a:pPr>
            <a:r>
              <a:rPr lang="en-US" sz="2400" dirty="0">
                <a:solidFill>
                  <a:srgbClr val="00B050"/>
                </a:solidFill>
              </a:rPr>
              <a:t>School history and teachers’ reports </a:t>
            </a:r>
            <a:r>
              <a:rPr lang="en-US" sz="2400" dirty="0"/>
              <a:t>are critical in evaluating whether a child’s </a:t>
            </a:r>
            <a:r>
              <a:rPr lang="en-US" sz="2400" dirty="0" err="1" smtClean="0"/>
              <a:t>diffiulties</a:t>
            </a:r>
            <a:r>
              <a:rPr lang="en-US" sz="2400" dirty="0" smtClean="0"/>
              <a:t> in </a:t>
            </a:r>
            <a:r>
              <a:rPr lang="en-US" sz="2400" dirty="0"/>
              <a:t>learning and school behavior are caused primarily by inattention or </a:t>
            </a:r>
            <a:r>
              <a:rPr lang="en-US" sz="2400" dirty="0" smtClean="0"/>
              <a:t>compromised understanding </a:t>
            </a:r>
            <a:r>
              <a:rPr lang="en-US" sz="2400" dirty="0"/>
              <a:t>of the academic material</a:t>
            </a:r>
            <a:r>
              <a:rPr lang="en-US" sz="2400" dirty="0" smtClean="0"/>
              <a:t>.</a:t>
            </a:r>
          </a:p>
          <a:p>
            <a:pPr marL="0" indent="0" algn="l" rtl="0">
              <a:buNone/>
            </a:pPr>
            <a:r>
              <a:rPr lang="en-US" sz="2400" dirty="0" smtClean="0"/>
              <a:t> </a:t>
            </a:r>
            <a:r>
              <a:rPr lang="en-US" sz="2400" dirty="0"/>
              <a:t>In addition to intellectual limitations, </a:t>
            </a:r>
            <a:r>
              <a:rPr lang="en-US" sz="2400" dirty="0" smtClean="0"/>
              <a:t>poor performance </a:t>
            </a:r>
            <a:r>
              <a:rPr lang="en-US" sz="2400" dirty="0"/>
              <a:t>in school may result from maturational problems, social rejection, </a:t>
            </a:r>
            <a:r>
              <a:rPr lang="en-US" sz="2400" dirty="0" smtClean="0"/>
              <a:t>mood disorders</a:t>
            </a:r>
            <a:r>
              <a:rPr lang="en-US" sz="2400" dirty="0"/>
              <a:t>, anxiety, or poor self-esteem </a:t>
            </a:r>
            <a:r>
              <a:rPr lang="en-US" sz="2400" dirty="0">
                <a:solidFill>
                  <a:srgbClr val="FFC000"/>
                </a:solidFill>
              </a:rPr>
              <a:t>due to learning disorders. </a:t>
            </a:r>
            <a:endParaRPr lang="en-US" sz="2400" dirty="0" smtClean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19730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l" rtl="0">
              <a:buNone/>
            </a:pPr>
            <a:r>
              <a:rPr lang="en-US" sz="2400" dirty="0"/>
              <a:t>Assessment of </a:t>
            </a: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social relationships with siblings, peers, and adults</a:t>
            </a:r>
            <a:r>
              <a:rPr lang="en-US" sz="2400" dirty="0"/>
              <a:t>, and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engagement in free and structured activities</a:t>
            </a:r>
            <a:r>
              <a:rPr lang="en-US" sz="2400" dirty="0"/>
              <a:t> may yield diagnostic clues to the presence of ADHD</a:t>
            </a:r>
            <a:r>
              <a:rPr lang="en-US" sz="2400" dirty="0" smtClean="0"/>
              <a:t>.</a:t>
            </a:r>
            <a:endParaRPr lang="fa-IR" sz="2400" dirty="0" smtClean="0"/>
          </a:p>
          <a:p>
            <a:pPr marL="0" indent="0" algn="l" rtl="0">
              <a:buNone/>
            </a:pPr>
            <a:r>
              <a:rPr lang="en-US" sz="2400" dirty="0"/>
              <a:t>The </a:t>
            </a: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mental status examination </a:t>
            </a:r>
            <a:r>
              <a:rPr lang="en-US" sz="2400" dirty="0"/>
              <a:t>in a given child with ADHD who is aware of his or her impairment may reflect a demoralized or depressed mood; however, thought disorder or impaired reality testing is not expected. </a:t>
            </a:r>
          </a:p>
          <a:p>
            <a:pPr marL="0" indent="0" algn="l" rtl="0">
              <a:buNone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9363767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279561"/>
            <a:ext cx="9328449" cy="4134118"/>
          </a:xfrm>
        </p:spPr>
        <p:txBody>
          <a:bodyPr>
            <a:noAutofit/>
          </a:bodyPr>
          <a:lstStyle/>
          <a:p>
            <a:pPr marL="0" indent="0" algn="l" rtl="0">
              <a:buNone/>
            </a:pPr>
            <a:r>
              <a:rPr lang="en-US" sz="2400" dirty="0" smtClean="0"/>
              <a:t>A 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neurological examination </a:t>
            </a:r>
            <a:r>
              <a:rPr lang="en-US" sz="2400" dirty="0"/>
              <a:t>may reveal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visual, motor, perceptual,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or auditory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discriminatory </a:t>
            </a:r>
            <a:r>
              <a:rPr lang="en-US" sz="2400" dirty="0"/>
              <a:t>immaturity or impairments without overt signs of visual or </a:t>
            </a:r>
            <a:r>
              <a:rPr lang="en-US" sz="2400" dirty="0" smtClean="0"/>
              <a:t>auditory disorders</a:t>
            </a:r>
            <a:r>
              <a:rPr lang="en-US" sz="2400" dirty="0"/>
              <a:t>. Children with ADHD often have problems with </a:t>
            </a:r>
            <a:r>
              <a:rPr lang="en-US" sz="2400" dirty="0">
                <a:solidFill>
                  <a:srgbClr val="FFC000"/>
                </a:solidFill>
              </a:rPr>
              <a:t>motor coordination </a:t>
            </a:r>
            <a:r>
              <a:rPr lang="en-US" sz="2400" dirty="0"/>
              <a:t>and </a:t>
            </a:r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difficulty</a:t>
            </a: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copying </a:t>
            </a: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age-appropriate </a:t>
            </a:r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figures</a:t>
            </a:r>
            <a:r>
              <a:rPr lang="en-US" sz="2400" dirty="0"/>
              <a:t>, </a:t>
            </a:r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rapid alternating movements</a:t>
            </a:r>
            <a:r>
              <a:rPr lang="en-US" sz="2400" dirty="0"/>
              <a:t>, </a:t>
            </a:r>
            <a:r>
              <a:rPr lang="en-US" sz="2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right–left </a:t>
            </a:r>
            <a:r>
              <a:rPr 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discrimination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  <a:t>ambidexterity</a:t>
            </a:r>
            <a:r>
              <a:rPr lang="en-US" sz="2400" dirty="0"/>
              <a:t>, </a:t>
            </a:r>
            <a:r>
              <a:rPr lang="en-US" sz="2400" dirty="0" smtClean="0">
                <a:solidFill>
                  <a:srgbClr val="92D050"/>
                </a:solidFill>
              </a:rPr>
              <a:t>reflex </a:t>
            </a:r>
            <a:r>
              <a:rPr lang="en-US" sz="2400" dirty="0">
                <a:solidFill>
                  <a:srgbClr val="92D050"/>
                </a:solidFill>
              </a:rPr>
              <a:t>asymmetries</a:t>
            </a:r>
            <a:r>
              <a:rPr lang="en-US" sz="2400" dirty="0"/>
              <a:t>, and a variety of subtle </a:t>
            </a:r>
            <a:r>
              <a:rPr lang="en-US" sz="2400" dirty="0" err="1"/>
              <a:t>nonfocal</a:t>
            </a:r>
            <a:r>
              <a:rPr lang="en-US" sz="2400" dirty="0"/>
              <a:t> neurological signs (</a:t>
            </a:r>
            <a:r>
              <a:rPr lang="en-US" sz="2400" dirty="0" smtClean="0"/>
              <a:t>soft signs).</a:t>
            </a:r>
          </a:p>
          <a:p>
            <a:pPr marL="0" indent="0" algn="l" rtl="0">
              <a:buNone/>
            </a:pPr>
            <a:r>
              <a:rPr lang="en-US" sz="2400" dirty="0" smtClean="0"/>
              <a:t>If there are indications of possible </a:t>
            </a:r>
            <a:r>
              <a:rPr lang="en-US" sz="2400" dirty="0" smtClean="0">
                <a:solidFill>
                  <a:srgbClr val="00B050"/>
                </a:solidFill>
              </a:rPr>
              <a:t>absence spells</a:t>
            </a:r>
            <a:r>
              <a:rPr lang="en-US" sz="2400" dirty="0" smtClean="0"/>
              <a:t>, clinicians should obtain a neurological consultation and an EEG to rule out seizure disorders.</a:t>
            </a:r>
            <a:endParaRPr lang="fa-IR" sz="2400" dirty="0"/>
          </a:p>
        </p:txBody>
      </p:sp>
    </p:spTree>
    <p:extLst>
      <p:ext uri="{BB962C8B-B14F-4D97-AF65-F5344CB8AC3E}">
        <p14:creationId xmlns:p14="http://schemas.microsoft.com/office/powerpoint/2010/main" val="11522763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DSM-5 diagnosis: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230012"/>
            <a:ext cx="8825659" cy="4260940"/>
          </a:xfrm>
        </p:spPr>
        <p:txBody>
          <a:bodyPr>
            <a:noAutofit/>
          </a:bodyPr>
          <a:lstStyle/>
          <a:p>
            <a:pPr marL="0" indent="0" algn="l" rtl="0">
              <a:buNone/>
            </a:pPr>
            <a:r>
              <a:rPr lang="en-US" dirty="0" smtClean="0"/>
              <a:t>DSM-5 has made </a:t>
            </a:r>
            <a:r>
              <a:rPr lang="en-US" dirty="0"/>
              <a:t>several changes to the diagnostic criteria of ADHD in youth and in adults. Whereas in the past, ADHD symptoms had to </a:t>
            </a:r>
            <a:r>
              <a:rPr lang="en-US" dirty="0" smtClean="0"/>
              <a:t>be present </a:t>
            </a:r>
            <a:r>
              <a:rPr lang="en-US" dirty="0"/>
              <a:t>by age 7 years, in DSM-5</a:t>
            </a:r>
            <a:r>
              <a:rPr lang="en-US" dirty="0" smtClean="0"/>
              <a:t>, </a:t>
            </a:r>
            <a:r>
              <a:rPr lang="en-US" dirty="0"/>
              <a:t>must be present by age </a:t>
            </a:r>
            <a:r>
              <a:rPr lang="en-US" dirty="0">
                <a:solidFill>
                  <a:schemeClr val="accent1"/>
                </a:solidFill>
              </a:rPr>
              <a:t>12 years</a:t>
            </a:r>
            <a:r>
              <a:rPr lang="en-US" dirty="0"/>
              <a:t>.</a:t>
            </a:r>
          </a:p>
          <a:p>
            <a:pPr marL="0" indent="0" algn="l" rtl="0">
              <a:buNone/>
            </a:pPr>
            <a:r>
              <a:rPr lang="en-US" dirty="0"/>
              <a:t>Previously, there were two subtypes: Inattentive and Hyperactive/Impulsive type. In DSM-5, </a:t>
            </a:r>
            <a:r>
              <a:rPr lang="en-US" dirty="0" smtClean="0"/>
              <a:t>subtypes </a:t>
            </a:r>
            <a:r>
              <a:rPr lang="en-US" dirty="0"/>
              <a:t>have </a:t>
            </a:r>
            <a:r>
              <a:rPr lang="en-US" dirty="0" smtClean="0"/>
              <a:t>been replaced </a:t>
            </a:r>
            <a:r>
              <a:rPr lang="en-US" dirty="0"/>
              <a:t>by the following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three </a:t>
            </a:r>
            <a:r>
              <a:rPr lang="en-US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specifiers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smtClean="0"/>
              <a:t>: </a:t>
            </a:r>
            <a:r>
              <a:rPr lang="en-US" dirty="0"/>
              <a:t>(1) combined presentation, (</a:t>
            </a:r>
            <a:r>
              <a:rPr lang="en-US" dirty="0" smtClean="0"/>
              <a:t>2) predominantly </a:t>
            </a:r>
            <a:r>
              <a:rPr lang="en-US" dirty="0"/>
              <a:t>inattentive presentation, and (3) predominantly hyperactive/impulsive presentation. </a:t>
            </a:r>
            <a:endParaRPr lang="en-US" dirty="0" smtClean="0"/>
          </a:p>
          <a:p>
            <a:pPr marL="0" indent="0" algn="l" rtl="0">
              <a:buNone/>
            </a:pPr>
            <a:r>
              <a:rPr lang="en-US" dirty="0" smtClean="0"/>
              <a:t>Additional </a:t>
            </a:r>
            <a:r>
              <a:rPr lang="en-US" dirty="0"/>
              <a:t>changes in </a:t>
            </a:r>
            <a:r>
              <a:rPr lang="en-US" dirty="0" smtClean="0"/>
              <a:t>DSM-5 </a:t>
            </a:r>
            <a:r>
              <a:rPr lang="en-US" dirty="0"/>
              <a:t>include permitting a </a:t>
            </a:r>
            <a:r>
              <a:rPr lang="en-US" dirty="0">
                <a:solidFill>
                  <a:srgbClr val="00B050"/>
                </a:solidFill>
              </a:rPr>
              <a:t>comorbid ADHD and autism spectrum </a:t>
            </a:r>
            <a:r>
              <a:rPr lang="en-US" dirty="0"/>
              <a:t>diagnosis to be made. </a:t>
            </a:r>
            <a:endParaRPr lang="en-US" dirty="0" smtClean="0"/>
          </a:p>
          <a:p>
            <a:pPr marL="0" indent="0" algn="l" rtl="0">
              <a:buNone/>
            </a:pPr>
            <a:r>
              <a:rPr lang="en-US" dirty="0" smtClean="0"/>
              <a:t>Finally</a:t>
            </a:r>
            <a:r>
              <a:rPr lang="en-US" dirty="0"/>
              <a:t>, in DSM-5, for adolescents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17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years </a:t>
            </a:r>
            <a:r>
              <a:rPr lang="en-US" dirty="0" smtClean="0"/>
              <a:t>and </a:t>
            </a:r>
            <a:r>
              <a:rPr lang="en-US" dirty="0"/>
              <a:t>older and for adults, only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5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symptoms</a:t>
            </a:r>
            <a:r>
              <a:rPr lang="en-US" dirty="0"/>
              <a:t>, rather than 6</a:t>
            </a:r>
            <a:r>
              <a:rPr lang="en-US" dirty="0" smtClean="0"/>
              <a:t> </a:t>
            </a:r>
            <a:r>
              <a:rPr lang="en-US" dirty="0"/>
              <a:t>symptoms of either inattention or hyperactivity and impulsivity </a:t>
            </a:r>
            <a:r>
              <a:rPr lang="en-US" dirty="0" smtClean="0"/>
              <a:t>are required.</a:t>
            </a:r>
          </a:p>
          <a:p>
            <a:pPr marL="0" indent="0" algn="l" rtl="0">
              <a:buNone/>
            </a:pPr>
            <a:r>
              <a:rPr lang="en-US" dirty="0" smtClean="0"/>
              <a:t> </a:t>
            </a:r>
            <a:r>
              <a:rPr lang="en-US" dirty="0"/>
              <a:t>In addition, to </a:t>
            </a:r>
            <a:r>
              <a:rPr lang="en-US" dirty="0" smtClean="0"/>
              <a:t>reflect </a:t>
            </a:r>
            <a:r>
              <a:rPr lang="en-US" dirty="0"/>
              <a:t>the developmental </a:t>
            </a:r>
            <a:r>
              <a:rPr lang="en-US" dirty="0" smtClean="0"/>
              <a:t>differences </a:t>
            </a:r>
            <a:r>
              <a:rPr lang="en-US" dirty="0"/>
              <a:t>in ADHD across the life span, examples of symptoms have </a:t>
            </a:r>
            <a:r>
              <a:rPr lang="en-US" dirty="0" smtClean="0"/>
              <a:t>been added </a:t>
            </a:r>
            <a:r>
              <a:rPr lang="en-US" dirty="0"/>
              <a:t>to the DSM-5 criteria for ADHD.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64858476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 rtl="0">
              <a:buNone/>
            </a:pPr>
            <a:r>
              <a:rPr lang="en-US" sz="8800" b="1" dirty="0"/>
              <a:t>ADHD Rating Scale</a:t>
            </a:r>
            <a:endParaRPr lang="fa-IR" sz="8800" dirty="0"/>
          </a:p>
        </p:txBody>
      </p:sp>
    </p:spTree>
    <p:extLst>
      <p:ext uri="{BB962C8B-B14F-4D97-AF65-F5344CB8AC3E}">
        <p14:creationId xmlns:p14="http://schemas.microsoft.com/office/powerpoint/2010/main" val="63436512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2" y="4"/>
          <a:ext cx="12191998" cy="6857997"/>
        </p:xfrm>
        <a:graphic>
          <a:graphicData uri="http://schemas.openxmlformats.org/drawingml/2006/table">
            <a:tbl>
              <a:tblPr rtl="1" firstRow="1" firstCol="1" bandRow="1">
                <a:tableStyleId>{EB9631B5-78F2-41C9-869B-9F39066F8104}</a:tableStyleId>
              </a:tblPr>
              <a:tblGrid>
                <a:gridCol w="657841"/>
                <a:gridCol w="8003744"/>
                <a:gridCol w="986762"/>
                <a:gridCol w="877121"/>
                <a:gridCol w="877121"/>
                <a:gridCol w="789409"/>
              </a:tblGrid>
              <a:tr h="249965"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778" marR="50778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 dirty="0">
                          <a:effectLst/>
                        </a:rPr>
                        <a:t>سوالات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itchFamily="2" charset="-78"/>
                      </a:endParaRPr>
                    </a:p>
                  </a:txBody>
                  <a:tcPr marL="50778" marR="50778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 dirty="0">
                          <a:effectLst/>
                        </a:rPr>
                        <a:t>بندرت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itchFamily="2" charset="-78"/>
                      </a:endParaRPr>
                    </a:p>
                  </a:txBody>
                  <a:tcPr marL="50778" marR="50778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 dirty="0">
                          <a:effectLst/>
                        </a:rPr>
                        <a:t>کم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itchFamily="2" charset="-78"/>
                      </a:endParaRPr>
                    </a:p>
                  </a:txBody>
                  <a:tcPr marL="50778" marR="50778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 dirty="0">
                          <a:effectLst/>
                        </a:rPr>
                        <a:t>گاهی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itchFamily="2" charset="-78"/>
                      </a:endParaRPr>
                    </a:p>
                  </a:txBody>
                  <a:tcPr marL="50778" marR="50778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 dirty="0">
                          <a:effectLst/>
                        </a:rPr>
                        <a:t>غالباً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itchFamily="2" charset="-78"/>
                      </a:endParaRPr>
                    </a:p>
                  </a:txBody>
                  <a:tcPr marL="50778" marR="50778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9902"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</a:rPr>
                        <a:t>1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778" marR="50778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dirty="0" smtClean="0">
                          <a:effectLst/>
                        </a:rPr>
                        <a:t>از توجه به جزئیات عاجز است یا به دلیل بی دقتی در انجام تکالیف مدرسه، کارها و دیگر فعالیت هایش دچار اشتباه می شود.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itchFamily="2" charset="-78"/>
                      </a:endParaRPr>
                    </a:p>
                  </a:txBody>
                  <a:tcPr marL="50778" marR="50778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effectLst/>
                        </a:rPr>
                        <a:t> 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itchFamily="2" charset="-78"/>
                      </a:endParaRPr>
                    </a:p>
                  </a:txBody>
                  <a:tcPr marL="50778" marR="50778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778" marR="50778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778" marR="50778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778" marR="50778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958"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</a:rPr>
                        <a:t>2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778" marR="50778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dirty="0">
                          <a:effectLst/>
                        </a:rPr>
                        <a:t>از حفظ توجه بر فعالیت ها یا بازی ها مشکل دارد. 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itchFamily="2" charset="-78"/>
                      </a:endParaRPr>
                    </a:p>
                  </a:txBody>
                  <a:tcPr marL="50778" marR="50778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effectLst/>
                        </a:rPr>
                        <a:t> 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itchFamily="2" charset="-78"/>
                      </a:endParaRPr>
                    </a:p>
                  </a:txBody>
                  <a:tcPr marL="50778" marR="50778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778" marR="50778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778" marR="50778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778" marR="50778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958"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</a:rPr>
                        <a:t>3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778" marR="50778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effectLst/>
                        </a:rPr>
                        <a:t>وقتی به طور مستقیم با وی صحبت می شود بنظر می رسد نمی شنود.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itchFamily="2" charset="-78"/>
                      </a:endParaRPr>
                    </a:p>
                  </a:txBody>
                  <a:tcPr marL="50778" marR="50778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effectLst/>
                        </a:rPr>
                        <a:t> 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itchFamily="2" charset="-78"/>
                      </a:endParaRPr>
                    </a:p>
                  </a:txBody>
                  <a:tcPr marL="50778" marR="50778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778" marR="50778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778" marR="50778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778" marR="50778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4464"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</a:rPr>
                        <a:t>4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778" marR="50778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effectLst/>
                        </a:rPr>
                        <a:t>از دستورات پیروی نکرده و قادر به تمام کردن تکالیف مدرسه و وظایف نیست.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itchFamily="2" charset="-78"/>
                      </a:endParaRPr>
                    </a:p>
                  </a:txBody>
                  <a:tcPr marL="50778" marR="50778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effectLst/>
                        </a:rPr>
                        <a:t> 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itchFamily="2" charset="-78"/>
                      </a:endParaRPr>
                    </a:p>
                  </a:txBody>
                  <a:tcPr marL="50778" marR="50778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778" marR="50778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778" marR="50778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778" marR="50778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958"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</a:rPr>
                        <a:t>5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778" marR="50778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effectLst/>
                        </a:rPr>
                        <a:t>در سازماندهی تکالیف و فعالیت ها با مشکل مواجهه است.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itchFamily="2" charset="-78"/>
                      </a:endParaRPr>
                    </a:p>
                  </a:txBody>
                  <a:tcPr marL="50778" marR="50778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effectLst/>
                        </a:rPr>
                        <a:t> 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itchFamily="2" charset="-78"/>
                      </a:endParaRPr>
                    </a:p>
                  </a:txBody>
                  <a:tcPr marL="50778" marR="50778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778" marR="50778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778" marR="50778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778" marR="50778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9902"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</a:rPr>
                        <a:t>6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778" marR="50778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effectLst/>
                        </a:rPr>
                        <a:t>از وارد شدن به تکالیفی که نیاز به تلاش ذهنی مداوم دارد اجتناب کرده، نفرت دارد و یا به آنها بی میلی نشان می دهد.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itchFamily="2" charset="-78"/>
                      </a:endParaRPr>
                    </a:p>
                  </a:txBody>
                  <a:tcPr marL="50778" marR="50778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effectLst/>
                        </a:rPr>
                        <a:t> 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itchFamily="2" charset="-78"/>
                      </a:endParaRPr>
                    </a:p>
                  </a:txBody>
                  <a:tcPr marL="50778" marR="50778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778" marR="50778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778" marR="50778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778" marR="50778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9902"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</a:rPr>
                        <a:t>7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778" marR="50778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dirty="0">
                          <a:effectLst/>
                        </a:rPr>
                        <a:t>اشیاء لازم برای تکالیف یا فعالیت ها را گم می کند( مانند اسباب بازی، لوازم مدرسه اش، خودکار، کتاب و ابزارها).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itchFamily="2" charset="-78"/>
                      </a:endParaRPr>
                    </a:p>
                  </a:txBody>
                  <a:tcPr marL="50778" marR="50778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effectLst/>
                        </a:rPr>
                        <a:t> 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itchFamily="2" charset="-78"/>
                      </a:endParaRPr>
                    </a:p>
                  </a:txBody>
                  <a:tcPr marL="50778" marR="50778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778" marR="50778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778" marR="50778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778" marR="50778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958"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</a:rPr>
                        <a:t>8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778" marR="50778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dirty="0">
                          <a:effectLst/>
                        </a:rPr>
                        <a:t>به آسانی به وسیله محرک های بیرونی دچار حواسپرتی می شود.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itchFamily="2" charset="-78"/>
                      </a:endParaRPr>
                    </a:p>
                  </a:txBody>
                  <a:tcPr marL="50778" marR="50778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effectLst/>
                        </a:rPr>
                        <a:t> 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itchFamily="2" charset="-78"/>
                      </a:endParaRPr>
                    </a:p>
                  </a:txBody>
                  <a:tcPr marL="50778" marR="50778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778" marR="50778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778" marR="50778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778" marR="50778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958"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</a:rPr>
                        <a:t>9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778" marR="50778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effectLst/>
                        </a:rPr>
                        <a:t>در فعالیت های روزمره فراموشکار است.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itchFamily="2" charset="-78"/>
                      </a:endParaRPr>
                    </a:p>
                  </a:txBody>
                  <a:tcPr marL="50778" marR="50778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effectLst/>
                        </a:rPr>
                        <a:t> 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itchFamily="2" charset="-78"/>
                      </a:endParaRPr>
                    </a:p>
                  </a:txBody>
                  <a:tcPr marL="50778" marR="50778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778" marR="50778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778" marR="50778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778" marR="50778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958"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</a:rPr>
                        <a:t>10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778" marR="50778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effectLst/>
                        </a:rPr>
                        <a:t>دست و پاهایش بی قرار است و یا به صورت نشسته وول می خورد.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itchFamily="2" charset="-78"/>
                      </a:endParaRPr>
                    </a:p>
                  </a:txBody>
                  <a:tcPr marL="50778" marR="50778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effectLst/>
                        </a:rPr>
                        <a:t> 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itchFamily="2" charset="-78"/>
                      </a:endParaRPr>
                    </a:p>
                  </a:txBody>
                  <a:tcPr marL="50778" marR="50778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778" marR="50778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778" marR="50778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778" marR="50778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9902"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</a:rPr>
                        <a:t>11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778" marR="50778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dirty="0">
                          <a:effectLst/>
                        </a:rPr>
                        <a:t>در کلاس یا سایر موقعیت هایی که انتظار می رود نشسته باقی بماند صندلی خود را ترک می کند.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itchFamily="2" charset="-78"/>
                      </a:endParaRPr>
                    </a:p>
                  </a:txBody>
                  <a:tcPr marL="50778" marR="50778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effectLst/>
                        </a:rPr>
                        <a:t> 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itchFamily="2" charset="-78"/>
                      </a:endParaRPr>
                    </a:p>
                  </a:txBody>
                  <a:tcPr marL="50778" marR="50778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778" marR="50778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778" marR="50778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778" marR="50778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958"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</a:rPr>
                        <a:t>12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778" marR="50778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effectLst/>
                        </a:rPr>
                        <a:t>در موقعیت های نامناسب به حد افراط می دود یا بالا و پایین می رود.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itchFamily="2" charset="-78"/>
                      </a:endParaRPr>
                    </a:p>
                  </a:txBody>
                  <a:tcPr marL="50778" marR="50778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effectLst/>
                        </a:rPr>
                        <a:t> 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itchFamily="2" charset="-78"/>
                      </a:endParaRPr>
                    </a:p>
                  </a:txBody>
                  <a:tcPr marL="50778" marR="50778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778" marR="50778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778" marR="50778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778" marR="50778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958"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</a:rPr>
                        <a:t>13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778" marR="50778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dirty="0">
                          <a:effectLst/>
                        </a:rPr>
                        <a:t>نمی تواند در بازی ها و فعالیت های اوقات فراغت به آرامی مشارکت کند. 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itchFamily="2" charset="-78"/>
                      </a:endParaRPr>
                    </a:p>
                  </a:txBody>
                  <a:tcPr marL="50778" marR="50778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effectLst/>
                        </a:rPr>
                        <a:t> 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itchFamily="2" charset="-78"/>
                      </a:endParaRPr>
                    </a:p>
                  </a:txBody>
                  <a:tcPr marL="50778" marR="50778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778" marR="50778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778" marR="50778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778" marR="50778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4464"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</a:rPr>
                        <a:t>14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778" marR="50778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effectLst/>
                        </a:rPr>
                        <a:t>به نظر می رسد همیشه در حال تکاپو و رفتن است و یا به وسیله یک موتو رانده می شود.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itchFamily="2" charset="-78"/>
                      </a:endParaRPr>
                    </a:p>
                  </a:txBody>
                  <a:tcPr marL="50778" marR="50778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effectLst/>
                        </a:rPr>
                        <a:t> 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itchFamily="2" charset="-78"/>
                      </a:endParaRPr>
                    </a:p>
                  </a:txBody>
                  <a:tcPr marL="50778" marR="50778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778" marR="50778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778" marR="50778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778" marR="50778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958"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</a:rPr>
                        <a:t>15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778" marR="50778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effectLst/>
                        </a:rPr>
                        <a:t>در حد افراط صحبت می کند.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itchFamily="2" charset="-78"/>
                      </a:endParaRPr>
                    </a:p>
                  </a:txBody>
                  <a:tcPr marL="50778" marR="50778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effectLst/>
                        </a:rPr>
                        <a:t> 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itchFamily="2" charset="-78"/>
                      </a:endParaRPr>
                    </a:p>
                  </a:txBody>
                  <a:tcPr marL="50778" marR="50778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778" marR="50778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778" marR="50778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778" marR="50778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958"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</a:rPr>
                        <a:t>16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778" marR="50778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effectLst/>
                        </a:rPr>
                        <a:t>قبل از اتمام سوال جواب را می پراند.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itchFamily="2" charset="-78"/>
                      </a:endParaRPr>
                    </a:p>
                  </a:txBody>
                  <a:tcPr marL="50778" marR="50778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effectLst/>
                        </a:rPr>
                        <a:t> 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itchFamily="2" charset="-78"/>
                      </a:endParaRPr>
                    </a:p>
                  </a:txBody>
                  <a:tcPr marL="50778" marR="50778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778" marR="50778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778" marR="50778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778" marR="50778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958"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</a:rPr>
                        <a:t>17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778" marR="50778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effectLst/>
                        </a:rPr>
                        <a:t>انتظار کشیدن برای نوبت برایش دشوار است.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itchFamily="2" charset="-78"/>
                      </a:endParaRPr>
                    </a:p>
                  </a:txBody>
                  <a:tcPr marL="50778" marR="50778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effectLst/>
                        </a:rPr>
                        <a:t> 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itchFamily="2" charset="-78"/>
                      </a:endParaRPr>
                    </a:p>
                  </a:txBody>
                  <a:tcPr marL="50778" marR="50778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778" marR="50778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778" marR="50778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778" marR="50778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958"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</a:rPr>
                        <a:t>18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778" marR="50778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dirty="0">
                          <a:effectLst/>
                        </a:rPr>
                        <a:t>سرزده وارد فعالیت مکالمه یا بازی دیگران می شود.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itchFamily="2" charset="-78"/>
                      </a:endParaRPr>
                    </a:p>
                  </a:txBody>
                  <a:tcPr marL="50778" marR="50778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dirty="0">
                          <a:effectLst/>
                        </a:rPr>
                        <a:t> 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itchFamily="2" charset="-78"/>
                      </a:endParaRPr>
                    </a:p>
                  </a:txBody>
                  <a:tcPr marL="50778" marR="50778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778" marR="50778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778" marR="50778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778" marR="50778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0193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Pathology and Laboratory Examination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384560"/>
            <a:ext cx="8825659" cy="4363970"/>
          </a:xfrm>
        </p:spPr>
        <p:txBody>
          <a:bodyPr>
            <a:noAutofit/>
          </a:bodyPr>
          <a:lstStyle/>
          <a:p>
            <a:pPr marL="0" indent="0" algn="l" rtl="0">
              <a:buNone/>
            </a:pPr>
            <a:r>
              <a:rPr lang="en-US" sz="2400" dirty="0"/>
              <a:t>Medical problems that </a:t>
            </a:r>
            <a:r>
              <a:rPr lang="en-US" sz="2400" dirty="0" smtClean="0"/>
              <a:t>may produce </a:t>
            </a:r>
            <a:r>
              <a:rPr lang="en-US" sz="2400" dirty="0"/>
              <a:t>symptoms overlapping with ADHD include </a:t>
            </a:r>
            <a:r>
              <a:rPr lang="en-US" sz="2400" dirty="0">
                <a:solidFill>
                  <a:srgbClr val="92D050"/>
                </a:solidFill>
              </a:rPr>
              <a:t>petit mal epilepsy</a:t>
            </a:r>
            <a:r>
              <a:rPr lang="en-US" sz="2400" dirty="0"/>
              <a:t>, </a:t>
            </a: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hearing and </a:t>
            </a:r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visual impairments</a:t>
            </a:r>
            <a:r>
              <a:rPr lang="en-US" sz="2400" dirty="0"/>
              <a:t>, </a:t>
            </a:r>
            <a:r>
              <a:rPr lang="en-US" sz="2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thyroid abnormalities</a:t>
            </a:r>
            <a:r>
              <a:rPr lang="en-US" sz="2400" dirty="0"/>
              <a:t>, and </a:t>
            </a:r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hypoglycemia</a:t>
            </a:r>
            <a:r>
              <a:rPr lang="en-US" sz="2400" dirty="0" smtClean="0"/>
              <a:t>.</a:t>
            </a:r>
          </a:p>
          <a:p>
            <a:pPr marL="0" indent="0" algn="l" rtl="0">
              <a:buNone/>
            </a:pPr>
            <a:r>
              <a:rPr lang="en-US" sz="2400" dirty="0" smtClean="0"/>
              <a:t> </a:t>
            </a:r>
            <a:r>
              <a:rPr lang="en-US" sz="2400" dirty="0"/>
              <a:t>A thorough cardiac history </a:t>
            </a:r>
            <a:r>
              <a:rPr lang="en-US" sz="2400" dirty="0" smtClean="0"/>
              <a:t>should be </a:t>
            </a:r>
            <a:r>
              <a:rPr lang="en-US" sz="2400" dirty="0"/>
              <a:t>taken, including an investigation of the </a:t>
            </a:r>
            <a:r>
              <a:rPr lang="en-US" sz="2400" dirty="0">
                <a:solidFill>
                  <a:srgbClr val="FFC000"/>
                </a:solidFill>
              </a:rPr>
              <a:t>lifetime history of </a:t>
            </a:r>
            <a:r>
              <a:rPr lang="en-US" sz="2400" dirty="0">
                <a:solidFill>
                  <a:srgbClr val="92D050"/>
                </a:solidFill>
              </a:rPr>
              <a:t>syncope</a:t>
            </a:r>
            <a:r>
              <a:rPr lang="en-US" sz="2400" dirty="0"/>
              <a:t>, 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family history 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of sudden 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death</a:t>
            </a:r>
            <a:r>
              <a:rPr lang="en-US" sz="2400" dirty="0"/>
              <a:t>, and </a:t>
            </a: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 cardiac examination of the child</a:t>
            </a:r>
            <a:r>
              <a:rPr lang="en-US" sz="2400" dirty="0"/>
              <a:t>. Although it is reasonable to </a:t>
            </a:r>
            <a:r>
              <a:rPr lang="en-US" sz="2400" dirty="0" smtClean="0"/>
              <a:t>obtain an </a:t>
            </a:r>
            <a:r>
              <a:rPr lang="en-US" sz="2400" dirty="0"/>
              <a:t>electrocardiography (ECG) study prior to treatment, if any cardiac risk factors </a:t>
            </a:r>
            <a:r>
              <a:rPr lang="en-US" sz="2400" dirty="0" smtClean="0"/>
              <a:t>are present</a:t>
            </a:r>
            <a:r>
              <a:rPr lang="en-US" sz="2400" dirty="0"/>
              <a:t>, a cardiology consultation and examination are warranted</a:t>
            </a:r>
            <a:r>
              <a:rPr lang="en-US" sz="2400" dirty="0" smtClean="0"/>
              <a:t>.</a:t>
            </a:r>
          </a:p>
          <a:p>
            <a:pPr marL="0" indent="0" algn="l" rtl="0">
              <a:buNone/>
            </a:pPr>
            <a:r>
              <a:rPr lang="en-US" sz="2400" dirty="0" smtClean="0"/>
              <a:t> </a:t>
            </a:r>
            <a:r>
              <a:rPr lang="en-US" sz="2400" dirty="0"/>
              <a:t>No </a:t>
            </a:r>
            <a:r>
              <a:rPr lang="en-US" sz="2400" dirty="0" smtClean="0"/>
              <a:t>specific laboratory measures </a:t>
            </a:r>
            <a:r>
              <a:rPr lang="en-US" sz="2400" dirty="0"/>
              <a:t>are pathognomonic of ADHD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7511093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Differential Diagnosis</a:t>
            </a:r>
            <a:endParaRPr lang="fa-I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5266" y="2194560"/>
            <a:ext cx="10773294" cy="3825240"/>
          </a:xfrm>
        </p:spPr>
        <p:txBody>
          <a:bodyPr>
            <a:noAutofit/>
          </a:bodyPr>
          <a:lstStyle/>
          <a:p>
            <a:pPr marL="0" indent="0" algn="l" rtl="0">
              <a:buNone/>
            </a:pPr>
            <a:r>
              <a:rPr lang="en-US" sz="2400" dirty="0"/>
              <a:t>A temperamental constellation of high activity level and short attention span, in </a:t>
            </a:r>
            <a:r>
              <a:rPr lang="en-US" sz="2400" dirty="0" smtClean="0"/>
              <a:t>the </a:t>
            </a:r>
            <a:r>
              <a:rPr lang="en-US" sz="2400" dirty="0" smtClean="0">
                <a:solidFill>
                  <a:srgbClr val="FF0000"/>
                </a:solidFill>
              </a:rPr>
              <a:t>normal </a:t>
            </a:r>
            <a:r>
              <a:rPr lang="en-US" sz="2400" dirty="0">
                <a:solidFill>
                  <a:srgbClr val="FF0000"/>
                </a:solidFill>
              </a:rPr>
              <a:t>range for the child’s age</a:t>
            </a:r>
            <a:r>
              <a:rPr lang="en-US" sz="2400" dirty="0"/>
              <a:t>, and without impairment, should be ruled out.</a:t>
            </a:r>
          </a:p>
          <a:p>
            <a:pPr marL="0" indent="0" algn="l" rtl="0">
              <a:buNone/>
            </a:pPr>
            <a:r>
              <a:rPr lang="en-US" sz="2400" dirty="0" smtClean="0"/>
              <a:t>Differentiating </a:t>
            </a:r>
            <a:r>
              <a:rPr lang="en-US" sz="2400" dirty="0"/>
              <a:t>these </a:t>
            </a:r>
            <a:r>
              <a:rPr lang="en-US" sz="2400" dirty="0">
                <a:solidFill>
                  <a:srgbClr val="FF0000"/>
                </a:solidFill>
              </a:rPr>
              <a:t>temperamental characteristics </a:t>
            </a:r>
            <a:r>
              <a:rPr lang="en-US" sz="2400" dirty="0"/>
              <a:t>from the </a:t>
            </a:r>
            <a:r>
              <a:rPr lang="en-US" sz="2400" dirty="0" smtClean="0"/>
              <a:t>cardinal symptoms </a:t>
            </a:r>
            <a:r>
              <a:rPr lang="en-US" sz="2400" dirty="0"/>
              <a:t>of </a:t>
            </a:r>
            <a:r>
              <a:rPr lang="en-US" sz="2400" dirty="0" smtClean="0"/>
              <a:t>ADHD before </a:t>
            </a:r>
            <a:r>
              <a:rPr lang="en-US" sz="2400" dirty="0"/>
              <a:t>the age of </a:t>
            </a:r>
            <a:r>
              <a:rPr lang="en-US" sz="2400" dirty="0">
                <a:solidFill>
                  <a:srgbClr val="FF0000"/>
                </a:solidFill>
              </a:rPr>
              <a:t>3</a:t>
            </a:r>
            <a:r>
              <a:rPr lang="en-US" sz="2400" dirty="0"/>
              <a:t> years is </a:t>
            </a:r>
            <a:r>
              <a:rPr lang="en-US" sz="2400" dirty="0" smtClean="0"/>
              <a:t>difficult.</a:t>
            </a:r>
          </a:p>
          <a:p>
            <a:pPr marL="0" indent="0" algn="l" rtl="0">
              <a:buNone/>
            </a:pPr>
            <a:r>
              <a:rPr lang="en-US" sz="2400" dirty="0" smtClean="0">
                <a:solidFill>
                  <a:srgbClr val="00B050"/>
                </a:solidFill>
              </a:rPr>
              <a:t>Anxiety</a:t>
            </a:r>
            <a:r>
              <a:rPr lang="en-US" sz="2400" dirty="0" smtClean="0"/>
              <a:t> can </a:t>
            </a:r>
            <a:r>
              <a:rPr lang="en-US" sz="2400" dirty="0"/>
              <a:t>accompany ADHD as a symptom or comorbid disorder, and anxiety can manifest </a:t>
            </a:r>
            <a:r>
              <a:rPr lang="en-US" sz="2400" dirty="0" smtClean="0"/>
              <a:t>with </a:t>
            </a:r>
            <a:r>
              <a:rPr lang="en-US" sz="2400" dirty="0" err="1" smtClean="0"/>
              <a:t>overactivity</a:t>
            </a:r>
            <a:r>
              <a:rPr lang="en-US" sz="2400" dirty="0" smtClean="0"/>
              <a:t> </a:t>
            </a:r>
            <a:r>
              <a:rPr lang="en-US" sz="2400" dirty="0"/>
              <a:t>and easy </a:t>
            </a:r>
            <a:r>
              <a:rPr lang="en-US" sz="2400" dirty="0" smtClean="0"/>
              <a:t>distractibility.</a:t>
            </a:r>
          </a:p>
          <a:p>
            <a:pPr marL="0" indent="0" algn="l" rtl="0">
              <a:buNone/>
            </a:pPr>
            <a:r>
              <a:rPr lang="en-US" sz="2400" dirty="0">
                <a:solidFill>
                  <a:srgbClr val="7030A0"/>
                </a:solidFill>
              </a:rPr>
              <a:t>Mania</a:t>
            </a:r>
            <a:r>
              <a:rPr lang="en-US" sz="2400" dirty="0"/>
              <a:t> and ADHD share many core features, such as </a:t>
            </a:r>
            <a:r>
              <a:rPr lang="en-US" sz="2400" dirty="0" smtClean="0">
                <a:solidFill>
                  <a:srgbClr val="7030A0"/>
                </a:solidFill>
              </a:rPr>
              <a:t>excessive verbalization</a:t>
            </a:r>
            <a:r>
              <a:rPr lang="en-US" sz="2400" dirty="0">
                <a:solidFill>
                  <a:srgbClr val="7030A0"/>
                </a:solidFill>
              </a:rPr>
              <a:t>, motoric hyperactivity, and high levels of </a:t>
            </a:r>
            <a:r>
              <a:rPr lang="en-US" sz="2400" dirty="0" smtClean="0">
                <a:solidFill>
                  <a:srgbClr val="7030A0"/>
                </a:solidFill>
              </a:rPr>
              <a:t>distractibility.</a:t>
            </a:r>
            <a:endParaRPr lang="fa-IR" sz="2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11908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2400" dirty="0"/>
              <a:t>Frequently</a:t>
            </a: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, oppositional </a:t>
            </a:r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defiant </a:t>
            </a: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disorder, or conduct disorder </a:t>
            </a:r>
            <a:r>
              <a:rPr lang="en-US" sz="2400" dirty="0"/>
              <a:t>and ADHD may </a:t>
            </a:r>
            <a:r>
              <a:rPr lang="en-US" sz="2400" dirty="0" smtClean="0"/>
              <a:t>coexist, and </a:t>
            </a:r>
            <a:r>
              <a:rPr lang="en-US" sz="2400" dirty="0"/>
              <a:t>when that occurs, both disorders are diagnosed. </a:t>
            </a:r>
            <a:endParaRPr lang="en-US" sz="2400" dirty="0" smtClean="0"/>
          </a:p>
          <a:p>
            <a:pPr marL="0" indent="0" algn="l" rtl="0">
              <a:buNone/>
            </a:pPr>
            <a:r>
              <a:rPr lang="en-US" sz="2400" dirty="0" smtClean="0">
                <a:solidFill>
                  <a:srgbClr val="00B0F0"/>
                </a:solidFill>
              </a:rPr>
              <a:t>Specific learning </a:t>
            </a:r>
            <a:r>
              <a:rPr lang="en-US" sz="2400" dirty="0">
                <a:solidFill>
                  <a:srgbClr val="00B0F0"/>
                </a:solidFill>
              </a:rPr>
              <a:t>disorders </a:t>
            </a:r>
            <a:r>
              <a:rPr lang="en-US" sz="2400" dirty="0"/>
              <a:t>of </a:t>
            </a:r>
            <a:r>
              <a:rPr lang="en-US" sz="2400" dirty="0" smtClean="0"/>
              <a:t>various kinds </a:t>
            </a:r>
            <a:r>
              <a:rPr lang="en-US" sz="2400" dirty="0"/>
              <a:t>must also be distinguished from ADHD; a child may be unable to read or </a:t>
            </a:r>
            <a:r>
              <a:rPr lang="en-US" sz="2400" dirty="0" smtClean="0"/>
              <a:t>do mathematics </a:t>
            </a:r>
            <a:r>
              <a:rPr lang="en-US" sz="2400" dirty="0"/>
              <a:t>because of a learning disorder, rather than because of inattention. </a:t>
            </a:r>
            <a:r>
              <a:rPr lang="en-US" sz="2400" dirty="0" smtClean="0"/>
              <a:t>ADHD often </a:t>
            </a:r>
            <a:r>
              <a:rPr lang="en-US" sz="2400" dirty="0"/>
              <a:t>coexists with </a:t>
            </a:r>
            <a:r>
              <a:rPr lang="en-US" sz="2400" dirty="0" smtClean="0"/>
              <a:t>one </a:t>
            </a:r>
            <a:r>
              <a:rPr lang="en-US" sz="2400" dirty="0"/>
              <a:t>learning </a:t>
            </a:r>
            <a:r>
              <a:rPr lang="en-US" sz="2400" dirty="0" smtClean="0"/>
              <a:t>problems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6347223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Course and Prognosis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327564"/>
            <a:ext cx="9734719" cy="4289366"/>
          </a:xfrm>
        </p:spPr>
        <p:txBody>
          <a:bodyPr>
            <a:noAutofit/>
          </a:bodyPr>
          <a:lstStyle/>
          <a:p>
            <a:pPr marL="0" indent="0" algn="l" rtl="0">
              <a:buNone/>
            </a:pPr>
            <a:r>
              <a:rPr lang="en-US" sz="2800" dirty="0" smtClean="0"/>
              <a:t> </a:t>
            </a:r>
            <a:r>
              <a:rPr lang="en-US" sz="2800" dirty="0"/>
              <a:t>Symptoms have been shown to persist into adolescence </a:t>
            </a:r>
            <a:r>
              <a:rPr lang="en-US" sz="2800" dirty="0" smtClean="0"/>
              <a:t>in </a:t>
            </a:r>
            <a:r>
              <a:rPr lang="en-US" sz="2800" dirty="0" smtClean="0">
                <a:solidFill>
                  <a:srgbClr val="00B0F0"/>
                </a:solidFill>
              </a:rPr>
              <a:t>60 </a:t>
            </a:r>
            <a:r>
              <a:rPr lang="en-US" sz="2800" dirty="0">
                <a:solidFill>
                  <a:srgbClr val="00B0F0"/>
                </a:solidFill>
              </a:rPr>
              <a:t>to 85 percent</a:t>
            </a:r>
            <a:r>
              <a:rPr lang="en-US" sz="2800" dirty="0"/>
              <a:t> of cases, and into adult life in approximately </a:t>
            </a:r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60 percent </a:t>
            </a:r>
            <a:r>
              <a:rPr lang="en-US" sz="2800" dirty="0"/>
              <a:t>of cases. </a:t>
            </a:r>
            <a:r>
              <a:rPr lang="en-US" sz="2800" dirty="0" smtClean="0"/>
              <a:t>The remaining </a:t>
            </a:r>
            <a:r>
              <a:rPr lang="en-US" sz="2800" dirty="0"/>
              <a:t>40 percent of cases may remit at puberty, or in early adulthood. </a:t>
            </a:r>
            <a:endParaRPr lang="en-US" sz="2800" dirty="0" smtClean="0"/>
          </a:p>
          <a:p>
            <a:pPr marL="0" indent="0" algn="l" rtl="0">
              <a:buNone/>
            </a:pPr>
            <a:r>
              <a:rPr lang="en-US" sz="2800" dirty="0" smtClean="0"/>
              <a:t>In </a:t>
            </a:r>
            <a:r>
              <a:rPr lang="en-US" sz="2800" dirty="0"/>
              <a:t>some </a:t>
            </a:r>
            <a:r>
              <a:rPr lang="en-US" sz="2800" dirty="0" smtClean="0"/>
              <a:t>cases, the </a:t>
            </a:r>
            <a:r>
              <a:rPr lang="en-US" sz="2800" dirty="0"/>
              <a:t>hyperactivity may disappear, but the decreased attention span and </a:t>
            </a:r>
            <a:r>
              <a:rPr lang="en-US" sz="2800" dirty="0" smtClean="0"/>
              <a:t>impulse-control problems </a:t>
            </a:r>
            <a:r>
              <a:rPr lang="en-US" sz="2800" dirty="0"/>
              <a:t>persist. </a:t>
            </a:r>
            <a:r>
              <a:rPr lang="en-US" sz="2800" dirty="0" err="1"/>
              <a:t>Overactivity</a:t>
            </a:r>
            <a:r>
              <a:rPr lang="en-US" sz="2800" dirty="0"/>
              <a:t> is usually </a:t>
            </a:r>
            <a:r>
              <a:rPr lang="en-US" sz="2800" dirty="0">
                <a:solidFill>
                  <a:srgbClr val="C00000"/>
                </a:solidFill>
              </a:rPr>
              <a:t>the </a:t>
            </a:r>
            <a:r>
              <a:rPr lang="en-US" sz="2800" dirty="0" smtClean="0">
                <a:solidFill>
                  <a:srgbClr val="C00000"/>
                </a:solidFill>
              </a:rPr>
              <a:t>first </a:t>
            </a:r>
            <a:r>
              <a:rPr lang="en-US" sz="2800" dirty="0"/>
              <a:t>symptom to remit, and distractibility is </a:t>
            </a:r>
            <a:r>
              <a:rPr lang="en-US" sz="2800" dirty="0" smtClean="0"/>
              <a:t>the last</a:t>
            </a:r>
            <a:r>
              <a:rPr lang="en-US" sz="2800" dirty="0"/>
              <a:t>. </a:t>
            </a:r>
            <a:endParaRPr lang="en-US" sz="2800" dirty="0" smtClean="0"/>
          </a:p>
          <a:p>
            <a:pPr marL="0" indent="0" algn="l" rtl="0">
              <a:buNone/>
            </a:pPr>
            <a:r>
              <a:rPr lang="en-US" sz="2800" dirty="0" smtClean="0"/>
              <a:t>ADHD </a:t>
            </a:r>
            <a:r>
              <a:rPr lang="en-US" sz="2800" dirty="0"/>
              <a:t>does not usually remit during </a:t>
            </a:r>
            <a:r>
              <a:rPr lang="en-US" sz="28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middle childhood</a:t>
            </a:r>
            <a:r>
              <a:rPr lang="en-US" sz="2800" dirty="0"/>
              <a:t>. 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1190094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2400" dirty="0"/>
              <a:t>In about 60 percent of cases, some symptoms persist into adulthood. Those who </a:t>
            </a:r>
            <a:r>
              <a:rPr lang="en-US" sz="2400" dirty="0" smtClean="0"/>
              <a:t>persist with </a:t>
            </a:r>
            <a:r>
              <a:rPr lang="en-US" sz="2400" dirty="0"/>
              <a:t>the disorder may show diminished hyperactivity but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remain impulsive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and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</a:rPr>
              <a:t>accidentprone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 marL="0" indent="0" algn="l" rtl="0">
              <a:buNone/>
            </a:pPr>
            <a:r>
              <a:rPr lang="en-US" sz="2400" dirty="0"/>
              <a:t>Although the educational attainments of people with ADHD as a group </a:t>
            </a:r>
            <a:r>
              <a:rPr lang="en-US" sz="2400" dirty="0">
                <a:solidFill>
                  <a:srgbClr val="C00000"/>
                </a:solidFill>
              </a:rPr>
              <a:t>are </a:t>
            </a:r>
            <a:r>
              <a:rPr lang="en-US" sz="2400" dirty="0" smtClean="0">
                <a:solidFill>
                  <a:srgbClr val="C00000"/>
                </a:solidFill>
              </a:rPr>
              <a:t>lower </a:t>
            </a:r>
            <a:r>
              <a:rPr lang="en-US" sz="2400" dirty="0" smtClean="0"/>
              <a:t>than </a:t>
            </a:r>
            <a:r>
              <a:rPr lang="en-US" sz="2400" dirty="0"/>
              <a:t>those of people without ADHD, early employment histories </a:t>
            </a:r>
            <a:r>
              <a:rPr lang="en-US" sz="2400" dirty="0">
                <a:solidFill>
                  <a:srgbClr val="C00000"/>
                </a:solidFill>
              </a:rPr>
              <a:t>do not </a:t>
            </a:r>
            <a:r>
              <a:rPr lang="en-US" sz="2400" dirty="0" smtClean="0">
                <a:solidFill>
                  <a:srgbClr val="C00000"/>
                </a:solidFill>
              </a:rPr>
              <a:t>differ </a:t>
            </a:r>
            <a:r>
              <a:rPr lang="en-US" sz="2400" dirty="0"/>
              <a:t>from those </a:t>
            </a:r>
            <a:r>
              <a:rPr lang="en-US" sz="2400" dirty="0" smtClean="0"/>
              <a:t>of people </a:t>
            </a:r>
            <a:r>
              <a:rPr lang="en-US" sz="2400" dirty="0"/>
              <a:t>with similar educations</a:t>
            </a:r>
            <a:r>
              <a:rPr lang="en-US" sz="2400" dirty="0" smtClean="0"/>
              <a:t>.</a:t>
            </a:r>
          </a:p>
          <a:p>
            <a:pPr marL="0" indent="0" algn="l" rtl="0">
              <a:buNone/>
            </a:pPr>
            <a:endParaRPr lang="fa-IR" sz="2400" dirty="0"/>
          </a:p>
        </p:txBody>
      </p:sp>
    </p:spTree>
    <p:extLst>
      <p:ext uri="{BB962C8B-B14F-4D97-AF65-F5344CB8AC3E}">
        <p14:creationId xmlns:p14="http://schemas.microsoft.com/office/powerpoint/2010/main" val="407338060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395470"/>
            <a:ext cx="8825659" cy="4211392"/>
          </a:xfrm>
        </p:spPr>
        <p:txBody>
          <a:bodyPr>
            <a:noAutofit/>
          </a:bodyPr>
          <a:lstStyle/>
          <a:p>
            <a:pPr marL="0" indent="0" algn="l" rtl="0">
              <a:buNone/>
            </a:pPr>
            <a:r>
              <a:rPr lang="en-US" sz="2400" dirty="0"/>
              <a:t>Overall, the outcome of ADHD in childhood seems to be related to </a:t>
            </a:r>
            <a:r>
              <a:rPr lang="en-US" sz="2400" dirty="0">
                <a:solidFill>
                  <a:srgbClr val="C00000"/>
                </a:solidFill>
              </a:rPr>
              <a:t>the degree </a:t>
            </a:r>
            <a:r>
              <a:rPr lang="en-US" sz="2400" dirty="0" smtClean="0">
                <a:solidFill>
                  <a:srgbClr val="C00000"/>
                </a:solidFill>
              </a:rPr>
              <a:t>of persistent </a:t>
            </a:r>
            <a:r>
              <a:rPr lang="en-US" sz="2400" dirty="0">
                <a:solidFill>
                  <a:srgbClr val="C00000"/>
                </a:solidFill>
              </a:rPr>
              <a:t>comorbid psychopathology</a:t>
            </a:r>
            <a:r>
              <a:rPr lang="en-US" sz="2400" dirty="0"/>
              <a:t>, especially 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conduct disorder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00B050"/>
                </a:solidFill>
              </a:rPr>
              <a:t>social disability</a:t>
            </a:r>
            <a:r>
              <a:rPr lang="en-US" sz="2400" dirty="0"/>
              <a:t>, </a:t>
            </a:r>
            <a:r>
              <a:rPr lang="en-US" sz="2400" dirty="0" smtClean="0"/>
              <a:t>and </a:t>
            </a:r>
            <a:r>
              <a:rPr 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chaotic </a:t>
            </a:r>
            <a:r>
              <a:rPr lang="en-US" sz="2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family factors</a:t>
            </a:r>
            <a:r>
              <a:rPr lang="en-US" sz="2400" dirty="0"/>
              <a:t>. </a:t>
            </a:r>
            <a:endParaRPr lang="en-US" sz="2400" dirty="0" smtClean="0"/>
          </a:p>
          <a:p>
            <a:pPr marL="0" indent="0" algn="l" rtl="0">
              <a:buNone/>
            </a:pPr>
            <a:r>
              <a:rPr lang="en-US" sz="2400" dirty="0" smtClean="0"/>
              <a:t>Optimal </a:t>
            </a:r>
            <a:r>
              <a:rPr lang="en-US" sz="2400" dirty="0"/>
              <a:t>outcomes may be promoted by ameliorating </a:t>
            </a:r>
            <a:r>
              <a:rPr lang="en-US" sz="2400" dirty="0" smtClean="0"/>
              <a:t>children’s social </a:t>
            </a:r>
            <a:r>
              <a:rPr lang="en-US" sz="2400" dirty="0"/>
              <a:t>functioning, diminishing aggression, and improving family situations as early </a:t>
            </a:r>
            <a:r>
              <a:rPr lang="en-US" sz="2400" dirty="0" smtClean="0"/>
              <a:t>as possible.</a:t>
            </a:r>
          </a:p>
          <a:p>
            <a:pPr marL="0" indent="0" algn="l" rtl="0">
              <a:buNone/>
            </a:pPr>
            <a:r>
              <a:rPr lang="en-US" sz="2400" dirty="0"/>
              <a:t>Persistence is predicted by a </a:t>
            </a:r>
            <a:r>
              <a:rPr lang="en-US" sz="2400" dirty="0">
                <a:solidFill>
                  <a:srgbClr val="92D050"/>
                </a:solidFill>
              </a:rPr>
              <a:t>family history of the disorder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FFC000"/>
                </a:solidFill>
              </a:rPr>
              <a:t>negative life events</a:t>
            </a:r>
            <a:r>
              <a:rPr lang="en-US" sz="2400" dirty="0"/>
              <a:t>, and </a:t>
            </a:r>
            <a:r>
              <a:rPr lang="en-US" sz="2400" dirty="0">
                <a:solidFill>
                  <a:srgbClr val="7030A0"/>
                </a:solidFill>
              </a:rPr>
              <a:t>comorbidity with conduct symptoms, depression, and anxiety disorders</a:t>
            </a:r>
            <a:r>
              <a:rPr lang="en-US" sz="2400" dirty="0"/>
              <a:t>.</a:t>
            </a:r>
            <a:endParaRPr lang="fa-IR" sz="2400" dirty="0"/>
          </a:p>
          <a:p>
            <a:pPr marL="0" indent="0" algn="l" rtl="0">
              <a:buNone/>
            </a:pPr>
            <a:endParaRPr lang="fa-IR" sz="2400" dirty="0"/>
          </a:p>
        </p:txBody>
      </p:sp>
    </p:spTree>
    <p:extLst>
      <p:ext uri="{BB962C8B-B14F-4D97-AF65-F5344CB8AC3E}">
        <p14:creationId xmlns:p14="http://schemas.microsoft.com/office/powerpoint/2010/main" val="40455491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l" rtl="0">
              <a:buNone/>
            </a:pPr>
            <a:r>
              <a:rPr lang="en-US" sz="2400" dirty="0" smtClean="0"/>
              <a:t>It </a:t>
            </a:r>
            <a:r>
              <a:rPr lang="en-US" sz="2400" dirty="0"/>
              <a:t>can be full expression (combined type—DSM-IV (1) or combined </a:t>
            </a:r>
            <a:r>
              <a:rPr lang="en-US" sz="2400" dirty="0" smtClean="0"/>
              <a:t>presentation—DSM-5</a:t>
            </a:r>
            <a:r>
              <a:rPr lang="en-US" sz="2400" dirty="0"/>
              <a:t>, with six symptoms from each list of nine) (2) or partial </a:t>
            </a:r>
            <a:r>
              <a:rPr lang="en-US" sz="2400" dirty="0" smtClean="0"/>
              <a:t>expression (inattentive </a:t>
            </a:r>
            <a:r>
              <a:rPr lang="en-US" sz="2400" dirty="0"/>
              <a:t>or hyperactive-impulsive types or presentations, with six symptoms </a:t>
            </a:r>
            <a:r>
              <a:rPr lang="en-US" sz="2400" dirty="0" smtClean="0"/>
              <a:t>from one </a:t>
            </a:r>
            <a:r>
              <a:rPr lang="en-US" sz="2400" dirty="0"/>
              <a:t>of the lists). It is not necessary to have all the symptoms to qualify for </a:t>
            </a:r>
            <a:r>
              <a:rPr lang="en-US" sz="2400" dirty="0" smtClean="0"/>
              <a:t>the diagnosis</a:t>
            </a:r>
            <a:r>
              <a:rPr lang="en-US" sz="2400" dirty="0"/>
              <a:t>.</a:t>
            </a:r>
            <a:endParaRPr lang="fa-IR" sz="2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06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Epidemiology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359378"/>
            <a:ext cx="8825659" cy="3660422"/>
          </a:xfrm>
        </p:spPr>
        <p:txBody>
          <a:bodyPr>
            <a:noAutofit/>
          </a:bodyPr>
          <a:lstStyle/>
          <a:p>
            <a:pPr marL="0" indent="0" algn="l" rtl="0">
              <a:buNone/>
            </a:pPr>
            <a:r>
              <a:rPr lang="en-US" sz="2400" dirty="0"/>
              <a:t>Rates of ADHD have been reported to be </a:t>
            </a: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7 to 8 percent in </a:t>
            </a:r>
            <a:r>
              <a:rPr lang="en-US" sz="2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prepubertal</a:t>
            </a: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elementary </a:t>
            </a:r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school children</a:t>
            </a:r>
            <a:r>
              <a:rPr lang="en-US" sz="2400" dirty="0"/>
              <a:t>. </a:t>
            </a:r>
            <a:r>
              <a:rPr lang="en-US" sz="2400" dirty="0" smtClean="0"/>
              <a:t>studies </a:t>
            </a:r>
            <a:r>
              <a:rPr lang="en-US" sz="2400" dirty="0"/>
              <a:t>suggest that ADHD occurs in about </a:t>
            </a:r>
            <a:r>
              <a:rPr lang="en-US" sz="2400" dirty="0">
                <a:solidFill>
                  <a:srgbClr val="FFC000"/>
                </a:solidFill>
              </a:rPr>
              <a:t>5 percent of </a:t>
            </a:r>
            <a:r>
              <a:rPr lang="en-US" sz="2400" dirty="0" smtClean="0">
                <a:solidFill>
                  <a:srgbClr val="FFC000"/>
                </a:solidFill>
              </a:rPr>
              <a:t>youth </a:t>
            </a:r>
            <a:r>
              <a:rPr lang="en-US" sz="2400" dirty="0" smtClean="0"/>
              <a:t>including </a:t>
            </a:r>
            <a:r>
              <a:rPr lang="en-US" sz="2400" dirty="0"/>
              <a:t>children and adolescents, and about </a:t>
            </a:r>
            <a:r>
              <a:rPr lang="en-US" sz="2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2.5 percent of adults</a:t>
            </a:r>
            <a:r>
              <a:rPr lang="en-US" sz="2400" dirty="0" smtClean="0"/>
              <a:t>.</a:t>
            </a:r>
          </a:p>
          <a:p>
            <a:pPr marL="0" indent="0" algn="l" rtl="0">
              <a:buNone/>
            </a:pPr>
            <a:r>
              <a:rPr lang="en-US" sz="2400" dirty="0" smtClean="0"/>
              <a:t> </a:t>
            </a:r>
            <a:r>
              <a:rPr lang="en-US" sz="2400" dirty="0"/>
              <a:t>The rate of ADHD </a:t>
            </a:r>
            <a:r>
              <a:rPr lang="en-US" sz="2400" dirty="0" smtClean="0"/>
              <a:t>in </a:t>
            </a:r>
            <a:r>
              <a:rPr lang="en-US" sz="2400" dirty="0" smtClean="0">
                <a:solidFill>
                  <a:srgbClr val="92D050"/>
                </a:solidFill>
              </a:rPr>
              <a:t>parents </a:t>
            </a:r>
            <a:r>
              <a:rPr lang="en-US" sz="2400" dirty="0">
                <a:solidFill>
                  <a:srgbClr val="92D050"/>
                </a:solidFill>
              </a:rPr>
              <a:t>and siblings of children </a:t>
            </a:r>
            <a:r>
              <a:rPr lang="en-US" sz="2400" dirty="0"/>
              <a:t>with ADHD is </a:t>
            </a:r>
            <a:r>
              <a:rPr lang="en-US" sz="2400" dirty="0">
                <a:solidFill>
                  <a:srgbClr val="92D050"/>
                </a:solidFill>
              </a:rPr>
              <a:t>2 to 8 </a:t>
            </a:r>
            <a:r>
              <a:rPr lang="en-US" sz="2400" dirty="0"/>
              <a:t>times greater than in the </a:t>
            </a:r>
            <a:r>
              <a:rPr lang="en-US" sz="2400" dirty="0" smtClean="0"/>
              <a:t>general population</a:t>
            </a:r>
            <a:r>
              <a:rPr lang="en-US" sz="2400" dirty="0"/>
              <a:t>. </a:t>
            </a:r>
            <a:endParaRPr lang="en-US" sz="2400" dirty="0" smtClean="0"/>
          </a:p>
          <a:p>
            <a:pPr marL="0" indent="0" algn="l" rtl="0">
              <a:buNone/>
            </a:pPr>
            <a:r>
              <a:rPr lang="en-US" sz="2400" dirty="0" smtClean="0"/>
              <a:t>ADHD </a:t>
            </a:r>
            <a:r>
              <a:rPr lang="en-US" sz="2400" dirty="0"/>
              <a:t>is more prevalent in </a:t>
            </a:r>
            <a:r>
              <a:rPr lang="en-US" sz="2400" dirty="0">
                <a:solidFill>
                  <a:srgbClr val="00B0F0"/>
                </a:solidFill>
              </a:rPr>
              <a:t>boys than in girls</a:t>
            </a:r>
            <a:r>
              <a:rPr lang="en-US" sz="2400" dirty="0"/>
              <a:t>, with the ratio ranging from 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2:1 to 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as high as 9:1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027768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3" y="2558345"/>
            <a:ext cx="8825659" cy="3416300"/>
          </a:xfrm>
        </p:spPr>
        <p:txBody>
          <a:bodyPr>
            <a:noAutofit/>
          </a:bodyPr>
          <a:lstStyle/>
          <a:p>
            <a:pPr marL="0" indent="0" algn="l" rtl="0">
              <a:buNone/>
            </a:pPr>
            <a:r>
              <a:rPr lang="en-US" sz="2400" dirty="0"/>
              <a:t> </a:t>
            </a:r>
            <a:r>
              <a:rPr lang="en-US" sz="2400" dirty="0">
                <a:solidFill>
                  <a:srgbClr val="FF0000"/>
                </a:solidFill>
              </a:rPr>
              <a:t>First-degree biological relatives </a:t>
            </a:r>
            <a:r>
              <a:rPr lang="en-US" sz="2400" dirty="0" smtClean="0"/>
              <a:t>are </a:t>
            </a:r>
            <a:r>
              <a:rPr lang="en-US" sz="2400" dirty="0"/>
              <a:t>at high risk for developing ADHD as well as other psychiatric disorders, including 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disruptive behavior disorders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FFC000"/>
                </a:solidFill>
              </a:rPr>
              <a:t>anxiety disorders</a:t>
            </a:r>
            <a:r>
              <a:rPr lang="en-US" sz="2400" dirty="0"/>
              <a:t>, and </a:t>
            </a:r>
            <a:r>
              <a:rPr lang="en-US" sz="2400" dirty="0">
                <a:solidFill>
                  <a:srgbClr val="92D050"/>
                </a:solidFill>
              </a:rPr>
              <a:t>depressive disorders</a:t>
            </a:r>
            <a:r>
              <a:rPr lang="en-US" sz="2400" dirty="0"/>
              <a:t>.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Siblings </a:t>
            </a:r>
            <a:r>
              <a:rPr lang="en-US" sz="2400" dirty="0"/>
              <a:t>of children with ADHD are also at higher risk than the general population for </a:t>
            </a:r>
            <a:r>
              <a:rPr lang="en-US" sz="2400" dirty="0">
                <a:solidFill>
                  <a:srgbClr val="00B0F0"/>
                </a:solidFill>
              </a:rPr>
              <a:t>learning disorders </a:t>
            </a:r>
            <a:r>
              <a:rPr lang="en-US" sz="2400" dirty="0"/>
              <a:t>and </a:t>
            </a:r>
            <a:r>
              <a:rPr lang="en-US" sz="2400" dirty="0" smtClean="0">
                <a:solidFill>
                  <a:schemeClr val="accent1"/>
                </a:solidFill>
              </a:rPr>
              <a:t>academic difficulties</a:t>
            </a:r>
            <a:r>
              <a:rPr lang="en-US" sz="2400" dirty="0"/>
              <a:t>. The parents of children with ADHD show </a:t>
            </a:r>
            <a:r>
              <a:rPr lang="en-US" sz="2400" dirty="0" smtClean="0"/>
              <a:t>an increased </a:t>
            </a:r>
            <a:r>
              <a:rPr lang="en-US" sz="2400" dirty="0"/>
              <a:t>incidence of </a:t>
            </a:r>
            <a:r>
              <a:rPr lang="en-US" sz="2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substance use disorders</a:t>
            </a:r>
            <a:r>
              <a:rPr lang="en-US" sz="2400" dirty="0"/>
              <a:t>. </a:t>
            </a:r>
            <a:endParaRPr lang="en-US" sz="2400" dirty="0" smtClean="0"/>
          </a:p>
          <a:p>
            <a:endParaRPr lang="fa-IR" sz="2400" dirty="0"/>
          </a:p>
        </p:txBody>
      </p:sp>
    </p:spTree>
    <p:extLst>
      <p:ext uri="{BB962C8B-B14F-4D97-AF65-F5344CB8AC3E}">
        <p14:creationId xmlns:p14="http://schemas.microsoft.com/office/powerpoint/2010/main" val="7990111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2800" dirty="0"/>
              <a:t>Symptoms of ADHD are often present </a:t>
            </a:r>
            <a:r>
              <a:rPr lang="en-US" sz="2800" dirty="0">
                <a:solidFill>
                  <a:srgbClr val="C00000"/>
                </a:solidFill>
              </a:rPr>
              <a:t>by age 3 years</a:t>
            </a:r>
            <a:r>
              <a:rPr lang="en-US" sz="2800" dirty="0"/>
              <a:t>, but unless they are very severe, the diagnosis is frequently not made until the child is in kindergarten, or elementary school, when teacher information is available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comparing</a:t>
            </a:r>
            <a:r>
              <a:rPr lang="en-US" sz="2800" dirty="0"/>
              <a:t> the index child peers of the same </a:t>
            </a:r>
            <a:r>
              <a:rPr lang="en-US" sz="2800" dirty="0" smtClean="0"/>
              <a:t>age.</a:t>
            </a:r>
            <a:endParaRPr lang="fa-IR" sz="2800" dirty="0"/>
          </a:p>
        </p:txBody>
      </p:sp>
    </p:spTree>
    <p:extLst>
      <p:ext uri="{BB962C8B-B14F-4D97-AF65-F5344CB8AC3E}">
        <p14:creationId xmlns:p14="http://schemas.microsoft.com/office/powerpoint/2010/main" val="10541092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Etiology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l" rtl="0">
              <a:buNone/>
            </a:pPr>
            <a:r>
              <a:rPr lang="en-US" sz="2000" dirty="0"/>
              <a:t>Data suggest that the etiology of ADHD is largely genetic, with </a:t>
            </a:r>
            <a:r>
              <a:rPr lang="en-US" sz="2000" dirty="0">
                <a:solidFill>
                  <a:srgbClr val="C00000"/>
                </a:solidFill>
              </a:rPr>
              <a:t>a heritability </a:t>
            </a:r>
            <a:r>
              <a:rPr lang="en-US" sz="2000" dirty="0" smtClean="0">
                <a:solidFill>
                  <a:srgbClr val="C00000"/>
                </a:solidFill>
              </a:rPr>
              <a:t>of approximately </a:t>
            </a:r>
            <a:r>
              <a:rPr lang="en-US" sz="2000" dirty="0">
                <a:solidFill>
                  <a:srgbClr val="C00000"/>
                </a:solidFill>
              </a:rPr>
              <a:t>75 </a:t>
            </a:r>
            <a:r>
              <a:rPr lang="en-US" sz="2000" dirty="0" smtClean="0">
                <a:solidFill>
                  <a:srgbClr val="C00000"/>
                </a:solidFill>
              </a:rPr>
              <a:t>percent.</a:t>
            </a:r>
          </a:p>
          <a:p>
            <a:pPr marL="0" indent="0" algn="l" rtl="0">
              <a:buNone/>
            </a:pPr>
            <a:r>
              <a:rPr lang="en-US" sz="2000" dirty="0"/>
              <a:t>In some cases, contributory factors for </a:t>
            </a:r>
            <a:r>
              <a:rPr lang="en-US" sz="2000" dirty="0" smtClean="0"/>
              <a:t>ADHD may </a:t>
            </a:r>
            <a:r>
              <a:rPr lang="en-US" sz="2000" dirty="0"/>
              <a:t>include 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prenatal toxic exposures</a:t>
            </a:r>
            <a:r>
              <a:rPr lang="en-US" sz="2000" dirty="0"/>
              <a:t>, </a:t>
            </a:r>
            <a:r>
              <a:rPr lang="en-US" sz="2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prematurity</a:t>
            </a:r>
            <a:r>
              <a:rPr lang="en-US" sz="2000" dirty="0"/>
              <a:t>, and </a:t>
            </a:r>
            <a:r>
              <a:rPr lang="en-US" sz="2000" dirty="0">
                <a:solidFill>
                  <a:srgbClr val="FFC000"/>
                </a:solidFill>
              </a:rPr>
              <a:t>prenatal mechanical insult to </a:t>
            </a:r>
            <a:r>
              <a:rPr lang="en-US" sz="2000" dirty="0" smtClean="0">
                <a:solidFill>
                  <a:srgbClr val="FFC000"/>
                </a:solidFill>
              </a:rPr>
              <a:t>the fetal </a:t>
            </a:r>
            <a:r>
              <a:rPr lang="en-US" sz="2000" dirty="0">
                <a:solidFill>
                  <a:srgbClr val="FFC000"/>
                </a:solidFill>
              </a:rPr>
              <a:t>nervous system</a:t>
            </a:r>
            <a:r>
              <a:rPr lang="en-US" sz="2000" dirty="0"/>
              <a:t>. </a:t>
            </a:r>
            <a:endParaRPr lang="en-US" sz="2000" dirty="0" smtClean="0"/>
          </a:p>
          <a:p>
            <a:pPr marL="0" indent="0" algn="l" rtl="0">
              <a:buNone/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Food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additives, colorings, preservatives, and sugar </a:t>
            </a:r>
            <a:r>
              <a:rPr lang="en-US" sz="2000" dirty="0"/>
              <a:t>have </a:t>
            </a:r>
            <a:r>
              <a:rPr lang="en-US" sz="2000" dirty="0" smtClean="0"/>
              <a:t>been proposed </a:t>
            </a:r>
            <a:r>
              <a:rPr lang="en-US" sz="2000" dirty="0"/>
              <a:t>as </a:t>
            </a:r>
            <a:r>
              <a:rPr lang="en-US" sz="2000" dirty="0">
                <a:solidFill>
                  <a:srgbClr val="FF0000"/>
                </a:solidFill>
              </a:rPr>
              <a:t>possible</a:t>
            </a:r>
            <a:r>
              <a:rPr lang="en-US" sz="2000" dirty="0"/>
              <a:t> contributing causes of hyperactive behavior; however, studies </a:t>
            </a:r>
            <a:r>
              <a:rPr lang="en-US" sz="2000" dirty="0" smtClean="0"/>
              <a:t>have not confirmed </a:t>
            </a:r>
            <a:r>
              <a:rPr lang="en-US" sz="2000" dirty="0"/>
              <a:t>these </a:t>
            </a:r>
            <a:r>
              <a:rPr lang="en-US" sz="2000" dirty="0" smtClean="0"/>
              <a:t>theories. </a:t>
            </a:r>
            <a:r>
              <a:rPr lang="en-US" sz="2000" dirty="0"/>
              <a:t>There is no clear evidence that </a:t>
            </a:r>
            <a:r>
              <a:rPr lang="en-US" sz="2000" dirty="0">
                <a:solidFill>
                  <a:srgbClr val="92D050"/>
                </a:solidFill>
              </a:rPr>
              <a:t>omega-3 fatty acids </a:t>
            </a:r>
            <a:r>
              <a:rPr lang="en-US" sz="2000" dirty="0" smtClean="0"/>
              <a:t>are beneficial </a:t>
            </a:r>
            <a:r>
              <a:rPr lang="en-US" sz="2000" dirty="0"/>
              <a:t>in the treatment of ADHD.</a:t>
            </a:r>
            <a:endParaRPr lang="fa-IR" sz="2000" dirty="0"/>
          </a:p>
        </p:txBody>
      </p:sp>
    </p:spTree>
    <p:extLst>
      <p:ext uri="{BB962C8B-B14F-4D97-AF65-F5344CB8AC3E}">
        <p14:creationId xmlns:p14="http://schemas.microsoft.com/office/powerpoint/2010/main" val="39294836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EC7F02AD-9687-440F-A9DF-FAA6F22270D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2827</TotalTime>
  <Words>3120</Words>
  <Application>Microsoft Office PowerPoint</Application>
  <PresentationFormat>Widescreen</PresentationFormat>
  <Paragraphs>244</Paragraphs>
  <Slides>47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5" baseType="lpstr">
      <vt:lpstr>Arial</vt:lpstr>
      <vt:lpstr>B Mitra</vt:lpstr>
      <vt:lpstr>Calibri</vt:lpstr>
      <vt:lpstr>Century Gothic</vt:lpstr>
      <vt:lpstr>Garamond</vt:lpstr>
      <vt:lpstr>Times New Roman</vt:lpstr>
      <vt:lpstr>Wingdings 3</vt:lpstr>
      <vt:lpstr>Ion Boardroom</vt:lpstr>
      <vt:lpstr>IN THE NAME OF GOD</vt:lpstr>
      <vt:lpstr>ADHD</vt:lpstr>
      <vt:lpstr>DEFINITION</vt:lpstr>
      <vt:lpstr>DSM-5 diagnosis:</vt:lpstr>
      <vt:lpstr>PowerPoint Presentation</vt:lpstr>
      <vt:lpstr>Epidemiology</vt:lpstr>
      <vt:lpstr>PowerPoint Presentation</vt:lpstr>
      <vt:lpstr>PowerPoint Presentation</vt:lpstr>
      <vt:lpstr>Etiology</vt:lpstr>
      <vt:lpstr>Genetic Factors</vt:lpstr>
      <vt:lpstr>Neurochemical Factors</vt:lpstr>
      <vt:lpstr>PowerPoint Presentation</vt:lpstr>
      <vt:lpstr>Neurophysiological Factors</vt:lpstr>
      <vt:lpstr>Neuroanatomical Aspects</vt:lpstr>
      <vt:lpstr>PowerPoint Presentation</vt:lpstr>
      <vt:lpstr>PowerPoint Presentation</vt:lpstr>
      <vt:lpstr>Developmental Factors</vt:lpstr>
      <vt:lpstr>Psychosocial Factors</vt:lpstr>
      <vt:lpstr>Clinical Features</vt:lpstr>
      <vt:lpstr>PowerPoint Presentation</vt:lpstr>
      <vt:lpstr> Deficits in ADHD</vt:lpstr>
      <vt:lpstr>Response Inhibition</vt:lpstr>
      <vt:lpstr>EXECUTIVE FUNCTIONS:</vt:lpstr>
      <vt:lpstr>Working Memory</vt:lpstr>
      <vt:lpstr>Self Regulation of Affect</vt:lpstr>
      <vt:lpstr>PowerPoint Presentation</vt:lpstr>
      <vt:lpstr>PowerPoint Presentation</vt:lpstr>
      <vt:lpstr>Task Initiation</vt:lpstr>
      <vt:lpstr>Time Management </vt:lpstr>
      <vt:lpstr>Planning</vt:lpstr>
      <vt:lpstr>Organization</vt:lpstr>
      <vt:lpstr>Goal-Directed Persistence </vt:lpstr>
      <vt:lpstr>Flexibility</vt:lpstr>
      <vt:lpstr>Metacognition</vt:lpstr>
      <vt:lpstr>PowerPoint Presentation</vt:lpstr>
      <vt:lpstr>Diagnosis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Pathology and Laboratory Examination</vt:lpstr>
      <vt:lpstr>Differential Diagnosis</vt:lpstr>
      <vt:lpstr>PowerPoint Presentation</vt:lpstr>
      <vt:lpstr>Course and Prognosis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 THE NAME OF GOD</dc:title>
  <dc:creator>hamid</dc:creator>
  <cp:lastModifiedBy>hamid</cp:lastModifiedBy>
  <cp:revision>74</cp:revision>
  <dcterms:created xsi:type="dcterms:W3CDTF">2019-11-22T09:45:00Z</dcterms:created>
  <dcterms:modified xsi:type="dcterms:W3CDTF">2019-12-16T19:52:23Z</dcterms:modified>
</cp:coreProperties>
</file>