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85" r:id="rId5"/>
    <p:sldId id="257" r:id="rId6"/>
    <p:sldId id="269" r:id="rId7"/>
    <p:sldId id="31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8" r:id="rId16"/>
    <p:sldId id="290" r:id="rId17"/>
    <p:sldId id="287" r:id="rId18"/>
    <p:sldId id="286" r:id="rId19"/>
    <p:sldId id="291" r:id="rId20"/>
    <p:sldId id="293" r:id="rId21"/>
    <p:sldId id="296" r:id="rId22"/>
    <p:sldId id="297" r:id="rId23"/>
    <p:sldId id="292" r:id="rId24"/>
    <p:sldId id="294" r:id="rId25"/>
    <p:sldId id="295" r:id="rId26"/>
    <p:sldId id="314" r:id="rId27"/>
    <p:sldId id="298" r:id="rId28"/>
    <p:sldId id="299" r:id="rId29"/>
    <p:sldId id="301" r:id="rId30"/>
    <p:sldId id="300" r:id="rId31"/>
    <p:sldId id="303" r:id="rId32"/>
    <p:sldId id="315" r:id="rId33"/>
    <p:sldId id="306" r:id="rId34"/>
    <p:sldId id="305" r:id="rId35"/>
    <p:sldId id="307" r:id="rId36"/>
    <p:sldId id="313" r:id="rId37"/>
    <p:sldId id="308" r:id="rId38"/>
    <p:sldId id="310" r:id="rId39"/>
    <p:sldId id="311" r:id="rId40"/>
    <p:sldId id="312" r:id="rId41"/>
    <p:sldId id="30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4C3D5-9E11-4D48-A38B-B6274E40FE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1F49344-4F02-468C-81C4-69E79894D66A}">
      <dgm:prSet phldrT="[Text]"/>
      <dgm:spPr/>
      <dgm:t>
        <a:bodyPr/>
        <a:lstStyle/>
        <a:p>
          <a:pPr rtl="1"/>
          <a:r>
            <a:rPr lang="en-US" dirty="0" smtClean="0"/>
            <a:t>behavioral or motoric</a:t>
          </a:r>
          <a:endParaRPr lang="fa-IR" dirty="0"/>
        </a:p>
      </dgm:t>
    </dgm:pt>
    <dgm:pt modelId="{0430EF90-C614-400B-B30A-446872C63252}" type="parTrans" cxnId="{FEB299AE-FD8E-4975-8E9F-418F435483CF}">
      <dgm:prSet/>
      <dgm:spPr/>
      <dgm:t>
        <a:bodyPr/>
        <a:lstStyle/>
        <a:p>
          <a:pPr rtl="1"/>
          <a:endParaRPr lang="fa-IR"/>
        </a:p>
      </dgm:t>
    </dgm:pt>
    <dgm:pt modelId="{7FE59356-0C17-4A60-BFC8-089BB8D5E58E}" type="sibTrans" cxnId="{FEB299AE-FD8E-4975-8E9F-418F435483CF}">
      <dgm:prSet/>
      <dgm:spPr/>
      <dgm:t>
        <a:bodyPr/>
        <a:lstStyle/>
        <a:p>
          <a:pPr rtl="1"/>
          <a:endParaRPr lang="fa-IR"/>
        </a:p>
      </dgm:t>
    </dgm:pt>
    <dgm:pt modelId="{08BB8FC9-DF12-456A-826C-9F9C9A245D79}">
      <dgm:prSet phldrT="[Text]"/>
      <dgm:spPr/>
      <dgm:t>
        <a:bodyPr/>
        <a:lstStyle/>
        <a:p>
          <a:pPr rtl="1"/>
          <a:r>
            <a:rPr lang="en-US" dirty="0" smtClean="0"/>
            <a:t>cognitive or subjective</a:t>
          </a:r>
          <a:endParaRPr lang="fa-IR" dirty="0"/>
        </a:p>
      </dgm:t>
    </dgm:pt>
    <dgm:pt modelId="{977AA20E-80CC-4D77-AA92-EFB5AED7EFCC}" type="parTrans" cxnId="{9F60DD14-4BCA-4337-9B81-9719D54914E3}">
      <dgm:prSet/>
      <dgm:spPr/>
      <dgm:t>
        <a:bodyPr/>
        <a:lstStyle/>
        <a:p>
          <a:pPr rtl="1"/>
          <a:endParaRPr lang="fa-IR"/>
        </a:p>
      </dgm:t>
    </dgm:pt>
    <dgm:pt modelId="{E2DF7131-73A9-4DA7-9028-E3780DF1BB74}" type="sibTrans" cxnId="{9F60DD14-4BCA-4337-9B81-9719D54914E3}">
      <dgm:prSet/>
      <dgm:spPr/>
      <dgm:t>
        <a:bodyPr/>
        <a:lstStyle/>
        <a:p>
          <a:pPr rtl="1"/>
          <a:endParaRPr lang="fa-IR"/>
        </a:p>
      </dgm:t>
    </dgm:pt>
    <dgm:pt modelId="{D291E447-1F63-4263-86D4-B08E0C7ADC83}">
      <dgm:prSet phldrT="[Text]"/>
      <dgm:spPr/>
      <dgm:t>
        <a:bodyPr/>
        <a:lstStyle/>
        <a:p>
          <a:pPr rtl="1"/>
          <a:r>
            <a:rPr lang="en-US" dirty="0" smtClean="0"/>
            <a:t>physiologic</a:t>
          </a:r>
          <a:endParaRPr lang="fa-IR" dirty="0"/>
        </a:p>
      </dgm:t>
    </dgm:pt>
    <dgm:pt modelId="{ADC71AFC-741A-46CC-AD69-9DD2336FFCEB}" type="parTrans" cxnId="{F8493E57-9706-4F80-AAB3-B7DE0852644C}">
      <dgm:prSet/>
      <dgm:spPr/>
      <dgm:t>
        <a:bodyPr/>
        <a:lstStyle/>
        <a:p>
          <a:pPr rtl="1"/>
          <a:endParaRPr lang="fa-IR"/>
        </a:p>
      </dgm:t>
    </dgm:pt>
    <dgm:pt modelId="{302C1D71-849C-4BCB-AEE0-D3AD79654E6E}" type="sibTrans" cxnId="{F8493E57-9706-4F80-AAB3-B7DE0852644C}">
      <dgm:prSet/>
      <dgm:spPr/>
      <dgm:t>
        <a:bodyPr/>
        <a:lstStyle/>
        <a:p>
          <a:pPr rtl="1"/>
          <a:endParaRPr lang="fa-IR"/>
        </a:p>
      </dgm:t>
    </dgm:pt>
    <dgm:pt modelId="{E137A8EA-9579-4360-8907-702F77EC41F9}" type="pres">
      <dgm:prSet presAssocID="{BAA4C3D5-9E11-4D48-A38B-B6274E40FE37}" presName="linearFlow" presStyleCnt="0">
        <dgm:presLayoutVars>
          <dgm:dir/>
          <dgm:resizeHandles val="exact"/>
        </dgm:presLayoutVars>
      </dgm:prSet>
      <dgm:spPr/>
    </dgm:pt>
    <dgm:pt modelId="{AEA71409-3C77-4467-85FA-6068B4D5A572}" type="pres">
      <dgm:prSet presAssocID="{E1F49344-4F02-468C-81C4-69E79894D66A}" presName="composite" presStyleCnt="0"/>
      <dgm:spPr/>
    </dgm:pt>
    <dgm:pt modelId="{5B6368E1-CA48-43D9-932C-7B60563A73E3}" type="pres">
      <dgm:prSet presAssocID="{E1F49344-4F02-468C-81C4-69E79894D66A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FF401E-97A9-4E09-B563-4C42DAE02203}" type="pres">
      <dgm:prSet presAssocID="{E1F49344-4F02-468C-81C4-69E79894D66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B46E412-24B2-4A62-A7BE-388A9012AEDA}" type="pres">
      <dgm:prSet presAssocID="{7FE59356-0C17-4A60-BFC8-089BB8D5E58E}" presName="spacing" presStyleCnt="0"/>
      <dgm:spPr/>
    </dgm:pt>
    <dgm:pt modelId="{C1E6302F-E891-4ADE-A8BC-A35B2E8A4F08}" type="pres">
      <dgm:prSet presAssocID="{08BB8FC9-DF12-456A-826C-9F9C9A245D79}" presName="composite" presStyleCnt="0"/>
      <dgm:spPr/>
    </dgm:pt>
    <dgm:pt modelId="{F79EA03D-8592-4974-96E5-52833E072435}" type="pres">
      <dgm:prSet presAssocID="{08BB8FC9-DF12-456A-826C-9F9C9A245D79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D062502-E84A-4EB2-BEF4-093A666AF807}" type="pres">
      <dgm:prSet presAssocID="{08BB8FC9-DF12-456A-826C-9F9C9A245D7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EF1653-AEBF-4B2C-B728-E13D82BBF0AB}" type="pres">
      <dgm:prSet presAssocID="{E2DF7131-73A9-4DA7-9028-E3780DF1BB74}" presName="spacing" presStyleCnt="0"/>
      <dgm:spPr/>
    </dgm:pt>
    <dgm:pt modelId="{76CFDC08-100C-4C11-8AEF-066D378519D1}" type="pres">
      <dgm:prSet presAssocID="{D291E447-1F63-4263-86D4-B08E0C7ADC83}" presName="composite" presStyleCnt="0"/>
      <dgm:spPr/>
    </dgm:pt>
    <dgm:pt modelId="{FB662FC5-C7C5-4B22-9581-3BF3530C60C7}" type="pres">
      <dgm:prSet presAssocID="{D291E447-1F63-4263-86D4-B08E0C7ADC83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4012C4-A32F-44CE-BA61-298E7E64CE22}" type="pres">
      <dgm:prSet presAssocID="{D291E447-1F63-4263-86D4-B08E0C7ADC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703E25-A415-4C8E-B56A-DE3AB4FD21F6}" type="presOf" srcId="{BAA4C3D5-9E11-4D48-A38B-B6274E40FE37}" destId="{E137A8EA-9579-4360-8907-702F77EC41F9}" srcOrd="0" destOrd="0" presId="urn:microsoft.com/office/officeart/2005/8/layout/vList3"/>
    <dgm:cxn modelId="{3D26E441-6DD8-41DE-BA88-648A5A5DBB31}" type="presOf" srcId="{08BB8FC9-DF12-456A-826C-9F9C9A245D79}" destId="{CD062502-E84A-4EB2-BEF4-093A666AF807}" srcOrd="0" destOrd="0" presId="urn:microsoft.com/office/officeart/2005/8/layout/vList3"/>
    <dgm:cxn modelId="{FEB299AE-FD8E-4975-8E9F-418F435483CF}" srcId="{BAA4C3D5-9E11-4D48-A38B-B6274E40FE37}" destId="{E1F49344-4F02-468C-81C4-69E79894D66A}" srcOrd="0" destOrd="0" parTransId="{0430EF90-C614-400B-B30A-446872C63252}" sibTransId="{7FE59356-0C17-4A60-BFC8-089BB8D5E58E}"/>
    <dgm:cxn modelId="{9F60DD14-4BCA-4337-9B81-9719D54914E3}" srcId="{BAA4C3D5-9E11-4D48-A38B-B6274E40FE37}" destId="{08BB8FC9-DF12-456A-826C-9F9C9A245D79}" srcOrd="1" destOrd="0" parTransId="{977AA20E-80CC-4D77-AA92-EFB5AED7EFCC}" sibTransId="{E2DF7131-73A9-4DA7-9028-E3780DF1BB74}"/>
    <dgm:cxn modelId="{669BFF05-3599-4905-82B7-0133B47CD7FD}" type="presOf" srcId="{D291E447-1F63-4263-86D4-B08E0C7ADC83}" destId="{8C4012C4-A32F-44CE-BA61-298E7E64CE22}" srcOrd="0" destOrd="0" presId="urn:microsoft.com/office/officeart/2005/8/layout/vList3"/>
    <dgm:cxn modelId="{F8493E57-9706-4F80-AAB3-B7DE0852644C}" srcId="{BAA4C3D5-9E11-4D48-A38B-B6274E40FE37}" destId="{D291E447-1F63-4263-86D4-B08E0C7ADC83}" srcOrd="2" destOrd="0" parTransId="{ADC71AFC-741A-46CC-AD69-9DD2336FFCEB}" sibTransId="{302C1D71-849C-4BCB-AEE0-D3AD79654E6E}"/>
    <dgm:cxn modelId="{FBB5B605-4867-47B7-8864-075236C960C2}" type="presOf" srcId="{E1F49344-4F02-468C-81C4-69E79894D66A}" destId="{0CFF401E-97A9-4E09-B563-4C42DAE02203}" srcOrd="0" destOrd="0" presId="urn:microsoft.com/office/officeart/2005/8/layout/vList3"/>
    <dgm:cxn modelId="{DEBCCEC0-D98C-471D-9D94-BC8EC859B6BE}" type="presParOf" srcId="{E137A8EA-9579-4360-8907-702F77EC41F9}" destId="{AEA71409-3C77-4467-85FA-6068B4D5A572}" srcOrd="0" destOrd="0" presId="urn:microsoft.com/office/officeart/2005/8/layout/vList3"/>
    <dgm:cxn modelId="{780851AD-91A2-42FB-86D4-4CCC4047E8CB}" type="presParOf" srcId="{AEA71409-3C77-4467-85FA-6068B4D5A572}" destId="{5B6368E1-CA48-43D9-932C-7B60563A73E3}" srcOrd="0" destOrd="0" presId="urn:microsoft.com/office/officeart/2005/8/layout/vList3"/>
    <dgm:cxn modelId="{0A6472AE-C789-4BA4-AB3F-06CABDEA6F27}" type="presParOf" srcId="{AEA71409-3C77-4467-85FA-6068B4D5A572}" destId="{0CFF401E-97A9-4E09-B563-4C42DAE02203}" srcOrd="1" destOrd="0" presId="urn:microsoft.com/office/officeart/2005/8/layout/vList3"/>
    <dgm:cxn modelId="{C06D129D-4B67-4170-837D-A245C262063D}" type="presParOf" srcId="{E137A8EA-9579-4360-8907-702F77EC41F9}" destId="{2B46E412-24B2-4A62-A7BE-388A9012AEDA}" srcOrd="1" destOrd="0" presId="urn:microsoft.com/office/officeart/2005/8/layout/vList3"/>
    <dgm:cxn modelId="{94A299A4-B3D4-4748-933B-D607C4C40494}" type="presParOf" srcId="{E137A8EA-9579-4360-8907-702F77EC41F9}" destId="{C1E6302F-E891-4ADE-A8BC-A35B2E8A4F08}" srcOrd="2" destOrd="0" presId="urn:microsoft.com/office/officeart/2005/8/layout/vList3"/>
    <dgm:cxn modelId="{BAECCA5F-5E1E-484F-98A9-7F84DC2D163E}" type="presParOf" srcId="{C1E6302F-E891-4ADE-A8BC-A35B2E8A4F08}" destId="{F79EA03D-8592-4974-96E5-52833E072435}" srcOrd="0" destOrd="0" presId="urn:microsoft.com/office/officeart/2005/8/layout/vList3"/>
    <dgm:cxn modelId="{8391506E-78E4-46EE-80A7-EEB2FBE3CDE5}" type="presParOf" srcId="{C1E6302F-E891-4ADE-A8BC-A35B2E8A4F08}" destId="{CD062502-E84A-4EB2-BEF4-093A666AF807}" srcOrd="1" destOrd="0" presId="urn:microsoft.com/office/officeart/2005/8/layout/vList3"/>
    <dgm:cxn modelId="{DCAF7FBB-1C02-4A21-8FB8-02A0947536A9}" type="presParOf" srcId="{E137A8EA-9579-4360-8907-702F77EC41F9}" destId="{EDEF1653-AEBF-4B2C-B728-E13D82BBF0AB}" srcOrd="3" destOrd="0" presId="urn:microsoft.com/office/officeart/2005/8/layout/vList3"/>
    <dgm:cxn modelId="{98597B0E-4DBB-42E0-9330-8A3A22FDCF3C}" type="presParOf" srcId="{E137A8EA-9579-4360-8907-702F77EC41F9}" destId="{76CFDC08-100C-4C11-8AEF-066D378519D1}" srcOrd="4" destOrd="0" presId="urn:microsoft.com/office/officeart/2005/8/layout/vList3"/>
    <dgm:cxn modelId="{4D5EB9FA-2184-40CB-9C2B-A2D290B19DAC}" type="presParOf" srcId="{76CFDC08-100C-4C11-8AEF-066D378519D1}" destId="{FB662FC5-C7C5-4B22-9581-3BF3530C60C7}" srcOrd="0" destOrd="0" presId="urn:microsoft.com/office/officeart/2005/8/layout/vList3"/>
    <dgm:cxn modelId="{F1E56238-B243-420A-A2B4-B2AE95513A70}" type="presParOf" srcId="{76CFDC08-100C-4C11-8AEF-066D378519D1}" destId="{8C4012C4-A32F-44CE-BA61-298E7E64CE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B6FAE-58BD-4843-91FE-B8A8EE77FFB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BB87E9-9086-42B5-B79F-AB11CAC35EDF}">
      <dgm:prSet phldrT="[Text]" custT="1"/>
      <dgm:spPr/>
      <dgm:t>
        <a:bodyPr/>
        <a:lstStyle/>
        <a:p>
          <a:pPr rtl="1"/>
          <a:r>
            <a:rPr lang="en-US" sz="2400" dirty="0" smtClean="0"/>
            <a:t>Animals</a:t>
          </a:r>
          <a:endParaRPr lang="fa-IR" sz="1700" dirty="0"/>
        </a:p>
      </dgm:t>
    </dgm:pt>
    <dgm:pt modelId="{D158C6CE-50CB-4845-A93E-ABBFC6E01B32}" type="parTrans" cxnId="{DC8F9513-2941-4322-849E-FB5978ACC8A5}">
      <dgm:prSet/>
      <dgm:spPr/>
      <dgm:t>
        <a:bodyPr/>
        <a:lstStyle/>
        <a:p>
          <a:pPr rtl="1"/>
          <a:endParaRPr lang="fa-IR"/>
        </a:p>
      </dgm:t>
    </dgm:pt>
    <dgm:pt modelId="{80D8CE6E-27C2-43C3-B19E-4A8BACE4A894}" type="sibTrans" cxnId="{DC8F9513-2941-4322-849E-FB5978ACC8A5}">
      <dgm:prSet/>
      <dgm:spPr/>
      <dgm:t>
        <a:bodyPr/>
        <a:lstStyle/>
        <a:p>
          <a:pPr rtl="1"/>
          <a:endParaRPr lang="fa-IR"/>
        </a:p>
      </dgm:t>
    </dgm:pt>
    <dgm:pt modelId="{03E4D743-3836-417D-A3EA-F40D260FF1D9}">
      <dgm:prSet phldrT="[Text]" custT="1"/>
      <dgm:spPr/>
      <dgm:t>
        <a:bodyPr/>
        <a:lstStyle/>
        <a:p>
          <a:pPr algn="ctr" rtl="1"/>
          <a:r>
            <a:rPr lang="en-US" sz="2000" dirty="0" smtClean="0"/>
            <a:t>Natural environment (e.g., lightning, heights, darkness)</a:t>
          </a:r>
          <a:endParaRPr lang="fa-IR" sz="2000" dirty="0"/>
        </a:p>
      </dgm:t>
    </dgm:pt>
    <dgm:pt modelId="{3C465AAE-C5E2-4E6C-AFA6-C040BD3F4482}" type="parTrans" cxnId="{162B04BF-125D-42A1-9061-B94937A9F59A}">
      <dgm:prSet/>
      <dgm:spPr/>
      <dgm:t>
        <a:bodyPr/>
        <a:lstStyle/>
        <a:p>
          <a:pPr rtl="1"/>
          <a:endParaRPr lang="fa-IR"/>
        </a:p>
      </dgm:t>
    </dgm:pt>
    <dgm:pt modelId="{E57DB734-693F-4E3D-B251-DFC177EDA401}" type="sibTrans" cxnId="{162B04BF-125D-42A1-9061-B94937A9F59A}">
      <dgm:prSet/>
      <dgm:spPr/>
      <dgm:t>
        <a:bodyPr/>
        <a:lstStyle/>
        <a:p>
          <a:pPr rtl="1"/>
          <a:endParaRPr lang="fa-IR"/>
        </a:p>
      </dgm:t>
    </dgm:pt>
    <dgm:pt modelId="{0A4BF115-1580-49A8-9AF4-2A2B9C1E481A}">
      <dgm:prSet phldrT="[Text]" custT="1"/>
      <dgm:spPr/>
      <dgm:t>
        <a:bodyPr/>
        <a:lstStyle/>
        <a:p>
          <a:pPr rtl="1"/>
          <a:r>
            <a:rPr lang="en-US" sz="2000" dirty="0" smtClean="0"/>
            <a:t>Blood-injection-injury (including other medical procedures) </a:t>
          </a:r>
          <a:endParaRPr lang="fa-IR" sz="2000" dirty="0"/>
        </a:p>
      </dgm:t>
    </dgm:pt>
    <dgm:pt modelId="{21FF127D-FFFF-4214-B6A9-399005C4CC8E}" type="parTrans" cxnId="{906344F2-B82E-4662-9891-1555E1CD5A5F}">
      <dgm:prSet/>
      <dgm:spPr/>
      <dgm:t>
        <a:bodyPr/>
        <a:lstStyle/>
        <a:p>
          <a:pPr rtl="1"/>
          <a:endParaRPr lang="fa-IR"/>
        </a:p>
      </dgm:t>
    </dgm:pt>
    <dgm:pt modelId="{106C27B6-7BED-4DDB-BE29-6193AF6C8F4D}" type="sibTrans" cxnId="{906344F2-B82E-4662-9891-1555E1CD5A5F}">
      <dgm:prSet/>
      <dgm:spPr/>
      <dgm:t>
        <a:bodyPr/>
        <a:lstStyle/>
        <a:p>
          <a:pPr rtl="1"/>
          <a:endParaRPr lang="fa-IR"/>
        </a:p>
      </dgm:t>
    </dgm:pt>
    <dgm:pt modelId="{25412190-3064-4E24-A385-85FFF589E9C5}">
      <dgm:prSet custT="1"/>
      <dgm:spPr/>
      <dgm:t>
        <a:bodyPr/>
        <a:lstStyle/>
        <a:p>
          <a:pPr rtl="1"/>
          <a:r>
            <a:rPr lang="en-US" sz="2400" dirty="0" smtClean="0"/>
            <a:t>Situational (e.g., flying, driving, bridges)</a:t>
          </a:r>
          <a:endParaRPr lang="fa-IR" sz="2400" dirty="0"/>
        </a:p>
      </dgm:t>
    </dgm:pt>
    <dgm:pt modelId="{1E7430F7-4E2D-41DA-85EE-B4C27FB5F6A7}" type="parTrans" cxnId="{6F222E3C-F40C-4A07-89D7-60FB1559E937}">
      <dgm:prSet/>
      <dgm:spPr/>
      <dgm:t>
        <a:bodyPr/>
        <a:lstStyle/>
        <a:p>
          <a:pPr rtl="1"/>
          <a:endParaRPr lang="fa-IR"/>
        </a:p>
      </dgm:t>
    </dgm:pt>
    <dgm:pt modelId="{530B2B17-9AA3-4647-A710-86455EE10420}" type="sibTrans" cxnId="{6F222E3C-F40C-4A07-89D7-60FB1559E937}">
      <dgm:prSet/>
      <dgm:spPr/>
      <dgm:t>
        <a:bodyPr/>
        <a:lstStyle/>
        <a:p>
          <a:pPr rtl="1"/>
          <a:endParaRPr lang="fa-IR"/>
        </a:p>
      </dgm:t>
    </dgm:pt>
    <dgm:pt modelId="{9C1BC6FB-E7B8-413F-9D22-5B22706C2A3F}">
      <dgm:prSet custT="1"/>
      <dgm:spPr/>
      <dgm:t>
        <a:bodyPr/>
        <a:lstStyle/>
        <a:p>
          <a:pPr rtl="1"/>
          <a:r>
            <a:rPr lang="en-US" sz="2400" dirty="0" smtClean="0"/>
            <a:t>Other (e.g., loud noises, choking, clowns)</a:t>
          </a:r>
          <a:endParaRPr lang="fa-IR" sz="2400" dirty="0"/>
        </a:p>
      </dgm:t>
    </dgm:pt>
    <dgm:pt modelId="{975087AD-E273-44EC-B123-CB1CEBB59159}" type="parTrans" cxnId="{F1AE2538-C516-4706-B852-46AB47F4B16F}">
      <dgm:prSet/>
      <dgm:spPr/>
      <dgm:t>
        <a:bodyPr/>
        <a:lstStyle/>
        <a:p>
          <a:pPr rtl="1"/>
          <a:endParaRPr lang="fa-IR"/>
        </a:p>
      </dgm:t>
    </dgm:pt>
    <dgm:pt modelId="{8D986A9B-A56D-40B2-B3C1-76BACB2B7BCA}" type="sibTrans" cxnId="{F1AE2538-C516-4706-B852-46AB47F4B16F}">
      <dgm:prSet/>
      <dgm:spPr/>
      <dgm:t>
        <a:bodyPr/>
        <a:lstStyle/>
        <a:p>
          <a:pPr rtl="1"/>
          <a:endParaRPr lang="fa-IR"/>
        </a:p>
      </dgm:t>
    </dgm:pt>
    <dgm:pt modelId="{40D667B6-E2A7-4F46-ADA0-8B2DA5F80144}" type="pres">
      <dgm:prSet presAssocID="{FF0B6FAE-58BD-4843-91FE-B8A8EE77FFB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76B8139-B3E7-49F1-8D08-900FD28B5139}" type="pres">
      <dgm:prSet presAssocID="{FF0B6FAE-58BD-4843-91FE-B8A8EE77FFB4}" presName="dummyMaxCanvas" presStyleCnt="0">
        <dgm:presLayoutVars/>
      </dgm:prSet>
      <dgm:spPr/>
    </dgm:pt>
    <dgm:pt modelId="{4F6862A3-FC4C-4673-B036-8B0030AD0E4D}" type="pres">
      <dgm:prSet presAssocID="{FF0B6FAE-58BD-4843-91FE-B8A8EE77FFB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0B49FF-AC87-4452-8FF4-22682DC8BE82}" type="pres">
      <dgm:prSet presAssocID="{FF0B6FAE-58BD-4843-91FE-B8A8EE77FFB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1882FA-31A2-4978-9934-9D604F235B6A}" type="pres">
      <dgm:prSet presAssocID="{FF0B6FAE-58BD-4843-91FE-B8A8EE77FFB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02955B-AAD4-4571-836D-C6F53100C982}" type="pres">
      <dgm:prSet presAssocID="{FF0B6FAE-58BD-4843-91FE-B8A8EE77FFB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989C74-3205-4A71-9700-B6B50DC81FDB}" type="pres">
      <dgm:prSet presAssocID="{FF0B6FAE-58BD-4843-91FE-B8A8EE77FFB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A4E6AF-8B6D-469C-A9B0-EB9224E7E5EB}" type="pres">
      <dgm:prSet presAssocID="{FF0B6FAE-58BD-4843-91FE-B8A8EE77FFB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729125-3E59-436C-8AA4-2052924426CF}" type="pres">
      <dgm:prSet presAssocID="{FF0B6FAE-58BD-4843-91FE-B8A8EE77FFB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DD9517-8C94-4547-840E-C01039BAAC5B}" type="pres">
      <dgm:prSet presAssocID="{FF0B6FAE-58BD-4843-91FE-B8A8EE77FFB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20A418-3F1D-4BCC-90A4-CD507EDD1923}" type="pres">
      <dgm:prSet presAssocID="{FF0B6FAE-58BD-4843-91FE-B8A8EE77FFB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ADEE38-3EBE-451D-BF76-E0B951C193C1}" type="pres">
      <dgm:prSet presAssocID="{FF0B6FAE-58BD-4843-91FE-B8A8EE77FFB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B84FD18-8CA5-4EA2-8499-4B08A46EA1F3}" type="pres">
      <dgm:prSet presAssocID="{FF0B6FAE-58BD-4843-91FE-B8A8EE77FFB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7041FE-463A-4F99-9BB7-2A24CFA30F4E}" type="pres">
      <dgm:prSet presAssocID="{FF0B6FAE-58BD-4843-91FE-B8A8EE77FFB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B19E0EE-D23F-4974-AE34-98DEBB8E763E}" type="pres">
      <dgm:prSet presAssocID="{FF0B6FAE-58BD-4843-91FE-B8A8EE77FFB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5ED193-A16C-425B-A64B-F927B03ACF3D}" type="pres">
      <dgm:prSet presAssocID="{FF0B6FAE-58BD-4843-91FE-B8A8EE77FFB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24C2AE4-2B80-43E7-B65D-8AF44558D53D}" type="presOf" srcId="{0A4BF115-1580-49A8-9AF4-2A2B9C1E481A}" destId="{EB7041FE-463A-4F99-9BB7-2A24CFA30F4E}" srcOrd="1" destOrd="0" presId="urn:microsoft.com/office/officeart/2005/8/layout/vProcess5"/>
    <dgm:cxn modelId="{37608441-98B5-48AE-B545-7EAC620F1069}" type="presOf" srcId="{80D8CE6E-27C2-43C3-B19E-4A8BACE4A894}" destId="{AEA4E6AF-8B6D-469C-A9B0-EB9224E7E5EB}" srcOrd="0" destOrd="0" presId="urn:microsoft.com/office/officeart/2005/8/layout/vProcess5"/>
    <dgm:cxn modelId="{3CAC476D-80F0-4D04-A32D-4229C8C3FFD0}" type="presOf" srcId="{E57DB734-693F-4E3D-B251-DFC177EDA401}" destId="{EB729125-3E59-436C-8AA4-2052924426CF}" srcOrd="0" destOrd="0" presId="urn:microsoft.com/office/officeart/2005/8/layout/vProcess5"/>
    <dgm:cxn modelId="{162B04BF-125D-42A1-9061-B94937A9F59A}" srcId="{FF0B6FAE-58BD-4843-91FE-B8A8EE77FFB4}" destId="{03E4D743-3836-417D-A3EA-F40D260FF1D9}" srcOrd="1" destOrd="0" parTransId="{3C465AAE-C5E2-4E6C-AFA6-C040BD3F4482}" sibTransId="{E57DB734-693F-4E3D-B251-DFC177EDA401}"/>
    <dgm:cxn modelId="{3296CEB2-F152-47AF-9A9F-73C0674415AA}" type="presOf" srcId="{03E4D743-3836-417D-A3EA-F40D260FF1D9}" destId="{AE0B49FF-AC87-4452-8FF4-22682DC8BE82}" srcOrd="0" destOrd="0" presId="urn:microsoft.com/office/officeart/2005/8/layout/vProcess5"/>
    <dgm:cxn modelId="{528C3E67-9065-407E-A2F6-DC877A45E934}" type="presOf" srcId="{EABB87E9-9086-42B5-B79F-AB11CAC35EDF}" destId="{4F6862A3-FC4C-4673-B036-8B0030AD0E4D}" srcOrd="0" destOrd="0" presId="urn:microsoft.com/office/officeart/2005/8/layout/vProcess5"/>
    <dgm:cxn modelId="{AE73EB54-85A8-4D11-8088-9605F6A705EF}" type="presOf" srcId="{9C1BC6FB-E7B8-413F-9D22-5B22706C2A3F}" destId="{01989C74-3205-4A71-9700-B6B50DC81FDB}" srcOrd="0" destOrd="0" presId="urn:microsoft.com/office/officeart/2005/8/layout/vProcess5"/>
    <dgm:cxn modelId="{0F56AF91-72B7-428F-B59C-8448B7C0A63C}" type="presOf" srcId="{0A4BF115-1580-49A8-9AF4-2A2B9C1E481A}" destId="{841882FA-31A2-4978-9934-9D604F235B6A}" srcOrd="0" destOrd="0" presId="urn:microsoft.com/office/officeart/2005/8/layout/vProcess5"/>
    <dgm:cxn modelId="{621048F9-7D12-48B0-A7E3-26DADF5FE5EF}" type="presOf" srcId="{9C1BC6FB-E7B8-413F-9D22-5B22706C2A3F}" destId="{1B5ED193-A16C-425B-A64B-F927B03ACF3D}" srcOrd="1" destOrd="0" presId="urn:microsoft.com/office/officeart/2005/8/layout/vProcess5"/>
    <dgm:cxn modelId="{73B1DA22-14C1-45C5-9537-95F905FCE009}" type="presOf" srcId="{25412190-3064-4E24-A385-85FFF589E9C5}" destId="{9B19E0EE-D23F-4974-AE34-98DEBB8E763E}" srcOrd="1" destOrd="0" presId="urn:microsoft.com/office/officeart/2005/8/layout/vProcess5"/>
    <dgm:cxn modelId="{6F222E3C-F40C-4A07-89D7-60FB1559E937}" srcId="{FF0B6FAE-58BD-4843-91FE-B8A8EE77FFB4}" destId="{25412190-3064-4E24-A385-85FFF589E9C5}" srcOrd="3" destOrd="0" parTransId="{1E7430F7-4E2D-41DA-85EE-B4C27FB5F6A7}" sibTransId="{530B2B17-9AA3-4647-A710-86455EE10420}"/>
    <dgm:cxn modelId="{FE98D045-058C-430B-8743-FFB5D7AF15D4}" type="presOf" srcId="{EABB87E9-9086-42B5-B79F-AB11CAC35EDF}" destId="{CDADEE38-3EBE-451D-BF76-E0B951C193C1}" srcOrd="1" destOrd="0" presId="urn:microsoft.com/office/officeart/2005/8/layout/vProcess5"/>
    <dgm:cxn modelId="{906344F2-B82E-4662-9891-1555E1CD5A5F}" srcId="{FF0B6FAE-58BD-4843-91FE-B8A8EE77FFB4}" destId="{0A4BF115-1580-49A8-9AF4-2A2B9C1E481A}" srcOrd="2" destOrd="0" parTransId="{21FF127D-FFFF-4214-B6A9-399005C4CC8E}" sibTransId="{106C27B6-7BED-4DDB-BE29-6193AF6C8F4D}"/>
    <dgm:cxn modelId="{DC8F9513-2941-4322-849E-FB5978ACC8A5}" srcId="{FF0B6FAE-58BD-4843-91FE-B8A8EE77FFB4}" destId="{EABB87E9-9086-42B5-B79F-AB11CAC35EDF}" srcOrd="0" destOrd="0" parTransId="{D158C6CE-50CB-4845-A93E-ABBFC6E01B32}" sibTransId="{80D8CE6E-27C2-43C3-B19E-4A8BACE4A894}"/>
    <dgm:cxn modelId="{BF371665-CCC9-4927-A92B-99B95A93CE48}" type="presOf" srcId="{530B2B17-9AA3-4647-A710-86455EE10420}" destId="{4020A418-3F1D-4BCC-90A4-CD507EDD1923}" srcOrd="0" destOrd="0" presId="urn:microsoft.com/office/officeart/2005/8/layout/vProcess5"/>
    <dgm:cxn modelId="{F1AE2538-C516-4706-B852-46AB47F4B16F}" srcId="{FF0B6FAE-58BD-4843-91FE-B8A8EE77FFB4}" destId="{9C1BC6FB-E7B8-413F-9D22-5B22706C2A3F}" srcOrd="4" destOrd="0" parTransId="{975087AD-E273-44EC-B123-CB1CEBB59159}" sibTransId="{8D986A9B-A56D-40B2-B3C1-76BACB2B7BCA}"/>
    <dgm:cxn modelId="{4C1BA739-7B17-46EB-B6AB-C81CBC0E1BCC}" type="presOf" srcId="{03E4D743-3836-417D-A3EA-F40D260FF1D9}" destId="{FB84FD18-8CA5-4EA2-8499-4B08A46EA1F3}" srcOrd="1" destOrd="0" presId="urn:microsoft.com/office/officeart/2005/8/layout/vProcess5"/>
    <dgm:cxn modelId="{511D64AC-A4D0-4E88-ADCD-A4C730A8F54F}" type="presOf" srcId="{25412190-3064-4E24-A385-85FFF589E9C5}" destId="{DC02955B-AAD4-4571-836D-C6F53100C982}" srcOrd="0" destOrd="0" presId="urn:microsoft.com/office/officeart/2005/8/layout/vProcess5"/>
    <dgm:cxn modelId="{68D5DB1E-8C49-499A-B147-45AD08644908}" type="presOf" srcId="{FF0B6FAE-58BD-4843-91FE-B8A8EE77FFB4}" destId="{40D667B6-E2A7-4F46-ADA0-8B2DA5F80144}" srcOrd="0" destOrd="0" presId="urn:microsoft.com/office/officeart/2005/8/layout/vProcess5"/>
    <dgm:cxn modelId="{ABAD6B1D-9375-4305-84A0-404BEE5D506B}" type="presOf" srcId="{106C27B6-7BED-4DDB-BE29-6193AF6C8F4D}" destId="{22DD9517-8C94-4547-840E-C01039BAAC5B}" srcOrd="0" destOrd="0" presId="urn:microsoft.com/office/officeart/2005/8/layout/vProcess5"/>
    <dgm:cxn modelId="{D7B5C657-10C1-44D4-AB66-F57787AA5647}" type="presParOf" srcId="{40D667B6-E2A7-4F46-ADA0-8B2DA5F80144}" destId="{D76B8139-B3E7-49F1-8D08-900FD28B5139}" srcOrd="0" destOrd="0" presId="urn:microsoft.com/office/officeart/2005/8/layout/vProcess5"/>
    <dgm:cxn modelId="{4E309E07-66E9-444F-9534-F46E47D5B40E}" type="presParOf" srcId="{40D667B6-E2A7-4F46-ADA0-8B2DA5F80144}" destId="{4F6862A3-FC4C-4673-B036-8B0030AD0E4D}" srcOrd="1" destOrd="0" presId="urn:microsoft.com/office/officeart/2005/8/layout/vProcess5"/>
    <dgm:cxn modelId="{0489B9D3-9ADD-4B8F-92E6-263A5DA7D2A9}" type="presParOf" srcId="{40D667B6-E2A7-4F46-ADA0-8B2DA5F80144}" destId="{AE0B49FF-AC87-4452-8FF4-22682DC8BE82}" srcOrd="2" destOrd="0" presId="urn:microsoft.com/office/officeart/2005/8/layout/vProcess5"/>
    <dgm:cxn modelId="{4BB31D0E-41A3-4061-89C2-4168FB6F9DE5}" type="presParOf" srcId="{40D667B6-E2A7-4F46-ADA0-8B2DA5F80144}" destId="{841882FA-31A2-4978-9934-9D604F235B6A}" srcOrd="3" destOrd="0" presId="urn:microsoft.com/office/officeart/2005/8/layout/vProcess5"/>
    <dgm:cxn modelId="{9CACEE76-6897-4216-88AA-E197D8E1D441}" type="presParOf" srcId="{40D667B6-E2A7-4F46-ADA0-8B2DA5F80144}" destId="{DC02955B-AAD4-4571-836D-C6F53100C982}" srcOrd="4" destOrd="0" presId="urn:microsoft.com/office/officeart/2005/8/layout/vProcess5"/>
    <dgm:cxn modelId="{E7CB6D09-1B08-409F-81DD-BA8226FB8FF0}" type="presParOf" srcId="{40D667B6-E2A7-4F46-ADA0-8B2DA5F80144}" destId="{01989C74-3205-4A71-9700-B6B50DC81FDB}" srcOrd="5" destOrd="0" presId="urn:microsoft.com/office/officeart/2005/8/layout/vProcess5"/>
    <dgm:cxn modelId="{8B65EAF2-47D0-4809-AB9E-1B62B8AF0D0D}" type="presParOf" srcId="{40D667B6-E2A7-4F46-ADA0-8B2DA5F80144}" destId="{AEA4E6AF-8B6D-469C-A9B0-EB9224E7E5EB}" srcOrd="6" destOrd="0" presId="urn:microsoft.com/office/officeart/2005/8/layout/vProcess5"/>
    <dgm:cxn modelId="{B34D33B7-50FD-427A-94A7-85CDD0E28ECB}" type="presParOf" srcId="{40D667B6-E2A7-4F46-ADA0-8B2DA5F80144}" destId="{EB729125-3E59-436C-8AA4-2052924426CF}" srcOrd="7" destOrd="0" presId="urn:microsoft.com/office/officeart/2005/8/layout/vProcess5"/>
    <dgm:cxn modelId="{F76D0BFA-FB9A-4621-9180-7A2CA791CA26}" type="presParOf" srcId="{40D667B6-E2A7-4F46-ADA0-8B2DA5F80144}" destId="{22DD9517-8C94-4547-840E-C01039BAAC5B}" srcOrd="8" destOrd="0" presId="urn:microsoft.com/office/officeart/2005/8/layout/vProcess5"/>
    <dgm:cxn modelId="{E6C8C70D-6FF1-411C-AC8C-548BAFB31F6D}" type="presParOf" srcId="{40D667B6-E2A7-4F46-ADA0-8B2DA5F80144}" destId="{4020A418-3F1D-4BCC-90A4-CD507EDD1923}" srcOrd="9" destOrd="0" presId="urn:microsoft.com/office/officeart/2005/8/layout/vProcess5"/>
    <dgm:cxn modelId="{004B7AC0-38EA-41AD-B86A-1D227D0A48E8}" type="presParOf" srcId="{40D667B6-E2A7-4F46-ADA0-8B2DA5F80144}" destId="{CDADEE38-3EBE-451D-BF76-E0B951C193C1}" srcOrd="10" destOrd="0" presId="urn:microsoft.com/office/officeart/2005/8/layout/vProcess5"/>
    <dgm:cxn modelId="{4D7D536F-8812-4D48-AE94-3C6D1E696A2A}" type="presParOf" srcId="{40D667B6-E2A7-4F46-ADA0-8B2DA5F80144}" destId="{FB84FD18-8CA5-4EA2-8499-4B08A46EA1F3}" srcOrd="11" destOrd="0" presId="urn:microsoft.com/office/officeart/2005/8/layout/vProcess5"/>
    <dgm:cxn modelId="{8C8A2F0F-D7DF-449A-8FC6-B366B1FD3321}" type="presParOf" srcId="{40D667B6-E2A7-4F46-ADA0-8B2DA5F80144}" destId="{EB7041FE-463A-4F99-9BB7-2A24CFA30F4E}" srcOrd="12" destOrd="0" presId="urn:microsoft.com/office/officeart/2005/8/layout/vProcess5"/>
    <dgm:cxn modelId="{239D3DCC-F943-4A0A-B5E6-EB1F6322DE60}" type="presParOf" srcId="{40D667B6-E2A7-4F46-ADA0-8B2DA5F80144}" destId="{9B19E0EE-D23F-4974-AE34-98DEBB8E763E}" srcOrd="13" destOrd="0" presId="urn:microsoft.com/office/officeart/2005/8/layout/vProcess5"/>
    <dgm:cxn modelId="{5BDC560D-5088-4DB0-BE57-584B5E2103E5}" type="presParOf" srcId="{40D667B6-E2A7-4F46-ADA0-8B2DA5F80144}" destId="{1B5ED193-A16C-425B-A64B-F927B03ACF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F401E-97A9-4E09-B563-4C42DAE02203}">
      <dsp:nvSpPr>
        <dsp:cNvPr id="0" name=""/>
        <dsp:cNvSpPr/>
      </dsp:nvSpPr>
      <dsp:spPr>
        <a:xfrm rot="10800000">
          <a:off x="1775048" y="792"/>
          <a:ext cx="6080760" cy="9737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381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behavioral or motoric</a:t>
          </a:r>
          <a:endParaRPr lang="fa-IR" sz="4000" kern="1200" dirty="0"/>
        </a:p>
      </dsp:txBody>
      <dsp:txXfrm rot="10800000">
        <a:off x="2018477" y="792"/>
        <a:ext cx="5837331" cy="973715"/>
      </dsp:txXfrm>
    </dsp:sp>
    <dsp:sp modelId="{5B6368E1-CA48-43D9-932C-7B60563A73E3}">
      <dsp:nvSpPr>
        <dsp:cNvPr id="0" name=""/>
        <dsp:cNvSpPr/>
      </dsp:nvSpPr>
      <dsp:spPr>
        <a:xfrm>
          <a:off x="1288191" y="792"/>
          <a:ext cx="973715" cy="9737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62502-E84A-4EB2-BEF4-093A666AF807}">
      <dsp:nvSpPr>
        <dsp:cNvPr id="0" name=""/>
        <dsp:cNvSpPr/>
      </dsp:nvSpPr>
      <dsp:spPr>
        <a:xfrm rot="10800000">
          <a:off x="1775048" y="1250661"/>
          <a:ext cx="6080760" cy="9737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381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cognitive or subjective</a:t>
          </a:r>
          <a:endParaRPr lang="fa-IR" sz="4000" kern="1200" dirty="0"/>
        </a:p>
      </dsp:txBody>
      <dsp:txXfrm rot="10800000">
        <a:off x="2018477" y="1250661"/>
        <a:ext cx="5837331" cy="973715"/>
      </dsp:txXfrm>
    </dsp:sp>
    <dsp:sp modelId="{F79EA03D-8592-4974-96E5-52833E072435}">
      <dsp:nvSpPr>
        <dsp:cNvPr id="0" name=""/>
        <dsp:cNvSpPr/>
      </dsp:nvSpPr>
      <dsp:spPr>
        <a:xfrm>
          <a:off x="1288191" y="1250661"/>
          <a:ext cx="973715" cy="9737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012C4-A32F-44CE-BA61-298E7E64CE22}">
      <dsp:nvSpPr>
        <dsp:cNvPr id="0" name=""/>
        <dsp:cNvSpPr/>
      </dsp:nvSpPr>
      <dsp:spPr>
        <a:xfrm rot="10800000">
          <a:off x="1775048" y="2500530"/>
          <a:ext cx="6080760" cy="9737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381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physiologic</a:t>
          </a:r>
          <a:endParaRPr lang="fa-IR" sz="4000" kern="1200" dirty="0"/>
        </a:p>
      </dsp:txBody>
      <dsp:txXfrm rot="10800000">
        <a:off x="2018477" y="2500530"/>
        <a:ext cx="5837331" cy="973715"/>
      </dsp:txXfrm>
    </dsp:sp>
    <dsp:sp modelId="{FB662FC5-C7C5-4B22-9581-3BF3530C60C7}">
      <dsp:nvSpPr>
        <dsp:cNvPr id="0" name=""/>
        <dsp:cNvSpPr/>
      </dsp:nvSpPr>
      <dsp:spPr>
        <a:xfrm>
          <a:off x="1288191" y="2500530"/>
          <a:ext cx="973715" cy="9737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862A3-FC4C-4673-B036-8B0030AD0E4D}">
      <dsp:nvSpPr>
        <dsp:cNvPr id="0" name=""/>
        <dsp:cNvSpPr/>
      </dsp:nvSpPr>
      <dsp:spPr>
        <a:xfrm>
          <a:off x="0" y="0"/>
          <a:ext cx="7040880" cy="62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Animals</a:t>
          </a:r>
          <a:endParaRPr lang="fa-IR" sz="1700" kern="1200" dirty="0"/>
        </a:p>
      </dsp:txBody>
      <dsp:txXfrm>
        <a:off x="18320" y="18320"/>
        <a:ext cx="6292725" cy="588866"/>
      </dsp:txXfrm>
    </dsp:sp>
    <dsp:sp modelId="{AE0B49FF-AC87-4452-8FF4-22682DC8BE82}">
      <dsp:nvSpPr>
        <dsp:cNvPr id="0" name=""/>
        <dsp:cNvSpPr/>
      </dsp:nvSpPr>
      <dsp:spPr>
        <a:xfrm>
          <a:off x="525780" y="712382"/>
          <a:ext cx="7040880" cy="62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Natural environment (e.g., lightning, heights, darkness)</a:t>
          </a:r>
          <a:endParaRPr lang="fa-IR" sz="2000" kern="1200" dirty="0"/>
        </a:p>
      </dsp:txBody>
      <dsp:txXfrm>
        <a:off x="544100" y="730702"/>
        <a:ext cx="6071880" cy="588866"/>
      </dsp:txXfrm>
    </dsp:sp>
    <dsp:sp modelId="{841882FA-31A2-4978-9934-9D604F235B6A}">
      <dsp:nvSpPr>
        <dsp:cNvPr id="0" name=""/>
        <dsp:cNvSpPr/>
      </dsp:nvSpPr>
      <dsp:spPr>
        <a:xfrm>
          <a:off x="1051559" y="1424765"/>
          <a:ext cx="7040880" cy="62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Blood-injection-injury (including other medical procedures) </a:t>
          </a:r>
          <a:endParaRPr lang="fa-IR" sz="2000" kern="1200" dirty="0"/>
        </a:p>
      </dsp:txBody>
      <dsp:txXfrm>
        <a:off x="1069879" y="1443085"/>
        <a:ext cx="6071880" cy="588866"/>
      </dsp:txXfrm>
    </dsp:sp>
    <dsp:sp modelId="{DC02955B-AAD4-4571-836D-C6F53100C982}">
      <dsp:nvSpPr>
        <dsp:cNvPr id="0" name=""/>
        <dsp:cNvSpPr/>
      </dsp:nvSpPr>
      <dsp:spPr>
        <a:xfrm>
          <a:off x="1577339" y="2137148"/>
          <a:ext cx="7040880" cy="62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Situational (e.g., flying, driving, bridges)</a:t>
          </a:r>
          <a:endParaRPr lang="fa-IR" sz="2400" kern="1200" dirty="0"/>
        </a:p>
      </dsp:txBody>
      <dsp:txXfrm>
        <a:off x="1595659" y="2155468"/>
        <a:ext cx="6071880" cy="588866"/>
      </dsp:txXfrm>
    </dsp:sp>
    <dsp:sp modelId="{01989C74-3205-4A71-9700-B6B50DC81FDB}">
      <dsp:nvSpPr>
        <dsp:cNvPr id="0" name=""/>
        <dsp:cNvSpPr/>
      </dsp:nvSpPr>
      <dsp:spPr>
        <a:xfrm>
          <a:off x="2103119" y="2849531"/>
          <a:ext cx="7040880" cy="62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 (e.g., loud noises, choking, clowns)</a:t>
          </a:r>
          <a:endParaRPr lang="fa-IR" sz="2400" kern="1200" dirty="0"/>
        </a:p>
      </dsp:txBody>
      <dsp:txXfrm>
        <a:off x="2121439" y="2867851"/>
        <a:ext cx="6071880" cy="588866"/>
      </dsp:txXfrm>
    </dsp:sp>
    <dsp:sp modelId="{AEA4E6AF-8B6D-469C-A9B0-EB9224E7E5EB}">
      <dsp:nvSpPr>
        <dsp:cNvPr id="0" name=""/>
        <dsp:cNvSpPr/>
      </dsp:nvSpPr>
      <dsp:spPr>
        <a:xfrm>
          <a:off x="6634300" y="456967"/>
          <a:ext cx="406579" cy="4065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6725780" y="456967"/>
        <a:ext cx="223619" cy="305951"/>
      </dsp:txXfrm>
    </dsp:sp>
    <dsp:sp modelId="{EB729125-3E59-436C-8AA4-2052924426CF}">
      <dsp:nvSpPr>
        <dsp:cNvPr id="0" name=""/>
        <dsp:cNvSpPr/>
      </dsp:nvSpPr>
      <dsp:spPr>
        <a:xfrm>
          <a:off x="7160080" y="1169350"/>
          <a:ext cx="406579" cy="4065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7251560" y="1169350"/>
        <a:ext cx="223619" cy="305951"/>
      </dsp:txXfrm>
    </dsp:sp>
    <dsp:sp modelId="{22DD9517-8C94-4547-840E-C01039BAAC5B}">
      <dsp:nvSpPr>
        <dsp:cNvPr id="0" name=""/>
        <dsp:cNvSpPr/>
      </dsp:nvSpPr>
      <dsp:spPr>
        <a:xfrm>
          <a:off x="7685860" y="1871307"/>
          <a:ext cx="406579" cy="4065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7777340" y="1871307"/>
        <a:ext cx="223619" cy="305951"/>
      </dsp:txXfrm>
    </dsp:sp>
    <dsp:sp modelId="{4020A418-3F1D-4BCC-90A4-CD507EDD1923}">
      <dsp:nvSpPr>
        <dsp:cNvPr id="0" name=""/>
        <dsp:cNvSpPr/>
      </dsp:nvSpPr>
      <dsp:spPr>
        <a:xfrm>
          <a:off x="8211640" y="2590640"/>
          <a:ext cx="406579" cy="4065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8303120" y="2590640"/>
        <a:ext cx="223619" cy="30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416" y="1340768"/>
            <a:ext cx="8458200" cy="1828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IN THE NAME OF GOD</a:t>
            </a:r>
            <a:endParaRPr lang="fa-IR" sz="5400" b="1" dirty="0"/>
          </a:p>
        </p:txBody>
      </p:sp>
    </p:spTree>
    <p:extLst>
      <p:ext uri="{BB962C8B-B14F-4D97-AF65-F5344CB8AC3E}">
        <p14:creationId xmlns:p14="http://schemas.microsoft.com/office/powerpoint/2010/main" val="13701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fa-IR" sz="2400" dirty="0"/>
              <a:t>While core features of each anxiety disorder are consistent with DSM-IV, in order to </a:t>
            </a:r>
            <a:r>
              <a:rPr lang="en-US" altLang="fa-IR" sz="2400" dirty="0" err="1"/>
              <a:t>minimibroadly</a:t>
            </a:r>
            <a:r>
              <a:rPr lang="en-US" altLang="fa-IR" sz="2400" dirty="0"/>
              <a:t> se the over-diagnosis of transient fears for agoraphobia, specific phobia and social anxiety disorder, those under the age of 18 are now required to have had symptoms for at least 6 months.</a:t>
            </a:r>
          </a:p>
          <a:p>
            <a:pPr algn="l" rtl="0"/>
            <a:r>
              <a:rPr lang="en-US" altLang="fa-IR" sz="2400" dirty="0"/>
              <a:t>Anxiety disorders: specific phobia, </a:t>
            </a:r>
            <a:r>
              <a:rPr lang="en-US" altLang="fa-IR" sz="2400" dirty="0" err="1"/>
              <a:t>generalised</a:t>
            </a:r>
            <a:r>
              <a:rPr lang="en-US" altLang="fa-IR" sz="2400" dirty="0"/>
              <a:t> anxiety disorder, social anxiety disorder (formerly social phobia), panic disorder and agoraphobia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4230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 Phobia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fa-IR" sz="2400" dirty="0"/>
              <a:t>Phobias involve excessive, specific, persistent fear of a stimulus as well as </a:t>
            </a:r>
            <a:r>
              <a:rPr lang="en-US" altLang="fa-IR" sz="2400" dirty="0" err="1" smtClean="0"/>
              <a:t>significaant</a:t>
            </a:r>
            <a:r>
              <a:rPr lang="en-US" altLang="fa-IR" sz="2400" dirty="0" smtClean="0"/>
              <a:t> </a:t>
            </a:r>
            <a:r>
              <a:rPr lang="en-US" altLang="fa-IR" sz="2400" dirty="0"/>
              <a:t>avoidance or </a:t>
            </a:r>
            <a:r>
              <a:rPr lang="en-US" altLang="fa-IR" sz="2400" dirty="0" smtClean="0"/>
              <a:t>distress.</a:t>
            </a:r>
            <a:endParaRPr lang="en-US" altLang="fa-IR" sz="2400" dirty="0"/>
          </a:p>
          <a:p>
            <a:pPr algn="l" rtl="0"/>
            <a:r>
              <a:rPr lang="en-US" altLang="fa-IR" sz="2400" dirty="0"/>
              <a:t>Phobic reactions are </a:t>
            </a:r>
            <a:r>
              <a:rPr lang="en-US" altLang="fa-I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disproportionate</a:t>
            </a:r>
            <a:r>
              <a:rPr lang="en-US" altLang="fa-IR" sz="2400" dirty="0"/>
              <a:t> to the demands of the </a:t>
            </a:r>
            <a:r>
              <a:rPr lang="en-US" altLang="fa-IR" sz="2400" dirty="0" smtClean="0"/>
              <a:t>situation</a:t>
            </a:r>
            <a:r>
              <a:rPr lang="en-US" altLang="fa-IR" sz="2400" dirty="0"/>
              <a:t>, </a:t>
            </a:r>
            <a:r>
              <a:rPr lang="en-US" altLang="fa-IR" sz="2400" dirty="0" smtClean="0"/>
              <a:t>impervious </a:t>
            </a:r>
            <a:r>
              <a:rPr lang="en-US" altLang="fa-IR" sz="2400" dirty="0"/>
              <a:t>to reasoning, and often occur outside the normal developmental period of a fear (e.g., fears of monsters in an older child).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2062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 Phobia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SP is an excessive fear of a specific object or situation. Exposure to the object </a:t>
            </a:r>
            <a:r>
              <a:rPr lang="en-US" sz="2400" dirty="0" smtClean="0"/>
              <a:t>or situation </a:t>
            </a:r>
            <a:r>
              <a:rPr lang="en-US" sz="2400" dirty="0"/>
              <a:t>consistently results in immediate excessive and irrational fear that </a:t>
            </a:r>
            <a:r>
              <a:rPr lang="en-US" sz="2400" dirty="0" smtClean="0"/>
              <a:t>may manifest </a:t>
            </a:r>
            <a:r>
              <a:rPr lang="en-US" sz="2400" dirty="0"/>
              <a:t>as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hiding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clinging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freezing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000"/>
                </a:solidFill>
              </a:rPr>
              <a:t>crying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screaming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vasovagal </a:t>
            </a:r>
            <a:r>
              <a:rPr lang="en-US" sz="2400" dirty="0" smtClean="0">
                <a:solidFill>
                  <a:srgbClr val="FF0000"/>
                </a:solidFill>
              </a:rPr>
              <a:t>fainting </a:t>
            </a:r>
            <a:r>
              <a:rPr lang="en-US" sz="2400" dirty="0" smtClean="0"/>
              <a:t>(especially </a:t>
            </a:r>
            <a:r>
              <a:rPr lang="en-US" sz="2400" dirty="0"/>
              <a:t>in blood and needle phobias), or </a:t>
            </a:r>
            <a:r>
              <a:rPr lang="en-US" sz="2400" dirty="0">
                <a:solidFill>
                  <a:srgbClr val="00B050"/>
                </a:solidFill>
              </a:rPr>
              <a:t>autonomic arousal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Symptoms must </a:t>
            </a:r>
            <a:r>
              <a:rPr lang="en-US" sz="2400" dirty="0" smtClean="0"/>
              <a:t>last for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 months </a:t>
            </a:r>
            <a:r>
              <a:rPr lang="en-US" sz="2400" dirty="0"/>
              <a:t>and cause significant avoidant behavior and/or distress, as well </a:t>
            </a:r>
            <a:r>
              <a:rPr lang="en-US" sz="2400" dirty="0" smtClean="0"/>
              <a:t>as functional </a:t>
            </a:r>
            <a:r>
              <a:rPr lang="en-US" sz="2400" dirty="0"/>
              <a:t>impairment.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1165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Phobias are divided into five </a:t>
            </a:r>
            <a:r>
              <a:rPr lang="en-US" dirty="0" smtClean="0"/>
              <a:t>categories: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92269"/>
              </p:ext>
            </p:extLst>
          </p:nvPr>
        </p:nvGraphicFramePr>
        <p:xfrm>
          <a:off x="1524000" y="1828800"/>
          <a:ext cx="9144000" cy="347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2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/>
              <a:t>Age of onset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fa-IR" sz="2400" dirty="0"/>
              <a:t>Fears and phobias are common in young children</a:t>
            </a:r>
            <a:r>
              <a:rPr lang="en-US" altLang="fa-IR" sz="2400" dirty="0" smtClean="0"/>
              <a:t>.</a:t>
            </a:r>
          </a:p>
          <a:p>
            <a:pPr algn="l" rtl="0"/>
            <a:r>
              <a:rPr lang="en-US" altLang="fa-IR" sz="2400" dirty="0" smtClean="0"/>
              <a:t> </a:t>
            </a:r>
            <a:r>
              <a:rPr lang="en-US" altLang="fa-IR" sz="2400" dirty="0"/>
              <a:t>Referral rates tend to increase in mid-to-late childhood and early adolescence. The peak age for referral of children diagnosed with specific phobia is 10-13 years, with the average age of symptom onset at approximately 8 years.</a:t>
            </a:r>
          </a:p>
          <a:p>
            <a:pPr algn="l" rtl="0"/>
            <a:endParaRPr lang="fa-IR" sz="2400" dirty="0"/>
          </a:p>
          <a:p>
            <a:pPr marL="0" indent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594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/>
              <a:t>Age of onset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fa-IR" sz="2400" dirty="0"/>
              <a:t>The mean age of onset of specific phobia depends on the type of phobia that develops</a:t>
            </a:r>
            <a:r>
              <a:rPr lang="en-US" altLang="fa-IR" sz="2400" dirty="0" smtClean="0"/>
              <a:t>.</a:t>
            </a:r>
          </a:p>
          <a:p>
            <a:pPr algn="l" rtl="0"/>
            <a:r>
              <a:rPr lang="en-US" altLang="fa-IR" sz="2400" dirty="0" smtClean="0"/>
              <a:t> </a:t>
            </a:r>
            <a:r>
              <a:rPr lang="en-US" altLang="fa-IR" sz="2400" dirty="0">
                <a:solidFill>
                  <a:schemeClr val="accent1">
                    <a:lumMod val="75000"/>
                  </a:schemeClr>
                </a:solidFill>
              </a:rPr>
              <a:t>Animal</a:t>
            </a:r>
            <a:r>
              <a:rPr lang="en-US" altLang="fa-IR" sz="2400" dirty="0"/>
              <a:t>, </a:t>
            </a:r>
            <a:r>
              <a:rPr lang="en-US" altLang="fa-IR" sz="2400" dirty="0">
                <a:solidFill>
                  <a:schemeClr val="accent1">
                    <a:lumMod val="75000"/>
                  </a:schemeClr>
                </a:solidFill>
              </a:rPr>
              <a:t>blood</a:t>
            </a:r>
            <a:r>
              <a:rPr lang="en-US" altLang="fa-IR" sz="2400" dirty="0"/>
              <a:t>, and </a:t>
            </a:r>
            <a:r>
              <a:rPr lang="en-US" altLang="fa-IR" sz="2400" dirty="0">
                <a:solidFill>
                  <a:schemeClr val="accent1">
                    <a:lumMod val="75000"/>
                  </a:schemeClr>
                </a:solidFill>
              </a:rPr>
              <a:t>storms</a:t>
            </a:r>
            <a:r>
              <a:rPr lang="en-US" altLang="fa-IR" sz="2400" dirty="0"/>
              <a:t> and </a:t>
            </a:r>
            <a:r>
              <a:rPr lang="en-US" altLang="fa-IR" sz="2400" dirty="0">
                <a:solidFill>
                  <a:schemeClr val="accent1">
                    <a:lumMod val="75000"/>
                  </a:schemeClr>
                </a:solidFill>
              </a:rPr>
              <a:t>water-specific</a:t>
            </a:r>
            <a:r>
              <a:rPr lang="en-US" altLang="fa-IR" sz="2400" dirty="0"/>
              <a:t> phobias typically develop in </a:t>
            </a:r>
            <a:r>
              <a:rPr lang="en-US" altLang="fa-IR" sz="2400" dirty="0">
                <a:solidFill>
                  <a:schemeClr val="accent1">
                    <a:lumMod val="75000"/>
                  </a:schemeClr>
                </a:solidFill>
              </a:rPr>
              <a:t>early</a:t>
            </a:r>
            <a:r>
              <a:rPr lang="en-US" altLang="fa-IR" sz="2400" dirty="0"/>
              <a:t> </a:t>
            </a:r>
            <a:r>
              <a:rPr lang="en-US" altLang="fa-IR" sz="2400" dirty="0">
                <a:solidFill>
                  <a:schemeClr val="accent1">
                    <a:lumMod val="75000"/>
                  </a:schemeClr>
                </a:solidFill>
              </a:rPr>
              <a:t>childhood</a:t>
            </a:r>
            <a:r>
              <a:rPr lang="en-US" altLang="fa-IR" sz="2400" dirty="0" smtClean="0"/>
              <a:t>.</a:t>
            </a:r>
          </a:p>
          <a:p>
            <a:pPr algn="l" rtl="0"/>
            <a:r>
              <a:rPr lang="en-US" altLang="fa-IR" sz="2400" dirty="0" smtClean="0"/>
              <a:t> </a:t>
            </a:r>
            <a:r>
              <a:rPr lang="en-US" altLang="fa-IR" sz="2400" dirty="0">
                <a:solidFill>
                  <a:schemeClr val="accent2">
                    <a:lumMod val="75000"/>
                  </a:schemeClr>
                </a:solidFill>
              </a:rPr>
              <a:t>Height</a:t>
            </a:r>
            <a:r>
              <a:rPr lang="en-US" altLang="fa-IR" sz="2400" dirty="0"/>
              <a:t> specific phobia develops in </a:t>
            </a:r>
            <a:r>
              <a:rPr lang="en-US" altLang="fa-IR" sz="2400" dirty="0">
                <a:solidFill>
                  <a:schemeClr val="accent2">
                    <a:lumMod val="75000"/>
                  </a:schemeClr>
                </a:solidFill>
              </a:rPr>
              <a:t>teenagers</a:t>
            </a:r>
            <a:r>
              <a:rPr lang="en-US" altLang="fa-IR" sz="2400" dirty="0" smtClean="0"/>
              <a:t>.</a:t>
            </a:r>
          </a:p>
          <a:p>
            <a:pPr algn="l" rtl="0"/>
            <a:r>
              <a:rPr lang="en-US" altLang="fa-IR" sz="2400" dirty="0" smtClean="0"/>
              <a:t> </a:t>
            </a:r>
            <a:r>
              <a:rPr lang="en-US" altLang="fa-IR" sz="2400" dirty="0">
                <a:solidFill>
                  <a:schemeClr val="accent4">
                    <a:lumMod val="75000"/>
                  </a:schemeClr>
                </a:solidFill>
              </a:rPr>
              <a:t>Situational</a:t>
            </a:r>
            <a:r>
              <a:rPr lang="en-US" altLang="fa-IR" sz="2400" dirty="0"/>
              <a:t> specific phobias (</a:t>
            </a:r>
            <a:r>
              <a:rPr lang="en-US" altLang="fa-IR" sz="2400" dirty="0" err="1"/>
              <a:t>eg</a:t>
            </a:r>
            <a:r>
              <a:rPr lang="en-US" altLang="fa-IR" sz="2400" dirty="0"/>
              <a:t>, claustrophobia) typically develop during the </a:t>
            </a:r>
            <a:r>
              <a:rPr lang="en-US" altLang="fa-IR" sz="2400" dirty="0">
                <a:solidFill>
                  <a:schemeClr val="accent4">
                    <a:lumMod val="75000"/>
                  </a:schemeClr>
                </a:solidFill>
              </a:rPr>
              <a:t>late</a:t>
            </a:r>
            <a:r>
              <a:rPr lang="en-US" altLang="fa-IR" sz="2400" dirty="0"/>
              <a:t> </a:t>
            </a:r>
            <a:r>
              <a:rPr lang="en-US" altLang="fa-IR" sz="2400" dirty="0">
                <a:solidFill>
                  <a:schemeClr val="accent4">
                    <a:lumMod val="75000"/>
                  </a:schemeClr>
                </a:solidFill>
              </a:rPr>
              <a:t>teenage</a:t>
            </a:r>
            <a:r>
              <a:rPr lang="en-US" altLang="fa-IR" sz="2400" dirty="0"/>
              <a:t> years and early third decade of life.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761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 Anxiety Disorder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SAD is developmentally inappropriate anxiety or distress relating to separation </a:t>
            </a:r>
            <a:r>
              <a:rPr lang="en-US" sz="2400" dirty="0" smtClean="0"/>
              <a:t>from a </a:t>
            </a:r>
            <a:r>
              <a:rPr lang="en-US" sz="2400" dirty="0"/>
              <a:t>major attachment figure or caretaker. </a:t>
            </a:r>
            <a:endParaRPr lang="en-US" sz="2400" dirty="0" smtClean="0"/>
          </a:p>
          <a:p>
            <a:pPr algn="l" rtl="0"/>
            <a:r>
              <a:rPr lang="en-US" sz="2400" dirty="0" smtClean="0"/>
              <a:t>Children </a:t>
            </a:r>
            <a:r>
              <a:rPr lang="en-US" sz="2400" dirty="0"/>
              <a:t>with SAD may worry about </a:t>
            </a:r>
            <a:r>
              <a:rPr lang="en-US" sz="2400" dirty="0" smtClean="0"/>
              <a:t>being kidnapped </a:t>
            </a:r>
            <a:r>
              <a:rPr lang="en-US" sz="2400" dirty="0"/>
              <a:t>or lost and/or that separation may result in death or injury to their </a:t>
            </a:r>
            <a:r>
              <a:rPr lang="en-US" sz="2400" dirty="0" smtClean="0"/>
              <a:t>parents, and </a:t>
            </a:r>
            <a:r>
              <a:rPr lang="en-US" sz="2400" dirty="0"/>
              <a:t>they will be unable to see their caretakers </a:t>
            </a:r>
            <a:r>
              <a:rPr lang="en-US" sz="2400" dirty="0" smtClean="0"/>
              <a:t>again.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2733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SAD frequently presents </a:t>
            </a:r>
            <a:r>
              <a:rPr lang="en-US" b="1" dirty="0" smtClean="0"/>
              <a:t>after: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P</a:t>
            </a:r>
            <a:r>
              <a:rPr lang="en-US" sz="2400" dirty="0" smtClean="0"/>
              <a:t>arental </a:t>
            </a:r>
            <a:r>
              <a:rPr lang="en-US" sz="2400" dirty="0" smtClean="0"/>
              <a:t>loss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significant illness in the family or </a:t>
            </a:r>
            <a:r>
              <a:rPr lang="en-US" sz="2400" dirty="0" smtClean="0"/>
              <a:t>child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dirty="0" smtClean="0"/>
              <a:t>eath </a:t>
            </a:r>
            <a:r>
              <a:rPr lang="en-US" sz="2400" dirty="0"/>
              <a:t>of a </a:t>
            </a:r>
            <a:r>
              <a:rPr lang="en-US" sz="2400" dirty="0" smtClean="0"/>
              <a:t>pet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O</a:t>
            </a:r>
            <a:r>
              <a:rPr lang="en-US" sz="2400" dirty="0" smtClean="0"/>
              <a:t>ther </a:t>
            </a:r>
            <a:r>
              <a:rPr lang="en-US" sz="2400" dirty="0"/>
              <a:t>stressful events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253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/>
              <a:t>Risk factors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fa-IR" sz="2400" dirty="0"/>
              <a:t>E</a:t>
            </a:r>
            <a:r>
              <a:rPr lang="en-US" altLang="fa-IR" sz="2400" dirty="0" smtClean="0"/>
              <a:t>arly </a:t>
            </a:r>
            <a:r>
              <a:rPr lang="en-US" altLang="fa-IR" sz="2400" dirty="0" smtClean="0"/>
              <a:t>traumatic </a:t>
            </a:r>
            <a:r>
              <a:rPr lang="en-US" altLang="fa-IR" sz="2400" dirty="0"/>
              <a:t>separation from the attachment </a:t>
            </a:r>
            <a:r>
              <a:rPr lang="en-US" altLang="fa-IR" sz="2400" dirty="0" err="1" smtClean="0"/>
              <a:t>figuresuch</a:t>
            </a:r>
            <a:r>
              <a:rPr lang="en-US" altLang="fa-IR" sz="2400" dirty="0" smtClean="0"/>
              <a:t> as </a:t>
            </a:r>
            <a:r>
              <a:rPr lang="en-US" altLang="fa-IR" sz="2400" dirty="0"/>
              <a:t>sudden hospitalization</a:t>
            </a:r>
            <a:r>
              <a:rPr lang="en-US" altLang="fa-IR" sz="2400" dirty="0" smtClean="0"/>
              <a:t>; </a:t>
            </a:r>
            <a:r>
              <a:rPr lang="en-US" altLang="fa-IR" sz="2400" dirty="0"/>
              <a:t>death or divorce</a:t>
            </a:r>
            <a:endParaRPr lang="en-US" altLang="fa-IR" sz="2400" dirty="0" smtClean="0"/>
          </a:p>
          <a:p>
            <a:pPr algn="l" rtl="0"/>
            <a:r>
              <a:rPr lang="en-US" altLang="fa-IR" sz="2400" dirty="0"/>
              <a:t>F</a:t>
            </a:r>
            <a:r>
              <a:rPr lang="en-US" altLang="fa-IR" sz="2400" dirty="0" smtClean="0"/>
              <a:t>amily </a:t>
            </a:r>
            <a:r>
              <a:rPr lang="en-US" altLang="fa-IR" sz="2400" dirty="0"/>
              <a:t>history of anxiety disorders or </a:t>
            </a:r>
            <a:r>
              <a:rPr lang="en-US" altLang="fa-IR" sz="2400" dirty="0" smtClean="0"/>
              <a:t>depression</a:t>
            </a:r>
          </a:p>
          <a:p>
            <a:pPr algn="l" rtl="0"/>
            <a:r>
              <a:rPr lang="en-US" altLang="fa-IR" sz="2400" dirty="0"/>
              <a:t>O</a:t>
            </a:r>
            <a:r>
              <a:rPr lang="en-US" altLang="fa-IR" sz="2400" dirty="0" smtClean="0"/>
              <a:t>ver-protective</a:t>
            </a:r>
            <a:r>
              <a:rPr lang="en-US" altLang="fa-IR" sz="2400" dirty="0"/>
              <a:t>, needy, or depressed parent</a:t>
            </a:r>
            <a:r>
              <a:rPr lang="en-US" altLang="fa-IR" sz="2400" dirty="0" smtClean="0"/>
              <a:t>.</a:t>
            </a:r>
          </a:p>
          <a:p>
            <a:pPr algn="l" rtl="0"/>
            <a:r>
              <a:rPr lang="en-US" altLang="fa-IR" sz="2400" dirty="0"/>
              <a:t>T</a:t>
            </a:r>
            <a:r>
              <a:rPr lang="en-US" altLang="fa-IR" sz="2400" dirty="0" smtClean="0"/>
              <a:t>emperament </a:t>
            </a:r>
            <a:r>
              <a:rPr lang="en-US" altLang="fa-IR" sz="2400" dirty="0"/>
              <a:t>(</a:t>
            </a:r>
            <a:r>
              <a:rPr lang="en-US" altLang="fa-IR" sz="2400" dirty="0" err="1"/>
              <a:t>ie</a:t>
            </a:r>
            <a:r>
              <a:rPr lang="en-US" altLang="fa-IR" sz="2400" dirty="0"/>
              <a:t>, level of anxiety dealing with new situations</a:t>
            </a:r>
            <a:r>
              <a:rPr lang="en-US" altLang="fa-IR" sz="2400" dirty="0" smtClean="0"/>
              <a:t>)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874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sz="3200" dirty="0"/>
              <a:t>As an aside, school phobias may develop in patients after the addition of a </a:t>
            </a:r>
            <a:r>
              <a:rPr lang="en-US" sz="3200" dirty="0">
                <a:solidFill>
                  <a:srgbClr val="FF0000"/>
                </a:solidFill>
              </a:rPr>
              <a:t>neuroleptic</a:t>
            </a:r>
            <a:r>
              <a:rPr lang="en-US" sz="3200" dirty="0"/>
              <a:t>. This phenomenon was initially reported with haloperidol and </a:t>
            </a:r>
            <a:r>
              <a:rPr lang="en-US" sz="3200" dirty="0" err="1"/>
              <a:t>pimozide</a:t>
            </a:r>
            <a:r>
              <a:rPr lang="en-US" sz="3200" dirty="0"/>
              <a:t> and is likely pharmacologically mediated (</a:t>
            </a:r>
            <a:r>
              <a:rPr lang="en-US" sz="3200" dirty="0" err="1"/>
              <a:t>risperidone</a:t>
            </a:r>
            <a:r>
              <a:rPr lang="en-US" sz="3200" dirty="0"/>
              <a:t>).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61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Anxiety </a:t>
            </a:r>
            <a:r>
              <a:rPr lang="en-US" b="1" dirty="0" smtClean="0"/>
              <a:t>Disorders in Children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Sara </a:t>
            </a:r>
            <a:r>
              <a:rPr lang="en-US" sz="2800" dirty="0" err="1" smtClean="0"/>
              <a:t>Dehbozorgi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310" y="1475112"/>
            <a:ext cx="9144000" cy="4474167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Refusal </a:t>
            </a:r>
            <a:r>
              <a:rPr lang="en-US" sz="2400" dirty="0"/>
              <a:t>to sleep alone or </a:t>
            </a:r>
            <a:r>
              <a:rPr lang="en-US" sz="2400" dirty="0" smtClean="0"/>
              <a:t>be away </a:t>
            </a:r>
            <a:r>
              <a:rPr lang="en-US" sz="2400" dirty="0"/>
              <a:t>from </a:t>
            </a:r>
            <a:r>
              <a:rPr lang="en-US" sz="2400" dirty="0" smtClean="0"/>
              <a:t>home. </a:t>
            </a:r>
            <a:endParaRPr lang="en-US" sz="2400" dirty="0" smtClean="0"/>
          </a:p>
          <a:p>
            <a:pPr algn="l" rtl="0"/>
            <a:r>
              <a:rPr lang="en-US" sz="2400" dirty="0" smtClean="0"/>
              <a:t>Nightmares </a:t>
            </a:r>
            <a:r>
              <a:rPr lang="en-US" sz="2400" dirty="0"/>
              <a:t>about separation. 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dirty="0"/>
              <a:t>S</a:t>
            </a:r>
            <a:r>
              <a:rPr lang="en-US" sz="2400" dirty="0" smtClean="0"/>
              <a:t>omatic </a:t>
            </a:r>
            <a:r>
              <a:rPr lang="en-US" sz="2400" dirty="0"/>
              <a:t>symptoms such as headaches, stomachaches, muscle </a:t>
            </a:r>
            <a:r>
              <a:rPr lang="en-US" sz="2400" dirty="0" smtClean="0"/>
              <a:t>cramps, or </a:t>
            </a:r>
            <a:r>
              <a:rPr lang="en-US" sz="2400" dirty="0"/>
              <a:t>dizziness. If somatic symptoms occur only when children are separated </a:t>
            </a:r>
            <a:r>
              <a:rPr lang="en-US" sz="2400" dirty="0" smtClean="0"/>
              <a:t>from attachment </a:t>
            </a:r>
            <a:r>
              <a:rPr lang="en-US" sz="2400" dirty="0"/>
              <a:t>figures or when faced with separation (e.g., no somatic symptoms </a:t>
            </a:r>
            <a:r>
              <a:rPr lang="en-US" sz="2400" dirty="0" smtClean="0"/>
              <a:t>on weekends </a:t>
            </a:r>
            <a:r>
              <a:rPr lang="en-US" sz="2400" dirty="0"/>
              <a:t>when there is no school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eeing </a:t>
            </a:r>
            <a:r>
              <a:rPr lang="en-US" sz="2400" dirty="0"/>
              <a:t>shadows of monsters </a:t>
            </a:r>
            <a:r>
              <a:rPr lang="en-US" sz="2400" dirty="0" smtClean="0"/>
              <a:t>when left </a:t>
            </a:r>
            <a:r>
              <a:rPr lang="en-US" sz="2400" dirty="0" smtClean="0"/>
              <a:t>alone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C</a:t>
            </a:r>
            <a:r>
              <a:rPr lang="en-US" sz="2400" dirty="0" smtClean="0"/>
              <a:t>ling </a:t>
            </a:r>
            <a:r>
              <a:rPr lang="en-US" sz="2400" dirty="0"/>
              <a:t>to their parents, follow them from room </a:t>
            </a:r>
            <a:r>
              <a:rPr lang="en-US" sz="2400" dirty="0" smtClean="0"/>
              <a:t>to room</a:t>
            </a:r>
            <a:r>
              <a:rPr lang="en-US" sz="2400" dirty="0"/>
              <a:t>, and/or insist parental presence at all times (e.g., bathing).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5221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135188" y="47625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fa-IR" b="1" dirty="0" smtClean="0"/>
              <a:t>Normal separation anxiety</a:t>
            </a:r>
            <a:r>
              <a:rPr lang="en-US" altLang="fa-IR" dirty="0" smtClean="0"/>
              <a:t/>
            </a:r>
            <a:br>
              <a:rPr lang="en-US" altLang="fa-IR" dirty="0" smtClean="0"/>
            </a:br>
            <a:endParaRPr lang="en-US" altLang="fa-IR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algn="l" rtl="0"/>
            <a:r>
              <a:rPr lang="en-US" altLang="fa-IR" sz="2400" dirty="0" smtClean="0"/>
              <a:t>Separation anxiety is developmentally normal in infants and toddlers until approximately age 3-4 years, when mild distress and clinging behavior occur when children are separated from their primary caregivers or attachment figures (</a:t>
            </a:r>
            <a:r>
              <a:rPr lang="en-US" altLang="fa-IR" sz="2400" dirty="0" err="1" smtClean="0"/>
              <a:t>eg</a:t>
            </a:r>
            <a:r>
              <a:rPr lang="en-US" altLang="fa-IR" sz="2400" dirty="0" smtClean="0"/>
              <a:t>, being left in a daycare setting).</a:t>
            </a:r>
          </a:p>
        </p:txBody>
      </p:sp>
    </p:spTree>
    <p:extLst>
      <p:ext uri="{BB962C8B-B14F-4D97-AF65-F5344CB8AC3E}">
        <p14:creationId xmlns:p14="http://schemas.microsoft.com/office/powerpoint/2010/main" val="32912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Phobia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err="1"/>
              <a:t>SoP</a:t>
            </a:r>
            <a:r>
              <a:rPr lang="en-US" sz="2400" dirty="0"/>
              <a:t> is also known as Social Anxiety Disorder. It is an excessive and impairing </a:t>
            </a:r>
            <a:r>
              <a:rPr lang="en-US" sz="2400" dirty="0" smtClean="0"/>
              <a:t>fear of </a:t>
            </a:r>
            <a:r>
              <a:rPr lang="en-US" sz="2400" dirty="0"/>
              <a:t>being negatively evaluated by others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 err="1"/>
              <a:t>SoP</a:t>
            </a:r>
            <a:r>
              <a:rPr lang="en-US" sz="2400" dirty="0"/>
              <a:t> must be accompanied by </a:t>
            </a:r>
            <a:r>
              <a:rPr lang="en-US" sz="2400" dirty="0" smtClean="0"/>
              <a:t>either avoidance </a:t>
            </a:r>
            <a:r>
              <a:rPr lang="en-US" sz="2400" dirty="0"/>
              <a:t>of social situations or severe discomfort while enduring social situations.</a:t>
            </a:r>
          </a:p>
          <a:p>
            <a:pPr algn="l" rtl="0"/>
            <a:r>
              <a:rPr lang="en-US" sz="2400" dirty="0"/>
              <a:t>In children, the anxiety cannot be limited to discomfort in social situations </a:t>
            </a:r>
            <a:r>
              <a:rPr lang="en-US" sz="2400" dirty="0" smtClean="0"/>
              <a:t>with adults</a:t>
            </a:r>
            <a:r>
              <a:rPr lang="en-US" sz="2400" dirty="0"/>
              <a:t>. Children with </a:t>
            </a:r>
            <a:r>
              <a:rPr lang="en-US" sz="2400" dirty="0" err="1"/>
              <a:t>SoP</a:t>
            </a:r>
            <a:r>
              <a:rPr lang="en-US" sz="2400" dirty="0"/>
              <a:t> are unlikely to approach peers and often feel like </a:t>
            </a:r>
            <a:r>
              <a:rPr lang="en-US" sz="2400" dirty="0" smtClean="0"/>
              <a:t>others are </a:t>
            </a:r>
            <a:r>
              <a:rPr lang="en-US" sz="2400" dirty="0"/>
              <a:t>watching them.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7269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err="1"/>
              <a:t>SoP</a:t>
            </a:r>
            <a:r>
              <a:rPr lang="en-US" sz="2400" dirty="0"/>
              <a:t> is diagnosed, symptoms need to be present for 6 months and almost always occur in the feared social </a:t>
            </a:r>
            <a:r>
              <a:rPr lang="en-US" sz="2400" dirty="0" smtClean="0"/>
              <a:t>situation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r>
              <a:rPr lang="en-US" sz="2400" dirty="0" smtClean="0"/>
              <a:t>Impairment </a:t>
            </a:r>
            <a:r>
              <a:rPr lang="en-US" sz="2400" dirty="0"/>
              <a:t>helps distinguish between normative shyness and </a:t>
            </a:r>
            <a:r>
              <a:rPr lang="en-US" sz="2400" dirty="0" err="1"/>
              <a:t>SoP</a:t>
            </a:r>
            <a:r>
              <a:rPr lang="en-US" sz="2400" dirty="0"/>
              <a:t>. 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4040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impairment include :</a:t>
            </a:r>
            <a:br>
              <a:rPr lang="en-US" b="1" dirty="0"/>
            </a:b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9144000" cy="453650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D</a:t>
            </a:r>
            <a:r>
              <a:rPr lang="en-US" sz="2400" dirty="0" smtClean="0"/>
              <a:t>ifficulties  </a:t>
            </a:r>
            <a:r>
              <a:rPr lang="en-US" sz="2400" dirty="0"/>
              <a:t>making </a:t>
            </a:r>
            <a:r>
              <a:rPr lang="en-US" sz="2400" dirty="0" smtClean="0"/>
              <a:t>or keeping </a:t>
            </a:r>
            <a:r>
              <a:rPr lang="en-US" sz="2400" dirty="0" smtClean="0"/>
              <a:t>friends</a:t>
            </a:r>
            <a:endParaRPr lang="en-US" sz="2400" dirty="0" smtClean="0"/>
          </a:p>
          <a:p>
            <a:pPr algn="l" rtl="0"/>
            <a:r>
              <a:rPr lang="en-US" sz="2400" dirty="0" smtClean="0"/>
              <a:t>limited </a:t>
            </a:r>
            <a:r>
              <a:rPr lang="en-US" sz="2400" dirty="0"/>
              <a:t>romantic </a:t>
            </a:r>
            <a:r>
              <a:rPr lang="en-US" sz="2400" dirty="0" smtClean="0"/>
              <a:t>relationships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chool refusal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participating </a:t>
            </a:r>
            <a:r>
              <a:rPr lang="en-US" sz="2400" dirty="0" smtClean="0"/>
              <a:t>in extracurricular </a:t>
            </a:r>
            <a:r>
              <a:rPr lang="en-US" sz="2400" dirty="0" smtClean="0"/>
              <a:t>activities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ignificant </a:t>
            </a:r>
            <a:r>
              <a:rPr lang="en-US" sz="2400" dirty="0"/>
              <a:t>child </a:t>
            </a:r>
            <a:r>
              <a:rPr lang="en-US" sz="2400" dirty="0" smtClean="0"/>
              <a:t>distress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Adolescents may abuse </a:t>
            </a:r>
            <a:r>
              <a:rPr lang="en-US" sz="2400" dirty="0" smtClean="0"/>
              <a:t>drugs prior </a:t>
            </a:r>
            <a:r>
              <a:rPr lang="en-US" sz="2400" dirty="0"/>
              <a:t>to and/or during social situations in attempts to self-medicate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Family life </a:t>
            </a:r>
            <a:r>
              <a:rPr lang="en-US" sz="2400" dirty="0" smtClean="0"/>
              <a:t>also is </a:t>
            </a:r>
            <a:r>
              <a:rPr lang="en-US" sz="2400" dirty="0"/>
              <a:t>often disrupted as the child’s avoidance and impairment often constrains </a:t>
            </a:r>
            <a:r>
              <a:rPr lang="en-US" sz="2400" dirty="0" smtClean="0"/>
              <a:t>families’ engagement </a:t>
            </a:r>
            <a:r>
              <a:rPr lang="en-US" sz="2400" dirty="0"/>
              <a:t>in fun activities.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323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</a:t>
            </a:r>
            <a:r>
              <a:rPr lang="en-US" dirty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voidant </a:t>
            </a:r>
            <a:r>
              <a:rPr lang="en-US" sz="2400" dirty="0" smtClean="0">
                <a:solidFill>
                  <a:srgbClr val="FF0000"/>
                </a:solidFill>
              </a:rPr>
              <a:t>personality </a:t>
            </a:r>
            <a:r>
              <a:rPr lang="en-US" sz="2400" dirty="0" smtClean="0"/>
              <a:t>disorder which </a:t>
            </a:r>
            <a:r>
              <a:rPr lang="en-US" sz="2400" dirty="0"/>
              <a:t>is sometimes conceptualized as a severe variant of </a:t>
            </a:r>
            <a:r>
              <a:rPr lang="en-US" sz="2400" dirty="0" err="1"/>
              <a:t>SoP</a:t>
            </a:r>
            <a:r>
              <a:rPr lang="en-US" sz="2400" dirty="0"/>
              <a:t> </a:t>
            </a:r>
            <a:r>
              <a:rPr lang="en-US" sz="2400" dirty="0" smtClean="0"/>
              <a:t>. </a:t>
            </a:r>
            <a:endParaRPr lang="en-US" sz="2400" dirty="0"/>
          </a:p>
          <a:p>
            <a:pPr algn="l" rtl="0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Autism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spectrum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disorder </a:t>
            </a:r>
            <a:r>
              <a:rPr lang="en-US" sz="2400" dirty="0"/>
              <a:t>is on the differential for </a:t>
            </a:r>
            <a:r>
              <a:rPr lang="en-US" sz="2400" dirty="0" err="1" smtClean="0"/>
              <a:t>SoP</a:t>
            </a:r>
            <a:r>
              <a:rPr lang="en-US" sz="2400" dirty="0" smtClean="0"/>
              <a:t> .however, </a:t>
            </a:r>
            <a:r>
              <a:rPr lang="en-US" sz="2400" dirty="0"/>
              <a:t>children with </a:t>
            </a:r>
            <a:r>
              <a:rPr lang="en-US" sz="2400" dirty="0" err="1"/>
              <a:t>SoP</a:t>
            </a:r>
            <a:r>
              <a:rPr lang="en-US" sz="2400" dirty="0"/>
              <a:t> often have friends their own age </a:t>
            </a:r>
            <a:r>
              <a:rPr lang="en-US" sz="2400" dirty="0" smtClean="0"/>
              <a:t>and demonstrate </a:t>
            </a:r>
            <a:r>
              <a:rPr lang="en-US" sz="2400" dirty="0"/>
              <a:t>improved social skills in established relationships. In many cases </a:t>
            </a:r>
            <a:r>
              <a:rPr lang="en-US" sz="2400" dirty="0" smtClean="0"/>
              <a:t>of autism </a:t>
            </a:r>
            <a:r>
              <a:rPr lang="en-US" sz="2400" dirty="0"/>
              <a:t>spectrum disorder, a comorbid diagnosis of </a:t>
            </a:r>
            <a:r>
              <a:rPr lang="en-US" sz="2400" dirty="0" err="1"/>
              <a:t>SoP</a:t>
            </a:r>
            <a:r>
              <a:rPr lang="en-US" sz="2400" dirty="0"/>
              <a:t> is warranted.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7100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Selective </a:t>
            </a:r>
            <a:r>
              <a:rPr lang="en-US" b="1" dirty="0" err="1"/>
              <a:t>Mutism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SM is refusal to speak in particular settings. Children may speak at home but </a:t>
            </a:r>
            <a:r>
              <a:rPr lang="en-US" sz="2400" dirty="0" smtClean="0"/>
              <a:t>not school </a:t>
            </a:r>
            <a:r>
              <a:rPr lang="en-US" sz="2400" dirty="0"/>
              <a:t>or in front of unfamiliar people. They may communicate by nodding, </a:t>
            </a:r>
            <a:r>
              <a:rPr lang="en-US" sz="2400" dirty="0" smtClean="0"/>
              <a:t>writing, making </a:t>
            </a:r>
            <a:r>
              <a:rPr lang="en-US" sz="2400" dirty="0"/>
              <a:t>sounds in lieu of speaking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Many children with SM rely on friends </a:t>
            </a:r>
            <a:r>
              <a:rPr lang="en-US" sz="2400" dirty="0" smtClean="0"/>
              <a:t>and parents </a:t>
            </a:r>
            <a:r>
              <a:rPr lang="en-US" sz="2400" dirty="0"/>
              <a:t>to speak for them in social settings. Impairments due to SM include </a:t>
            </a:r>
            <a:r>
              <a:rPr lang="en-US" sz="2400" dirty="0" smtClean="0"/>
              <a:t>reduced class </a:t>
            </a:r>
            <a:r>
              <a:rPr lang="en-US" sz="2400" dirty="0"/>
              <a:t>participation, academic underachievement, and isolation from peers. </a:t>
            </a:r>
            <a:endParaRPr lang="en-US" sz="2400" dirty="0" smtClean="0"/>
          </a:p>
          <a:p>
            <a:pPr algn="l" rtl="0"/>
            <a:r>
              <a:rPr lang="en-US" sz="2400" dirty="0" smtClean="0"/>
              <a:t>Symptom must </a:t>
            </a:r>
            <a:r>
              <a:rPr lang="en-US" sz="2400" dirty="0"/>
              <a:t>persist for </a:t>
            </a:r>
            <a:r>
              <a:rPr lang="en-US" sz="2400" dirty="0">
                <a:solidFill>
                  <a:srgbClr val="FF0000"/>
                </a:solidFill>
              </a:rPr>
              <a:t>1 month </a:t>
            </a:r>
            <a:r>
              <a:rPr lang="en-US" sz="2400" dirty="0"/>
              <a:t>and cannot be limited to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first month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school.</a:t>
            </a:r>
          </a:p>
        </p:txBody>
      </p:sp>
    </p:spTree>
    <p:extLst>
      <p:ext uri="{BB962C8B-B14F-4D97-AF65-F5344CB8AC3E}">
        <p14:creationId xmlns:p14="http://schemas.microsoft.com/office/powerpoint/2010/main" val="15576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Selective </a:t>
            </a:r>
            <a:r>
              <a:rPr lang="en-US" b="1" dirty="0" err="1"/>
              <a:t>Mutism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Children with SM are often shy and usually have comorbid social </a:t>
            </a:r>
            <a:r>
              <a:rPr lang="en-US" sz="2400" dirty="0" err="1" smtClean="0"/>
              <a:t>phobia.however</a:t>
            </a:r>
            <a:r>
              <a:rPr lang="en-US" sz="2400" dirty="0"/>
              <a:t>, some </a:t>
            </a:r>
            <a:r>
              <a:rPr lang="en-US" sz="2400" dirty="0" smtClean="0"/>
              <a:t>enjoy participating </a:t>
            </a:r>
            <a:r>
              <a:rPr lang="en-US" sz="2400" dirty="0"/>
              <a:t>in social activities that do not require speaking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/>
              <a:t>Communication </a:t>
            </a:r>
            <a:r>
              <a:rPr lang="en-US" sz="2400" dirty="0" smtClean="0"/>
              <a:t>and developmental </a:t>
            </a:r>
            <a:r>
              <a:rPr lang="en-US" sz="2400" dirty="0"/>
              <a:t>disorders are frequently comorbid with </a:t>
            </a:r>
            <a:r>
              <a:rPr lang="en-US" sz="2400" dirty="0" smtClean="0"/>
              <a:t>SM, </a:t>
            </a:r>
            <a:r>
              <a:rPr lang="en-US" sz="2400" dirty="0"/>
              <a:t>and children </a:t>
            </a:r>
            <a:r>
              <a:rPr lang="en-US" sz="2400" dirty="0" smtClean="0"/>
              <a:t>with SM</a:t>
            </a:r>
            <a:r>
              <a:rPr lang="en-US" sz="2400" dirty="0"/>
              <a:t>, communication, and developmental disorders all present with a lack of speech.</a:t>
            </a:r>
          </a:p>
          <a:p>
            <a:pPr algn="l" rtl="0"/>
            <a:r>
              <a:rPr lang="en-US" sz="2400" dirty="0"/>
              <a:t>What distinguishes children with SM from children with communication </a:t>
            </a:r>
            <a:r>
              <a:rPr lang="en-US" sz="2400" dirty="0" smtClean="0"/>
              <a:t>and developmental </a:t>
            </a:r>
            <a:r>
              <a:rPr lang="en-US" sz="2400" dirty="0"/>
              <a:t>disorders is that the former have an ability to speak in certain </a:t>
            </a:r>
            <a:r>
              <a:rPr lang="en-US" sz="2400" dirty="0" smtClean="0"/>
              <a:t>social contexts </a:t>
            </a:r>
            <a:r>
              <a:rPr lang="en-US" sz="2400" dirty="0"/>
              <a:t>but not in </a:t>
            </a:r>
            <a:r>
              <a:rPr lang="en-US" sz="2400" dirty="0" smtClean="0"/>
              <a:t>others.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1059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/>
              <a:t>Pediatric Generalized Anxiety Disorder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2132856"/>
            <a:ext cx="9144000" cy="347472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GAD is characterized by impairing worry about multiple situations for at least </a:t>
            </a:r>
            <a:r>
              <a:rPr lang="en-US" sz="2400" dirty="0" smtClean="0"/>
              <a:t>6 months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r>
              <a:rPr lang="en-US" sz="2400" dirty="0" smtClean="0"/>
              <a:t>Children </a:t>
            </a:r>
            <a:r>
              <a:rPr lang="en-US" sz="2400" dirty="0"/>
              <a:t>with GAD express worry about potentially negative occurrences </a:t>
            </a:r>
            <a:r>
              <a:rPr lang="en-US" sz="2400" dirty="0" smtClean="0"/>
              <a:t>on most </a:t>
            </a:r>
            <a:r>
              <a:rPr lang="en-US" sz="2400" dirty="0"/>
              <a:t>days, and the focus of the worry may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shift from topic to topic</a:t>
            </a:r>
            <a:r>
              <a:rPr lang="en-US" sz="2400" dirty="0"/>
              <a:t>. The anxiety </a:t>
            </a:r>
            <a:r>
              <a:rPr lang="en-US" sz="2400" dirty="0" smtClean="0"/>
              <a:t>in GAD </a:t>
            </a:r>
            <a:r>
              <a:rPr lang="en-US" sz="2400" dirty="0"/>
              <a:t>is often difficult to control 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interferes with completing tasks </a:t>
            </a:r>
            <a:r>
              <a:rPr lang="en-US" sz="2400" dirty="0"/>
              <a:t>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enjoying activities</a:t>
            </a:r>
            <a:r>
              <a:rPr lang="en-US" sz="2400" dirty="0"/>
              <a:t>, which helps to distinguish pathologic from normal anxiety.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0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with GAD may have </a:t>
            </a:r>
            <a:r>
              <a:rPr lang="en-US" dirty="0" smtClean="0"/>
              <a:t>difficulties in: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/>
              <a:t>F</a:t>
            </a:r>
            <a:r>
              <a:rPr lang="en-US" sz="2400" dirty="0" smtClean="0"/>
              <a:t>alling </a:t>
            </a:r>
            <a:r>
              <a:rPr lang="en-US" sz="2400" dirty="0"/>
              <a:t>or staying </a:t>
            </a:r>
            <a:r>
              <a:rPr lang="en-US" sz="2400" dirty="0" smtClean="0"/>
              <a:t>asleep</a:t>
            </a:r>
          </a:p>
          <a:p>
            <a:pPr algn="l" rtl="0"/>
            <a:r>
              <a:rPr lang="en-US" sz="2400" dirty="0" smtClean="0"/>
              <a:t> Fatigue</a:t>
            </a:r>
          </a:p>
          <a:p>
            <a:pPr algn="l" rtl="0"/>
            <a:r>
              <a:rPr lang="en-US" sz="2400" dirty="0" smtClean="0"/>
              <a:t> Trouble focusing</a:t>
            </a:r>
          </a:p>
          <a:p>
            <a:pPr algn="l" rtl="0"/>
            <a:r>
              <a:rPr lang="en-US" sz="2400" dirty="0" smtClean="0"/>
              <a:t> Muscle tension </a:t>
            </a:r>
            <a:endParaRPr lang="en-US" sz="2400" dirty="0"/>
          </a:p>
          <a:p>
            <a:pPr algn="l" rtl="0"/>
            <a:r>
              <a:rPr lang="en-US" sz="2400" dirty="0" smtClean="0"/>
              <a:t> Irritability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 Worry </a:t>
            </a:r>
            <a:r>
              <a:rPr lang="en-US" sz="2400" dirty="0"/>
              <a:t>must be accompanied by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n-US" sz="2400" dirty="0"/>
              <a:t> of these symptoms in childhood GAD (note, diagnosis of GAD in adults requires worry be accompanied by three of these symptoms).</a:t>
            </a:r>
            <a:endParaRPr lang="fa-IR" sz="2400" dirty="0"/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68658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 smtClean="0"/>
              <a:t> </a:t>
            </a:r>
            <a:r>
              <a:rPr lang="en-US" altLang="fa-IR" b="1" dirty="0"/>
              <a:t>N</a:t>
            </a:r>
            <a:r>
              <a:rPr lang="en-US" altLang="fa-IR" b="1" dirty="0" smtClean="0"/>
              <a:t>ormal </a:t>
            </a:r>
            <a:r>
              <a:rPr lang="en-US" altLang="fa-IR" b="1" dirty="0"/>
              <a:t>and abnormal child </a:t>
            </a:r>
            <a:r>
              <a:rPr lang="en-US" altLang="fa-IR" b="1" dirty="0" smtClean="0"/>
              <a:t>anxiety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altLang="fa-IR" sz="2400" dirty="0"/>
              <a:t> As anxiety disorders represent an extreme presentation of normal events, this distinction is essentially made on the basis of </a:t>
            </a:r>
            <a:r>
              <a:rPr lang="en-US" altLang="fa-I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severity and persistence of </a:t>
            </a:r>
            <a:r>
              <a:rPr lang="en-US" alt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symptoms</a:t>
            </a:r>
            <a:r>
              <a:rPr lang="en-US" altLang="fa-IR" sz="2400" dirty="0" smtClean="0"/>
              <a:t>.</a:t>
            </a:r>
            <a:endParaRPr lang="en-US" altLang="fa-IR" sz="2400" dirty="0"/>
          </a:p>
          <a:p>
            <a:pPr algn="l" rtl="0"/>
            <a:r>
              <a:rPr lang="en-US" altLang="fa-IR" sz="2400" dirty="0"/>
              <a:t>The extent to which irrational fears or worries cause </a:t>
            </a:r>
            <a:r>
              <a:rPr lang="en-US" altLang="fa-I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significant distress or impairment in academic or social </a:t>
            </a:r>
            <a:r>
              <a:rPr lang="en-US" alt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functioning.</a:t>
            </a:r>
            <a:endParaRPr lang="en-US" altLang="fa-I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 rtl="0"/>
            <a:r>
              <a:rPr lang="en-US" altLang="fa-IR" sz="2400" dirty="0"/>
              <a:t>The timing of </a:t>
            </a:r>
            <a:r>
              <a:rPr lang="en-US" altLang="fa-IR" sz="2400" dirty="0" smtClean="0"/>
              <a:t>symptoms</a:t>
            </a:r>
          </a:p>
          <a:p>
            <a:pPr algn="l" rtl="0"/>
            <a:r>
              <a:rPr lang="en-US" sz="2400" dirty="0"/>
              <a:t> Developmentally appropriate worries fade with time and do not interfere with functioning, making them distinguishable from anxiety </a:t>
            </a:r>
            <a:r>
              <a:rPr lang="en-US" sz="2400" dirty="0" smtClean="0"/>
              <a:t>disorders.</a:t>
            </a:r>
            <a:endParaRPr lang="fa-IR" sz="2400" dirty="0"/>
          </a:p>
          <a:p>
            <a:pPr algn="l" rtl="0"/>
            <a:endParaRPr lang="en-US" altLang="fa-IR" sz="2400" dirty="0"/>
          </a:p>
          <a:p>
            <a:pPr marL="0" indent="0"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Anxieties in GAD often involve </a:t>
            </a:r>
            <a:r>
              <a:rPr lang="en-US" sz="2400" dirty="0" smtClean="0">
                <a:solidFill>
                  <a:srgbClr val="FF0000"/>
                </a:solidFill>
              </a:rPr>
              <a:t>everyday </a:t>
            </a:r>
            <a:r>
              <a:rPr lang="en-US" sz="2400" dirty="0">
                <a:solidFill>
                  <a:srgbClr val="FF0000"/>
                </a:solidFill>
              </a:rPr>
              <a:t>matters </a:t>
            </a:r>
            <a:r>
              <a:rPr lang="en-US" sz="2400" dirty="0"/>
              <a:t>like completing assignments, being on time, getting good grades, and performance in sports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Worry about </a:t>
            </a:r>
            <a:r>
              <a:rPr lang="en-US" sz="2400" dirty="0">
                <a:solidFill>
                  <a:schemeClr val="accent4"/>
                </a:solidFill>
              </a:rPr>
              <a:t>anticipated changes and dangerous situations </a:t>
            </a:r>
            <a:r>
              <a:rPr lang="en-US" sz="2400" dirty="0"/>
              <a:t>like storms, home invasion, or a family member getting sick is also common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The worries can sometimes be </a:t>
            </a:r>
            <a:r>
              <a:rPr lang="en-US" sz="2400" dirty="0">
                <a:solidFill>
                  <a:schemeClr val="accent2"/>
                </a:solidFill>
              </a:rPr>
              <a:t>fantastical </a:t>
            </a:r>
            <a:r>
              <a:rPr lang="en-US" sz="2400" dirty="0"/>
              <a:t>(e.g., monsters in the basement) </a:t>
            </a:r>
            <a:r>
              <a:rPr lang="en-US" sz="2400" dirty="0">
                <a:solidFill>
                  <a:schemeClr val="accent2"/>
                </a:solidFill>
              </a:rPr>
              <a:t>or extreme </a:t>
            </a:r>
            <a:r>
              <a:rPr lang="en-US" sz="2400" dirty="0"/>
              <a:t>(e.g., terrorist attacks). 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4379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Children </a:t>
            </a:r>
            <a:r>
              <a:rPr lang="en-US" sz="2400" dirty="0"/>
              <a:t>with GAD may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seek reassurance </a:t>
            </a:r>
            <a:r>
              <a:rPr lang="en-US" sz="2400" dirty="0"/>
              <a:t>about their performance or </a:t>
            </a:r>
            <a:r>
              <a:rPr lang="en-US" sz="2400" dirty="0" smtClean="0"/>
              <a:t>safety frequently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r>
              <a:rPr lang="en-US" sz="2400" dirty="0" smtClean="0"/>
              <a:t>GAD </a:t>
            </a:r>
            <a:r>
              <a:rPr lang="en-US" sz="2400" dirty="0"/>
              <a:t>may also present as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perfectionism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indecision for fear of making </a:t>
            </a:r>
            <a:r>
              <a:rPr lang="en-US" sz="2400" dirty="0" smtClean="0">
                <a:solidFill>
                  <a:srgbClr val="FF0000"/>
                </a:solidFill>
              </a:rPr>
              <a:t>a poor </a:t>
            </a:r>
            <a:r>
              <a:rPr lang="en-US" sz="2400" dirty="0">
                <a:solidFill>
                  <a:srgbClr val="FF0000"/>
                </a:solidFill>
              </a:rPr>
              <a:t>choice</a:t>
            </a:r>
            <a:r>
              <a:rPr lang="en-US" sz="2400" dirty="0"/>
              <a:t>, and a tendency to </a:t>
            </a:r>
            <a:r>
              <a:rPr lang="en-US" sz="2400" dirty="0">
                <a:solidFill>
                  <a:srgbClr val="7030A0"/>
                </a:solidFill>
              </a:rPr>
              <a:t>magnify minor mistakes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Somatic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symptoms</a:t>
            </a:r>
            <a:r>
              <a:rPr lang="en-US" sz="2400" dirty="0"/>
              <a:t> also </a:t>
            </a:r>
            <a:r>
              <a:rPr lang="en-US" sz="2400" dirty="0" smtClean="0"/>
              <a:t>often manifest </a:t>
            </a:r>
            <a:r>
              <a:rPr lang="en-US" sz="2400" dirty="0"/>
              <a:t>including headaches and </a:t>
            </a:r>
            <a:r>
              <a:rPr lang="en-US" sz="2400" dirty="0" smtClean="0"/>
              <a:t>stomachaches.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0377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err="1" smtClean="0"/>
              <a:t>Firstline</a:t>
            </a:r>
            <a:r>
              <a:rPr lang="en-US" sz="2400" dirty="0"/>
              <a:t> </a:t>
            </a:r>
            <a:r>
              <a:rPr lang="en-US" sz="2400" dirty="0" smtClean="0"/>
              <a:t>interventions </a:t>
            </a:r>
            <a:r>
              <a:rPr lang="en-US" sz="2400" dirty="0"/>
              <a:t>for childhood anxiety disorders are cognitive behavioral </a:t>
            </a:r>
            <a:r>
              <a:rPr lang="en-US" sz="2400" dirty="0" smtClean="0"/>
              <a:t>therapy (CBT) </a:t>
            </a:r>
            <a:r>
              <a:rPr lang="en-US" sz="2400" dirty="0"/>
              <a:t>and treatment with </a:t>
            </a:r>
            <a:r>
              <a:rPr lang="en-US" sz="2400" dirty="0" smtClean="0"/>
              <a:t>SSRI.</a:t>
            </a:r>
          </a:p>
          <a:p>
            <a:pPr algn="l" rtl="0"/>
            <a:r>
              <a:rPr lang="en-US" sz="2400" dirty="0" smtClean="0"/>
              <a:t>SSRIs </a:t>
            </a:r>
            <a:r>
              <a:rPr lang="en-US" sz="2400" dirty="0"/>
              <a:t>are </a:t>
            </a:r>
            <a:r>
              <a:rPr lang="en-US" sz="2400" dirty="0" smtClean="0"/>
              <a:t>effective </a:t>
            </a:r>
            <a:r>
              <a:rPr lang="en-US" sz="2400" dirty="0"/>
              <a:t>treatments in pediatric </a:t>
            </a:r>
            <a:r>
              <a:rPr lang="en-US" sz="2400" dirty="0" smtClean="0"/>
              <a:t>anxiety</a:t>
            </a:r>
          </a:p>
          <a:p>
            <a:pPr algn="l" rtl="0"/>
            <a:r>
              <a:rPr lang="en-US" sz="2400" dirty="0" err="1"/>
              <a:t>A</a:t>
            </a:r>
            <a:r>
              <a:rPr lang="en-US" sz="2400" dirty="0" err="1" smtClean="0"/>
              <a:t>tomoxetine</a:t>
            </a:r>
            <a:r>
              <a:rPr lang="en-US" sz="2400" dirty="0"/>
              <a:t>, which selectively inhibits norepinephrine </a:t>
            </a:r>
            <a:r>
              <a:rPr lang="en-US" sz="2400" dirty="0" smtClean="0"/>
              <a:t>reuptake, improved </a:t>
            </a:r>
            <a:r>
              <a:rPr lang="en-US" sz="2400" dirty="0"/>
              <a:t>anxiety and ADHD symptoms in children with both </a:t>
            </a:r>
            <a:r>
              <a:rPr lang="en-US" sz="2400" dirty="0" smtClean="0"/>
              <a:t>disorders.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06057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 is a first-line treatment for pediatric anxiety 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454518"/>
            <a:ext cx="10369152" cy="4638777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dirty="0" smtClean="0"/>
              <a:t>CBT </a:t>
            </a:r>
            <a:r>
              <a:rPr lang="en-US" dirty="0"/>
              <a:t>for anxiety </a:t>
            </a:r>
            <a:r>
              <a:rPr lang="en-US" dirty="0" smtClean="0"/>
              <a:t>usually includes: </a:t>
            </a:r>
          </a:p>
          <a:p>
            <a:pPr marL="0" indent="0" algn="ctr" rtl="0">
              <a:buNone/>
            </a:pPr>
            <a:r>
              <a:rPr lang="en-US" dirty="0" err="1"/>
              <a:t>P</a:t>
            </a:r>
            <a:r>
              <a:rPr lang="en-US" dirty="0" err="1" smtClean="0"/>
              <a:t>sychoeducation</a:t>
            </a:r>
            <a:r>
              <a:rPr lang="en-US" dirty="0" smtClean="0"/>
              <a:t> </a:t>
            </a:r>
            <a:r>
              <a:rPr lang="en-US" dirty="0"/>
              <a:t>about </a:t>
            </a:r>
            <a:r>
              <a:rPr lang="en-US" dirty="0" smtClean="0"/>
              <a:t>anxiety</a:t>
            </a:r>
          </a:p>
          <a:p>
            <a:pPr marL="0" indent="0" algn="ctr" rtl="0">
              <a:buNone/>
            </a:pPr>
            <a:r>
              <a:rPr lang="en-US" dirty="0"/>
              <a:t>S</a:t>
            </a:r>
            <a:r>
              <a:rPr lang="en-US" dirty="0" smtClean="0"/>
              <a:t>elf-monitoring </a:t>
            </a:r>
            <a:r>
              <a:rPr lang="en-US" dirty="0"/>
              <a:t>of emotions and </a:t>
            </a:r>
            <a:r>
              <a:rPr lang="en-US" dirty="0" smtClean="0"/>
              <a:t>somatic manifestations </a:t>
            </a:r>
            <a:r>
              <a:rPr lang="en-US" dirty="0"/>
              <a:t>of </a:t>
            </a:r>
            <a:r>
              <a:rPr lang="en-US" dirty="0" smtClean="0"/>
              <a:t>anxiety</a:t>
            </a:r>
          </a:p>
          <a:p>
            <a:pPr marL="0" indent="0" algn="ctr" rtl="0">
              <a:buNone/>
            </a:pPr>
            <a:r>
              <a:rPr lang="en-US" dirty="0"/>
              <a:t>R</a:t>
            </a:r>
            <a:r>
              <a:rPr lang="en-US" dirty="0" smtClean="0"/>
              <a:t>elaxation techniques</a:t>
            </a:r>
          </a:p>
          <a:p>
            <a:pPr marL="0" indent="0" algn="ctr" rtl="0">
              <a:buNone/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racking </a:t>
            </a:r>
            <a:r>
              <a:rPr lang="en-US" dirty="0"/>
              <a:t>behavioral patterns contributing to </a:t>
            </a:r>
            <a:r>
              <a:rPr lang="en-US" dirty="0" smtClean="0"/>
              <a:t>anxiety</a:t>
            </a:r>
          </a:p>
          <a:p>
            <a:pPr marL="0" indent="0" algn="ctr" rtl="0">
              <a:buNone/>
            </a:pPr>
            <a:r>
              <a:rPr lang="en-US" dirty="0" smtClean="0"/>
              <a:t>Graded exposure </a:t>
            </a:r>
            <a:r>
              <a:rPr lang="en-US" dirty="0"/>
              <a:t>to feared </a:t>
            </a:r>
            <a:r>
              <a:rPr lang="en-US" dirty="0" smtClean="0"/>
              <a:t>stimuli</a:t>
            </a:r>
          </a:p>
          <a:p>
            <a:pPr marL="0" indent="0" algn="ctr" rtl="0">
              <a:buNone/>
            </a:pP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/>
              <a:t>of thoughts (e.g., negative self-talk) </a:t>
            </a:r>
            <a:r>
              <a:rPr lang="en-US" dirty="0" smtClean="0"/>
              <a:t>that influence feelings</a:t>
            </a:r>
          </a:p>
          <a:p>
            <a:pPr marL="0" indent="0" algn="ctr" rtl="0">
              <a:buNone/>
            </a:pPr>
            <a:r>
              <a:rPr lang="en-US" dirty="0"/>
              <a:t>C</a:t>
            </a:r>
            <a:r>
              <a:rPr lang="en-US" dirty="0" smtClean="0"/>
              <a:t>ognitive restructuring</a:t>
            </a:r>
          </a:p>
          <a:p>
            <a:pPr marL="0" indent="0" algn="ctr" rtl="0">
              <a:buNone/>
            </a:pP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roblem-solving skills</a:t>
            </a:r>
          </a:p>
          <a:p>
            <a:pPr marL="0" indent="0" algn="ctr" rtl="0">
              <a:buNone/>
            </a:pPr>
            <a:r>
              <a:rPr lang="en-US" dirty="0"/>
              <a:t>R</a:t>
            </a:r>
            <a:r>
              <a:rPr lang="en-US" dirty="0" smtClean="0"/>
              <a:t>eward systems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400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50" r="7143"/>
          <a:stretch/>
        </p:blipFill>
        <p:spPr>
          <a:xfrm>
            <a:off x="119336" y="0"/>
            <a:ext cx="1207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"/>
          <a:stretch/>
        </p:blipFill>
        <p:spPr>
          <a:xfrm>
            <a:off x="119336" y="0"/>
            <a:ext cx="12072664" cy="5303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9" t="32410" r="550" b="15664"/>
          <a:stretch/>
        </p:blipFill>
        <p:spPr>
          <a:xfrm>
            <a:off x="152002" y="5129808"/>
            <a:ext cx="12006698" cy="15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F</a:t>
            </a:r>
            <a:r>
              <a:rPr lang="en-US" sz="2400" dirty="0" smtClean="0"/>
              <a:t>luoxetine </a:t>
            </a:r>
            <a:r>
              <a:rPr lang="en-US" sz="2400" dirty="0"/>
              <a:t>should be titrated </a:t>
            </a:r>
            <a:r>
              <a:rPr lang="en-US" sz="2400" dirty="0" smtClean="0"/>
              <a:t>slowly (weekly </a:t>
            </a:r>
            <a:r>
              <a:rPr lang="en-US" sz="2400" dirty="0"/>
              <a:t>or even at 2-week intervals) to avoid “overshooting” the optimal dose. </a:t>
            </a:r>
            <a:r>
              <a:rPr lang="en-US" sz="2400" dirty="0" smtClean="0"/>
              <a:t>The usual </a:t>
            </a:r>
            <a:r>
              <a:rPr lang="en-US" sz="2400" dirty="0"/>
              <a:t>dose range for children and adolescents is 20 to 40 mg/day, though </a:t>
            </a:r>
            <a:r>
              <a:rPr lang="en-US" sz="2400" dirty="0" smtClean="0"/>
              <a:t>some children </a:t>
            </a:r>
            <a:r>
              <a:rPr lang="en-US" sz="2400" dirty="0"/>
              <a:t>and adolescents may </a:t>
            </a:r>
            <a:r>
              <a:rPr lang="en-US" sz="2400" dirty="0" smtClean="0"/>
              <a:t>require </a:t>
            </a:r>
            <a:r>
              <a:rPr lang="en-US" sz="2400" dirty="0"/>
              <a:t>higher </a:t>
            </a:r>
            <a:r>
              <a:rPr lang="en-US" sz="2400" dirty="0" smtClean="0"/>
              <a:t>doses.</a:t>
            </a:r>
          </a:p>
          <a:p>
            <a:pPr algn="l" rtl="0"/>
            <a:r>
              <a:rPr lang="en-US" sz="2400" dirty="0" smtClean="0"/>
              <a:t>Sertraline might </a:t>
            </a:r>
            <a:r>
              <a:rPr lang="en-US" sz="2400" dirty="0"/>
              <a:t>start with a 12.5 to 25 mg dose, with similar weekly titration to a </a:t>
            </a:r>
            <a:r>
              <a:rPr lang="en-US" sz="2400" dirty="0" smtClean="0"/>
              <a:t>range between </a:t>
            </a:r>
            <a:r>
              <a:rPr lang="en-US" sz="2400" dirty="0"/>
              <a:t>50 and 150 mg in children. Doses in excess of 50 mg/day may be required </a:t>
            </a:r>
            <a:r>
              <a:rPr lang="en-US" sz="2400" dirty="0" smtClean="0"/>
              <a:t>in older </a:t>
            </a:r>
            <a:r>
              <a:rPr lang="en-US" sz="2400" dirty="0"/>
              <a:t>adolescents due to moderate levels of platelet reuptake inhibition at 50 mg/day.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6243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Citalopram</a:t>
            </a:r>
            <a:r>
              <a:rPr lang="en-US" sz="2400" i="1" dirty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children less than 12 years of </a:t>
            </a:r>
            <a:r>
              <a:rPr lang="en-US" sz="2400" dirty="0" smtClean="0"/>
              <a:t>age, </a:t>
            </a:r>
            <a:r>
              <a:rPr lang="en-US" sz="2400" dirty="0"/>
              <a:t>should be started as 10 mg/day, with titrating up by 5 mg/day every </a:t>
            </a:r>
            <a:r>
              <a:rPr lang="en-US" sz="2400" dirty="0" smtClean="0"/>
              <a:t>2 weeks </a:t>
            </a:r>
            <a:r>
              <a:rPr lang="en-US" sz="2400" dirty="0"/>
              <a:t>to a max of 40 mg/day; in children over 12 years of age, citalopram should </a:t>
            </a:r>
            <a:r>
              <a:rPr lang="en-US" sz="2400" dirty="0" smtClean="0"/>
              <a:t>be started </a:t>
            </a:r>
            <a:r>
              <a:rPr lang="en-US" sz="2400" dirty="0"/>
              <a:t>at 20 mg/day, with titrating up by 10 mg/day every 2 weeks to a maximum </a:t>
            </a:r>
            <a:r>
              <a:rPr lang="en-US" sz="2400" dirty="0" smtClean="0"/>
              <a:t>of 40 </a:t>
            </a:r>
            <a:r>
              <a:rPr lang="en-US" sz="2400" dirty="0"/>
              <a:t>mg/d. In both cases, dosages above 40 mg/day increase the risk of </a:t>
            </a:r>
            <a:r>
              <a:rPr lang="en-US" sz="2400" dirty="0" smtClean="0"/>
              <a:t>QT prolongation </a:t>
            </a:r>
            <a:r>
              <a:rPr lang="en-US" sz="2400" dirty="0"/>
              <a:t>so should be avoided.</a:t>
            </a:r>
          </a:p>
          <a:p>
            <a:pPr algn="l" rtl="0"/>
            <a:r>
              <a:rPr lang="en-US" sz="2400" dirty="0" err="1" smtClean="0"/>
              <a:t>Escitalopram</a:t>
            </a:r>
            <a:r>
              <a:rPr lang="en-US" sz="2400" dirty="0" smtClean="0"/>
              <a:t> </a:t>
            </a:r>
            <a:r>
              <a:rPr lang="en-US" sz="2400" dirty="0"/>
              <a:t>is not recommended in </a:t>
            </a:r>
            <a:r>
              <a:rPr lang="en-US" sz="2400" dirty="0" smtClean="0"/>
              <a:t>younger children</a:t>
            </a:r>
            <a:r>
              <a:rPr lang="en-US" sz="2400" dirty="0"/>
              <a:t>. In the treatment of adolescents, the recommended dose is 10 mg once </a:t>
            </a:r>
            <a:r>
              <a:rPr lang="en-US" sz="2400" dirty="0" smtClean="0"/>
              <a:t>daily, with </a:t>
            </a:r>
            <a:r>
              <a:rPr lang="en-US" sz="2400" dirty="0"/>
              <a:t>the possibility of increasing to a maximum dose of 20 mg after 3 weeks </a:t>
            </a:r>
            <a:r>
              <a:rPr lang="en-US" sz="2400" dirty="0" smtClean="0"/>
              <a:t>of treatment</a:t>
            </a:r>
            <a:r>
              <a:rPr lang="en-US" sz="2400" dirty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86781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RCTs examining </a:t>
            </a:r>
            <a:r>
              <a:rPr lang="en-US" sz="2400" dirty="0"/>
              <a:t>the efficacy of benzodiazepines in pediatric anxiety have been </a:t>
            </a:r>
            <a:r>
              <a:rPr lang="en-US" sz="2400" dirty="0" smtClean="0"/>
              <a:t>negative.</a:t>
            </a:r>
          </a:p>
          <a:p>
            <a:pPr algn="l" rtl="0"/>
            <a:r>
              <a:rPr lang="en-US" sz="2400" dirty="0"/>
              <a:t>RCT with 559 children found </a:t>
            </a:r>
            <a:r>
              <a:rPr lang="en-US" sz="2400" dirty="0" err="1"/>
              <a:t>buspirone</a:t>
            </a:r>
            <a:r>
              <a:rPr lang="en-US" sz="2400" dirty="0"/>
              <a:t> (15 to 60 mg/day </a:t>
            </a:r>
            <a:r>
              <a:rPr lang="en-US" sz="2400" dirty="0" smtClean="0"/>
              <a:t>in divided </a:t>
            </a:r>
            <a:r>
              <a:rPr lang="en-US" sz="2400" dirty="0"/>
              <a:t>doses) for 6 weeks was not significantly more effective than placebo </a:t>
            </a:r>
            <a:r>
              <a:rPr lang="en-US" sz="2400" dirty="0" smtClean="0"/>
              <a:t>in reducing </a:t>
            </a:r>
            <a:r>
              <a:rPr lang="en-US" sz="2400" dirty="0"/>
              <a:t>pediatric </a:t>
            </a:r>
            <a:r>
              <a:rPr lang="en-US" sz="2400" dirty="0" smtClean="0"/>
              <a:t>anxiety.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6461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en-US" altLang="fa-I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1700213"/>
            <a:ext cx="8229600" cy="4411662"/>
          </a:xfrm>
        </p:spPr>
        <p:txBody>
          <a:bodyPr/>
          <a:lstStyle/>
          <a:p>
            <a:pPr eaLnBrk="1" hangingPunct="1"/>
            <a:endParaRPr lang="en-US" altLang="fa-IR" smtClean="0"/>
          </a:p>
        </p:txBody>
      </p:sp>
      <p:pic>
        <p:nvPicPr>
          <p:cNvPr id="15364" name="Picture 4" descr="Principal anxiety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Anxiety disorders are the most common psychiatric disorders in childhood </a:t>
            </a:r>
            <a:r>
              <a:rPr lang="en-US" sz="2400" dirty="0" smtClean="0"/>
              <a:t> </a:t>
            </a:r>
            <a:r>
              <a:rPr lang="en-US" sz="2400" dirty="0" smtClean="0"/>
              <a:t>and are </a:t>
            </a:r>
            <a:r>
              <a:rPr lang="en-US" sz="2400" dirty="0"/>
              <a:t>associated with poor quality of life, depression </a:t>
            </a:r>
            <a:r>
              <a:rPr lang="en-US" sz="2400" dirty="0" smtClean="0"/>
              <a:t>, </a:t>
            </a:r>
            <a:r>
              <a:rPr lang="en-US" sz="2400" dirty="0"/>
              <a:t>and significant societal </a:t>
            </a:r>
            <a:r>
              <a:rPr lang="en-US" sz="2400" dirty="0" smtClean="0"/>
              <a:t>costs.</a:t>
            </a:r>
            <a:endParaRPr lang="en-US" sz="2400" dirty="0" smtClean="0"/>
          </a:p>
          <a:p>
            <a:pPr algn="l" rtl="0"/>
            <a:r>
              <a:rPr lang="en-US" sz="2400" dirty="0" smtClean="0"/>
              <a:t>Anxiety </a:t>
            </a:r>
            <a:r>
              <a:rPr lang="en-US" sz="2400" dirty="0"/>
              <a:t>and </a:t>
            </a:r>
            <a:r>
              <a:rPr lang="en-US" sz="2400" dirty="0" smtClean="0"/>
              <a:t>fear are </a:t>
            </a:r>
            <a:r>
              <a:rPr lang="en-US" sz="2400" dirty="0"/>
              <a:t>emotions that can be adaptive.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73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Many childhood anxieties are </a:t>
            </a:r>
            <a:r>
              <a:rPr lang="en-US" sz="2400" dirty="0" smtClean="0"/>
              <a:t>developmentally appropriate</a:t>
            </a:r>
            <a:r>
              <a:rPr lang="en-US" sz="2400" dirty="0"/>
              <a:t>, highlighting the importance in considering the child’s age as well </a:t>
            </a:r>
            <a:r>
              <a:rPr lang="en-US" sz="2400" dirty="0" smtClean="0"/>
              <a:t>as sociocultural </a:t>
            </a:r>
            <a:r>
              <a:rPr lang="en-US" sz="2400" dirty="0"/>
              <a:t>context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For instance, an increase in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separation anxiety </a:t>
            </a:r>
            <a:r>
              <a:rPr lang="en-US" sz="2400" dirty="0"/>
              <a:t>distress </a:t>
            </a:r>
            <a:r>
              <a:rPr lang="en-US" sz="2400" dirty="0" smtClean="0"/>
              <a:t>and stranger </a:t>
            </a:r>
            <a:r>
              <a:rPr lang="en-US" sz="2400" dirty="0"/>
              <a:t>anxiety are developmentally appropriate around age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months</a:t>
            </a:r>
            <a:r>
              <a:rPr lang="en-US" sz="2400" dirty="0"/>
              <a:t>, </a:t>
            </a:r>
            <a:r>
              <a:rPr lang="en-US" sz="2400" dirty="0" smtClean="0"/>
              <a:t>with symptoms </a:t>
            </a:r>
            <a:r>
              <a:rPr lang="en-US" sz="2400" dirty="0"/>
              <a:t>usually resolved by age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years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reschoolers</a:t>
            </a:r>
            <a:r>
              <a:rPr lang="en-US" sz="2400" dirty="0" smtClean="0"/>
              <a:t> </a:t>
            </a:r>
            <a:r>
              <a:rPr lang="en-US" sz="2400" dirty="0"/>
              <a:t>are often afraid </a:t>
            </a:r>
            <a:r>
              <a:rPr lang="en-US" sz="2400" dirty="0" smtClean="0"/>
              <a:t>of the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dark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monsters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oungsters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 elementary school </a:t>
            </a:r>
            <a:r>
              <a:rPr lang="en-US" sz="2400" dirty="0"/>
              <a:t>to </a:t>
            </a:r>
            <a:r>
              <a:rPr lang="en-US" sz="2400" dirty="0" smtClean="0"/>
              <a:t>be afraid </a:t>
            </a:r>
            <a:r>
              <a:rPr lang="en-US" sz="2400" dirty="0"/>
              <a:t>during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storms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21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en-US" dirty="0"/>
              <a:t>The tripartite view of </a:t>
            </a:r>
            <a:r>
              <a:rPr lang="en-US" dirty="0" smtClean="0"/>
              <a:t>anxiety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individuals’ anxious </a:t>
            </a:r>
            <a:r>
              <a:rPr lang="en-US" dirty="0" smtClean="0"/>
              <a:t>responses consist </a:t>
            </a:r>
            <a:r>
              <a:rPr lang="en-US" dirty="0"/>
              <a:t>of three components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96580"/>
              </p:ext>
            </p:extLst>
          </p:nvPr>
        </p:nvGraphicFramePr>
        <p:xfrm>
          <a:off x="695400" y="1628800"/>
          <a:ext cx="9144000" cy="347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5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The prevalence of anxiety disorders has varied with the age group of the children </a:t>
            </a:r>
            <a:r>
              <a:rPr lang="en-US" sz="2400" dirty="0" smtClean="0"/>
              <a:t>surveyed and </a:t>
            </a:r>
            <a:r>
              <a:rPr lang="en-US" sz="2400" dirty="0"/>
              <a:t>the diagnostic instruments used. </a:t>
            </a:r>
            <a:endParaRPr lang="en-US" sz="2400" dirty="0" smtClean="0"/>
          </a:p>
          <a:p>
            <a:pPr algn="l" rtl="0"/>
            <a:r>
              <a:rPr lang="en-US" sz="2400" dirty="0" smtClean="0"/>
              <a:t>Lifetime </a:t>
            </a:r>
            <a:r>
              <a:rPr lang="en-US" sz="2400" dirty="0"/>
              <a:t>prevalence of any anxiety disorder in </a:t>
            </a:r>
            <a:r>
              <a:rPr lang="en-US" sz="2400" dirty="0" smtClean="0"/>
              <a:t>children and </a:t>
            </a:r>
            <a:r>
              <a:rPr lang="en-US" sz="2400" dirty="0"/>
              <a:t>adolescents ranges from 10 percent to 27 percent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8644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/>
              <a:t>DSM-5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fa-IR" sz="2400" dirty="0" smtClean="0"/>
              <a:t> </a:t>
            </a:r>
            <a:r>
              <a:rPr lang="en-US" altLang="fa-IR" sz="2400" dirty="0"/>
              <a:t>A</a:t>
            </a:r>
            <a:r>
              <a:rPr lang="en-US" altLang="fa-IR" sz="2400" dirty="0" smtClean="0"/>
              <a:t>goraphobia </a:t>
            </a:r>
            <a:r>
              <a:rPr lang="en-US" altLang="fa-IR" sz="2400" dirty="0"/>
              <a:t>has been classified as a stand-alone diagnosis (</a:t>
            </a:r>
            <a:r>
              <a:rPr lang="en-US" altLang="fa-IR" sz="2400" dirty="0" err="1"/>
              <a:t>ie</a:t>
            </a:r>
            <a:r>
              <a:rPr lang="en-US" altLang="fa-IR" sz="2400" dirty="0"/>
              <a:t>, no longer linked to the presence or absence of panic disorder)</a:t>
            </a:r>
          </a:p>
          <a:p>
            <a:pPr algn="l" rtl="0"/>
            <a:r>
              <a:rPr lang="en-US" altLang="fa-IR" sz="2400" dirty="0" smtClean="0"/>
              <a:t> </a:t>
            </a:r>
            <a:r>
              <a:rPr lang="en-US" altLang="fa-IR" sz="2400" dirty="0"/>
              <a:t>SAD and selective </a:t>
            </a:r>
            <a:r>
              <a:rPr lang="en-US" altLang="fa-IR" sz="2400" dirty="0" err="1"/>
              <a:t>mutism</a:t>
            </a:r>
            <a:r>
              <a:rPr lang="en-US" altLang="fa-IR" sz="2400" dirty="0"/>
              <a:t> have been re-classified as anxiety disorders (rather than in a section for 'disorders usually first diagnosed in infancy, childhood or adolescence') </a:t>
            </a:r>
          </a:p>
          <a:p>
            <a:pPr algn="l" rtl="0"/>
            <a:r>
              <a:rPr lang="en-US" altLang="fa-IR" sz="2400" dirty="0"/>
              <a:t> </a:t>
            </a:r>
            <a:r>
              <a:rPr lang="en-US" altLang="fa-IR" sz="2400" dirty="0" smtClean="0"/>
              <a:t> </a:t>
            </a:r>
            <a:r>
              <a:rPr lang="en-US" altLang="fa-IR" sz="2400" dirty="0"/>
              <a:t>OCD, PTSD and ASD are, respectively, grouped under obsessive-compulsive and related disorders, and trauma-related and stressor-related </a:t>
            </a:r>
            <a:r>
              <a:rPr lang="en-US" altLang="fa-IR" sz="2400" dirty="0" smtClean="0"/>
              <a:t>disorders.</a:t>
            </a:r>
            <a:endParaRPr lang="en-US" altLang="fa-IR" sz="2400" dirty="0"/>
          </a:p>
          <a:p>
            <a:pPr algn="l" rtl="0"/>
            <a:endParaRPr lang="en-US" altLang="fa-IR" sz="2400" dirty="0"/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204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439</TotalTime>
  <Words>2017</Words>
  <Application>Microsoft Office PowerPoint</Application>
  <PresentationFormat>Widescreen</PresentationFormat>
  <Paragraphs>132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Children Friends 16x9</vt:lpstr>
      <vt:lpstr>IN THE NAME OF GOD</vt:lpstr>
      <vt:lpstr>Anxiety Disorders in Children</vt:lpstr>
      <vt:lpstr> Normal and abnormal child anxiety</vt:lpstr>
      <vt:lpstr>PowerPoint Presentation</vt:lpstr>
      <vt:lpstr>INTRODUCTION</vt:lpstr>
      <vt:lpstr>PowerPoint Presentation</vt:lpstr>
      <vt:lpstr> The tripartite view of anxiety  individuals’ anxious responses consist of three components </vt:lpstr>
      <vt:lpstr>Epidemiology</vt:lpstr>
      <vt:lpstr>DSM-5</vt:lpstr>
      <vt:lpstr>PowerPoint Presentation</vt:lpstr>
      <vt:lpstr>Specific Phobia</vt:lpstr>
      <vt:lpstr>Specific Phobia</vt:lpstr>
      <vt:lpstr>Phobias are divided into five categories:</vt:lpstr>
      <vt:lpstr>Age of onset</vt:lpstr>
      <vt:lpstr>Age of onset</vt:lpstr>
      <vt:lpstr>Separation Anxiety Disorder</vt:lpstr>
      <vt:lpstr>SAD frequently presents after:</vt:lpstr>
      <vt:lpstr>Risk factors</vt:lpstr>
      <vt:lpstr>PowerPoint Presentation</vt:lpstr>
      <vt:lpstr>Manifestations</vt:lpstr>
      <vt:lpstr>Normal separation anxiety </vt:lpstr>
      <vt:lpstr>Social Phobia </vt:lpstr>
      <vt:lpstr>PowerPoint Presentation</vt:lpstr>
      <vt:lpstr>Examples of impairment include : </vt:lpstr>
      <vt:lpstr>Differential diagnosis</vt:lpstr>
      <vt:lpstr>Selective Mutism</vt:lpstr>
      <vt:lpstr>Selective Mutism</vt:lpstr>
      <vt:lpstr>Pediatric Generalized Anxiety Disorder</vt:lpstr>
      <vt:lpstr>Children with GAD may have difficulties in: </vt:lpstr>
      <vt:lpstr>PowerPoint Presentation</vt:lpstr>
      <vt:lpstr>PowerPoint Presentation</vt:lpstr>
      <vt:lpstr>Treatment</vt:lpstr>
      <vt:lpstr>CBT is a first-line treatment for pediatric anxiety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  in Children</dc:title>
  <dc:creator>hamid</dc:creator>
  <cp:keywords/>
  <cp:lastModifiedBy>hamid</cp:lastModifiedBy>
  <cp:revision>55</cp:revision>
  <dcterms:created xsi:type="dcterms:W3CDTF">2020-01-23T20:23:08Z</dcterms:created>
  <dcterms:modified xsi:type="dcterms:W3CDTF">2020-02-02T19:54:04Z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