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5" r:id="rId3"/>
    <p:sldId id="262" r:id="rId4"/>
    <p:sldId id="263" r:id="rId5"/>
    <p:sldId id="264" r:id="rId6"/>
    <p:sldId id="277" r:id="rId7"/>
    <p:sldId id="265" r:id="rId8"/>
    <p:sldId id="267" r:id="rId9"/>
    <p:sldId id="276" r:id="rId10"/>
    <p:sldId id="296" r:id="rId11"/>
    <p:sldId id="278" r:id="rId12"/>
    <p:sldId id="279" r:id="rId13"/>
    <p:sldId id="289" r:id="rId14"/>
    <p:sldId id="290" r:id="rId15"/>
    <p:sldId id="291" r:id="rId16"/>
    <p:sldId id="292" r:id="rId17"/>
    <p:sldId id="293" r:id="rId18"/>
    <p:sldId id="294" r:id="rId19"/>
    <p:sldId id="295" r:id="rId20"/>
    <p:sldId id="280" r:id="rId21"/>
    <p:sldId id="281" r:id="rId22"/>
    <p:sldId id="297" r:id="rId23"/>
    <p:sldId id="282" r:id="rId24"/>
    <p:sldId id="270" r:id="rId25"/>
    <p:sldId id="271" r:id="rId26"/>
    <p:sldId id="272" r:id="rId27"/>
    <p:sldId id="273" r:id="rId28"/>
    <p:sldId id="274" r:id="rId29"/>
    <p:sldId id="283" r:id="rId30"/>
    <p:sldId id="284" r:id="rId31"/>
    <p:sldId id="299" r:id="rId32"/>
    <p:sldId id="285" r:id="rId33"/>
    <p:sldId id="300" r:id="rId34"/>
    <p:sldId id="286" r:id="rId35"/>
    <p:sldId id="287" r:id="rId36"/>
    <p:sldId id="288" r:id="rId37"/>
    <p:sldId id="29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0CA193-8BEB-47A6-8E3B-B55E54E9F48F}"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fa-IR"/>
        </a:p>
      </dgm:t>
    </dgm:pt>
    <dgm:pt modelId="{136BF046-8655-4ED3-97F3-EA12DD24F7D8}">
      <dgm:prSet phldrT="[Text]"/>
      <dgm:spPr/>
      <dgm:t>
        <a:bodyPr/>
        <a:lstStyle/>
        <a:p>
          <a:pPr rtl="1"/>
          <a:r>
            <a:rPr lang="fa-IR" dirty="0" smtClean="0"/>
            <a:t> کودکان با شب ادراری</a:t>
          </a:r>
          <a:endParaRPr lang="fa-IR" dirty="0"/>
        </a:p>
      </dgm:t>
    </dgm:pt>
    <dgm:pt modelId="{DDAAF09C-D974-49ED-B077-BD11962C7B05}" type="parTrans" cxnId="{790CCF16-6573-4721-90FF-F39770A04C50}">
      <dgm:prSet/>
      <dgm:spPr/>
      <dgm:t>
        <a:bodyPr/>
        <a:lstStyle/>
        <a:p>
          <a:pPr rtl="1"/>
          <a:endParaRPr lang="fa-IR"/>
        </a:p>
      </dgm:t>
    </dgm:pt>
    <dgm:pt modelId="{FF09C5FA-3AEA-4EC3-93C0-205F8E8C46CD}" type="sibTrans" cxnId="{790CCF16-6573-4721-90FF-F39770A04C50}">
      <dgm:prSet/>
      <dgm:spPr/>
      <dgm:t>
        <a:bodyPr/>
        <a:lstStyle/>
        <a:p>
          <a:pPr rtl="1"/>
          <a:endParaRPr lang="fa-IR"/>
        </a:p>
      </dgm:t>
    </dgm:pt>
    <dgm:pt modelId="{B2C9E7E5-0C14-4D44-A00A-1F58F40F2C82}">
      <dgm:prSet phldrT="[Text]"/>
      <dgm:spPr/>
      <dgm:t>
        <a:bodyPr/>
        <a:lstStyle/>
        <a:p>
          <a:pPr rtl="1"/>
          <a:r>
            <a:rPr lang="fa-IR" dirty="0" smtClean="0"/>
            <a:t>15% </a:t>
          </a:r>
          <a:r>
            <a:rPr lang="en-US" dirty="0" smtClean="0"/>
            <a:t>ADHD</a:t>
          </a:r>
          <a:r>
            <a:rPr lang="fa-IR" dirty="0" smtClean="0"/>
            <a:t> </a:t>
          </a:r>
          <a:endParaRPr lang="fa-IR" dirty="0"/>
        </a:p>
      </dgm:t>
    </dgm:pt>
    <dgm:pt modelId="{50BF14B4-1A0E-4B0A-8EB4-FF779B636A50}" type="parTrans" cxnId="{7E0782E6-78A9-4DFC-AACC-A3BA6992A679}">
      <dgm:prSet/>
      <dgm:spPr/>
      <dgm:t>
        <a:bodyPr/>
        <a:lstStyle/>
        <a:p>
          <a:pPr rtl="1"/>
          <a:endParaRPr lang="fa-IR"/>
        </a:p>
      </dgm:t>
    </dgm:pt>
    <dgm:pt modelId="{5B5DCFBC-E759-40D2-92CC-1289064AB0A7}" type="sibTrans" cxnId="{7E0782E6-78A9-4DFC-AACC-A3BA6992A679}">
      <dgm:prSet/>
      <dgm:spPr/>
      <dgm:t>
        <a:bodyPr/>
        <a:lstStyle/>
        <a:p>
          <a:pPr rtl="1"/>
          <a:endParaRPr lang="fa-IR"/>
        </a:p>
      </dgm:t>
    </dgm:pt>
    <dgm:pt modelId="{27287EA7-A38B-420C-8676-5D4033E492AD}">
      <dgm:prSet phldrT="[Text]"/>
      <dgm:spPr/>
      <dgm:t>
        <a:bodyPr/>
        <a:lstStyle/>
        <a:p>
          <a:pPr rtl="1"/>
          <a:r>
            <a:rPr lang="fa-IR" dirty="0" smtClean="0"/>
            <a:t>22% نوع </a:t>
          </a:r>
          <a:r>
            <a:rPr lang="en-US" dirty="0" smtClean="0"/>
            <a:t>Inattentive</a:t>
          </a:r>
          <a:r>
            <a:rPr lang="fa-IR" dirty="0" smtClean="0"/>
            <a:t> </a:t>
          </a:r>
          <a:endParaRPr lang="fa-IR" dirty="0"/>
        </a:p>
      </dgm:t>
    </dgm:pt>
    <dgm:pt modelId="{D982E0DF-66E4-4F87-8BC1-E54EF1E0BE9A}" type="parTrans" cxnId="{2301CD17-5308-44C1-BD4B-A2A98A42861A}">
      <dgm:prSet/>
      <dgm:spPr/>
      <dgm:t>
        <a:bodyPr/>
        <a:lstStyle/>
        <a:p>
          <a:pPr rtl="1"/>
          <a:endParaRPr lang="fa-IR"/>
        </a:p>
      </dgm:t>
    </dgm:pt>
    <dgm:pt modelId="{BE459F55-6357-4825-A4C7-3155DD11FAE1}" type="sibTrans" cxnId="{2301CD17-5308-44C1-BD4B-A2A98A42861A}">
      <dgm:prSet/>
      <dgm:spPr/>
      <dgm:t>
        <a:bodyPr/>
        <a:lstStyle/>
        <a:p>
          <a:pPr rtl="1"/>
          <a:endParaRPr lang="fa-IR"/>
        </a:p>
      </dgm:t>
    </dgm:pt>
    <dgm:pt modelId="{16D9CFB7-E35D-40C1-9F83-A728748BEB59}">
      <dgm:prSet phldrT="[Text]"/>
      <dgm:spPr/>
      <dgm:t>
        <a:bodyPr/>
        <a:lstStyle/>
        <a:p>
          <a:pPr rtl="1"/>
          <a:r>
            <a:rPr lang="fa-IR" dirty="0" smtClean="0"/>
            <a:t>کودکان با </a:t>
          </a:r>
          <a:r>
            <a:rPr lang="en-US" dirty="0" smtClean="0"/>
            <a:t>ADHD</a:t>
          </a:r>
          <a:endParaRPr lang="fa-IR" dirty="0"/>
        </a:p>
      </dgm:t>
    </dgm:pt>
    <dgm:pt modelId="{43DB940F-6C9D-467B-9909-3A0505AEFF2E}" type="parTrans" cxnId="{35B9B62C-A50D-496C-88AE-22732D902DDA}">
      <dgm:prSet/>
      <dgm:spPr/>
      <dgm:t>
        <a:bodyPr/>
        <a:lstStyle/>
        <a:p>
          <a:pPr rtl="1"/>
          <a:endParaRPr lang="fa-IR"/>
        </a:p>
      </dgm:t>
    </dgm:pt>
    <dgm:pt modelId="{9FECDD30-B371-4216-8142-A36CEB15A332}" type="sibTrans" cxnId="{35B9B62C-A50D-496C-88AE-22732D902DDA}">
      <dgm:prSet/>
      <dgm:spPr/>
      <dgm:t>
        <a:bodyPr/>
        <a:lstStyle/>
        <a:p>
          <a:pPr rtl="1"/>
          <a:endParaRPr lang="fa-IR"/>
        </a:p>
      </dgm:t>
    </dgm:pt>
    <dgm:pt modelId="{6A548490-BEBA-437D-94E7-20D88F2E8F0C}">
      <dgm:prSet phldrT="[Text]"/>
      <dgm:spPr/>
      <dgm:t>
        <a:bodyPr/>
        <a:lstStyle/>
        <a:p>
          <a:pPr rtl="1"/>
          <a:r>
            <a:rPr lang="fa-IR" dirty="0" smtClean="0"/>
            <a:t>3/2 برابر شب ادراری</a:t>
          </a:r>
          <a:endParaRPr lang="fa-IR" dirty="0"/>
        </a:p>
      </dgm:t>
    </dgm:pt>
    <dgm:pt modelId="{86E41304-9319-4C4D-A2A1-67BE934B7F89}" type="parTrans" cxnId="{8803493C-7EE7-43FA-8C0B-5B0669DA46EB}">
      <dgm:prSet/>
      <dgm:spPr/>
      <dgm:t>
        <a:bodyPr/>
        <a:lstStyle/>
        <a:p>
          <a:pPr rtl="1"/>
          <a:endParaRPr lang="fa-IR"/>
        </a:p>
      </dgm:t>
    </dgm:pt>
    <dgm:pt modelId="{5A0E7E5B-32EA-413E-9B57-886BD970E75A}" type="sibTrans" cxnId="{8803493C-7EE7-43FA-8C0B-5B0669DA46EB}">
      <dgm:prSet/>
      <dgm:spPr/>
      <dgm:t>
        <a:bodyPr/>
        <a:lstStyle/>
        <a:p>
          <a:pPr rtl="1"/>
          <a:endParaRPr lang="fa-IR"/>
        </a:p>
      </dgm:t>
    </dgm:pt>
    <dgm:pt modelId="{FE1F65C7-FFF2-4B1B-A69B-77B2AF4926B2}" type="pres">
      <dgm:prSet presAssocID="{A60CA193-8BEB-47A6-8E3B-B55E54E9F48F}" presName="Name0" presStyleCnt="0">
        <dgm:presLayoutVars>
          <dgm:dir/>
          <dgm:animLvl val="lvl"/>
          <dgm:resizeHandles/>
        </dgm:presLayoutVars>
      </dgm:prSet>
      <dgm:spPr/>
      <dgm:t>
        <a:bodyPr/>
        <a:lstStyle/>
        <a:p>
          <a:pPr rtl="1"/>
          <a:endParaRPr lang="fa-IR"/>
        </a:p>
      </dgm:t>
    </dgm:pt>
    <dgm:pt modelId="{33936C44-7F77-441F-A5F5-B40DA4616CC1}" type="pres">
      <dgm:prSet presAssocID="{136BF046-8655-4ED3-97F3-EA12DD24F7D8}" presName="linNode" presStyleCnt="0"/>
      <dgm:spPr/>
    </dgm:pt>
    <dgm:pt modelId="{0DE2ACFE-8F3B-4A82-97B7-2060D3A5DBDF}" type="pres">
      <dgm:prSet presAssocID="{136BF046-8655-4ED3-97F3-EA12DD24F7D8}" presName="parentShp" presStyleLbl="node1" presStyleIdx="0" presStyleCnt="2">
        <dgm:presLayoutVars>
          <dgm:bulletEnabled val="1"/>
        </dgm:presLayoutVars>
      </dgm:prSet>
      <dgm:spPr/>
      <dgm:t>
        <a:bodyPr/>
        <a:lstStyle/>
        <a:p>
          <a:pPr rtl="1"/>
          <a:endParaRPr lang="fa-IR"/>
        </a:p>
      </dgm:t>
    </dgm:pt>
    <dgm:pt modelId="{EC4571EF-4E7F-4EFB-A32F-2DA174D27B4E}" type="pres">
      <dgm:prSet presAssocID="{136BF046-8655-4ED3-97F3-EA12DD24F7D8}" presName="childShp" presStyleLbl="bgAccFollowNode1" presStyleIdx="0" presStyleCnt="2">
        <dgm:presLayoutVars>
          <dgm:bulletEnabled val="1"/>
        </dgm:presLayoutVars>
      </dgm:prSet>
      <dgm:spPr/>
      <dgm:t>
        <a:bodyPr/>
        <a:lstStyle/>
        <a:p>
          <a:pPr rtl="1"/>
          <a:endParaRPr lang="fa-IR"/>
        </a:p>
      </dgm:t>
    </dgm:pt>
    <dgm:pt modelId="{FE759382-B879-44E1-8A1C-7D5A6D0146F9}" type="pres">
      <dgm:prSet presAssocID="{FF09C5FA-3AEA-4EC3-93C0-205F8E8C46CD}" presName="spacing" presStyleCnt="0"/>
      <dgm:spPr/>
    </dgm:pt>
    <dgm:pt modelId="{48E0C006-B659-44C6-8619-8EAF34D24EE9}" type="pres">
      <dgm:prSet presAssocID="{16D9CFB7-E35D-40C1-9F83-A728748BEB59}" presName="linNode" presStyleCnt="0"/>
      <dgm:spPr/>
    </dgm:pt>
    <dgm:pt modelId="{5345B01D-FF79-4DFD-A615-FCBEF8DB68B8}" type="pres">
      <dgm:prSet presAssocID="{16D9CFB7-E35D-40C1-9F83-A728748BEB59}" presName="parentShp" presStyleLbl="node1" presStyleIdx="1" presStyleCnt="2">
        <dgm:presLayoutVars>
          <dgm:bulletEnabled val="1"/>
        </dgm:presLayoutVars>
      </dgm:prSet>
      <dgm:spPr/>
      <dgm:t>
        <a:bodyPr/>
        <a:lstStyle/>
        <a:p>
          <a:pPr rtl="1"/>
          <a:endParaRPr lang="fa-IR"/>
        </a:p>
      </dgm:t>
    </dgm:pt>
    <dgm:pt modelId="{DC15B02F-A8E8-4BC8-AB7E-1D4DA4B5A8C8}" type="pres">
      <dgm:prSet presAssocID="{16D9CFB7-E35D-40C1-9F83-A728748BEB59}" presName="childShp" presStyleLbl="bgAccFollowNode1" presStyleIdx="1" presStyleCnt="2">
        <dgm:presLayoutVars>
          <dgm:bulletEnabled val="1"/>
        </dgm:presLayoutVars>
      </dgm:prSet>
      <dgm:spPr/>
      <dgm:t>
        <a:bodyPr/>
        <a:lstStyle/>
        <a:p>
          <a:pPr rtl="1"/>
          <a:endParaRPr lang="fa-IR"/>
        </a:p>
      </dgm:t>
    </dgm:pt>
  </dgm:ptLst>
  <dgm:cxnLst>
    <dgm:cxn modelId="{FA7A7650-F96E-4C27-890B-57CE79DF7373}" type="presOf" srcId="{A60CA193-8BEB-47A6-8E3B-B55E54E9F48F}" destId="{FE1F65C7-FFF2-4B1B-A69B-77B2AF4926B2}" srcOrd="0" destOrd="0" presId="urn:microsoft.com/office/officeart/2005/8/layout/vList6"/>
    <dgm:cxn modelId="{35B9B62C-A50D-496C-88AE-22732D902DDA}" srcId="{A60CA193-8BEB-47A6-8E3B-B55E54E9F48F}" destId="{16D9CFB7-E35D-40C1-9F83-A728748BEB59}" srcOrd="1" destOrd="0" parTransId="{43DB940F-6C9D-467B-9909-3A0505AEFF2E}" sibTransId="{9FECDD30-B371-4216-8142-A36CEB15A332}"/>
    <dgm:cxn modelId="{AE91D884-3A84-489D-B951-D345D37CC811}" type="presOf" srcId="{6A548490-BEBA-437D-94E7-20D88F2E8F0C}" destId="{DC15B02F-A8E8-4BC8-AB7E-1D4DA4B5A8C8}" srcOrd="0" destOrd="0" presId="urn:microsoft.com/office/officeart/2005/8/layout/vList6"/>
    <dgm:cxn modelId="{7E0782E6-78A9-4DFC-AACC-A3BA6992A679}" srcId="{136BF046-8655-4ED3-97F3-EA12DD24F7D8}" destId="{B2C9E7E5-0C14-4D44-A00A-1F58F40F2C82}" srcOrd="0" destOrd="0" parTransId="{50BF14B4-1A0E-4B0A-8EB4-FF779B636A50}" sibTransId="{5B5DCFBC-E759-40D2-92CC-1289064AB0A7}"/>
    <dgm:cxn modelId="{2301CD17-5308-44C1-BD4B-A2A98A42861A}" srcId="{136BF046-8655-4ED3-97F3-EA12DD24F7D8}" destId="{27287EA7-A38B-420C-8676-5D4033E492AD}" srcOrd="1" destOrd="0" parTransId="{D982E0DF-66E4-4F87-8BC1-E54EF1E0BE9A}" sibTransId="{BE459F55-6357-4825-A4C7-3155DD11FAE1}"/>
    <dgm:cxn modelId="{A884E6E0-B6D3-49D1-B520-CE03CD8D74B8}" type="presOf" srcId="{B2C9E7E5-0C14-4D44-A00A-1F58F40F2C82}" destId="{EC4571EF-4E7F-4EFB-A32F-2DA174D27B4E}" srcOrd="0" destOrd="0" presId="urn:microsoft.com/office/officeart/2005/8/layout/vList6"/>
    <dgm:cxn modelId="{D557F7F4-49E7-4B67-8509-1095C5CE6A33}" type="presOf" srcId="{27287EA7-A38B-420C-8676-5D4033E492AD}" destId="{EC4571EF-4E7F-4EFB-A32F-2DA174D27B4E}" srcOrd="0" destOrd="1" presId="urn:microsoft.com/office/officeart/2005/8/layout/vList6"/>
    <dgm:cxn modelId="{668EC867-92D9-47F9-B6EE-6E8B074B1404}" type="presOf" srcId="{136BF046-8655-4ED3-97F3-EA12DD24F7D8}" destId="{0DE2ACFE-8F3B-4A82-97B7-2060D3A5DBDF}" srcOrd="0" destOrd="0" presId="urn:microsoft.com/office/officeart/2005/8/layout/vList6"/>
    <dgm:cxn modelId="{790CCF16-6573-4721-90FF-F39770A04C50}" srcId="{A60CA193-8BEB-47A6-8E3B-B55E54E9F48F}" destId="{136BF046-8655-4ED3-97F3-EA12DD24F7D8}" srcOrd="0" destOrd="0" parTransId="{DDAAF09C-D974-49ED-B077-BD11962C7B05}" sibTransId="{FF09C5FA-3AEA-4EC3-93C0-205F8E8C46CD}"/>
    <dgm:cxn modelId="{8803493C-7EE7-43FA-8C0B-5B0669DA46EB}" srcId="{16D9CFB7-E35D-40C1-9F83-A728748BEB59}" destId="{6A548490-BEBA-437D-94E7-20D88F2E8F0C}" srcOrd="0" destOrd="0" parTransId="{86E41304-9319-4C4D-A2A1-67BE934B7F89}" sibTransId="{5A0E7E5B-32EA-413E-9B57-886BD970E75A}"/>
    <dgm:cxn modelId="{81BBC963-D86B-4A56-8817-8983A44D45CD}" type="presOf" srcId="{16D9CFB7-E35D-40C1-9F83-A728748BEB59}" destId="{5345B01D-FF79-4DFD-A615-FCBEF8DB68B8}" srcOrd="0" destOrd="0" presId="urn:microsoft.com/office/officeart/2005/8/layout/vList6"/>
    <dgm:cxn modelId="{AC6F1B3B-3199-4C15-B6D9-3D8A8A83BF95}" type="presParOf" srcId="{FE1F65C7-FFF2-4B1B-A69B-77B2AF4926B2}" destId="{33936C44-7F77-441F-A5F5-B40DA4616CC1}" srcOrd="0" destOrd="0" presId="urn:microsoft.com/office/officeart/2005/8/layout/vList6"/>
    <dgm:cxn modelId="{C6E3336F-C558-436F-8041-88C49BAFC746}" type="presParOf" srcId="{33936C44-7F77-441F-A5F5-B40DA4616CC1}" destId="{0DE2ACFE-8F3B-4A82-97B7-2060D3A5DBDF}" srcOrd="0" destOrd="0" presId="urn:microsoft.com/office/officeart/2005/8/layout/vList6"/>
    <dgm:cxn modelId="{5A18E4DB-BDF7-4E08-9BF3-2AE7B5E34D72}" type="presParOf" srcId="{33936C44-7F77-441F-A5F5-B40DA4616CC1}" destId="{EC4571EF-4E7F-4EFB-A32F-2DA174D27B4E}" srcOrd="1" destOrd="0" presId="urn:microsoft.com/office/officeart/2005/8/layout/vList6"/>
    <dgm:cxn modelId="{33556D4C-A331-48CB-BDE3-D381EF4593DD}" type="presParOf" srcId="{FE1F65C7-FFF2-4B1B-A69B-77B2AF4926B2}" destId="{FE759382-B879-44E1-8A1C-7D5A6D0146F9}" srcOrd="1" destOrd="0" presId="urn:microsoft.com/office/officeart/2005/8/layout/vList6"/>
    <dgm:cxn modelId="{9DFF77E0-CD32-41A6-B462-54A47396F552}" type="presParOf" srcId="{FE1F65C7-FFF2-4B1B-A69B-77B2AF4926B2}" destId="{48E0C006-B659-44C6-8619-8EAF34D24EE9}" srcOrd="2" destOrd="0" presId="urn:microsoft.com/office/officeart/2005/8/layout/vList6"/>
    <dgm:cxn modelId="{639BA3E8-7B66-4456-AA68-BE52BE221052}" type="presParOf" srcId="{48E0C006-B659-44C6-8619-8EAF34D24EE9}" destId="{5345B01D-FF79-4DFD-A615-FCBEF8DB68B8}" srcOrd="0" destOrd="0" presId="urn:microsoft.com/office/officeart/2005/8/layout/vList6"/>
    <dgm:cxn modelId="{3BD8A46B-3F6E-46D2-B1C2-27BDCC4BA9DA}" type="presParOf" srcId="{48E0C006-B659-44C6-8619-8EAF34D24EE9}" destId="{DC15B02F-A8E8-4BC8-AB7E-1D4DA4B5A8C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DC39AE-11E2-4022-8567-7622425D612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B4D3C52E-62C0-4458-8CE2-CF0EEADA4AE1}">
      <dgm:prSet phldrT="[Text]"/>
      <dgm:spPr/>
      <dgm:t>
        <a:bodyPr/>
        <a:lstStyle/>
        <a:p>
          <a:pPr rtl="1"/>
          <a:r>
            <a:rPr lang="fa-IR" dirty="0" smtClean="0"/>
            <a:t>  20میکروگرم ( دو پاف اسپری یا دو قطره بینی)</a:t>
          </a:r>
          <a:endParaRPr lang="fa-IR" dirty="0"/>
        </a:p>
      </dgm:t>
    </dgm:pt>
    <dgm:pt modelId="{DDF50B89-791A-4F13-853D-E234023D2D15}" type="parTrans" cxnId="{B6A61DE5-AB7A-4139-A265-D2DA1B9D2D41}">
      <dgm:prSet/>
      <dgm:spPr/>
      <dgm:t>
        <a:bodyPr/>
        <a:lstStyle/>
        <a:p>
          <a:pPr rtl="1"/>
          <a:endParaRPr lang="fa-IR"/>
        </a:p>
      </dgm:t>
    </dgm:pt>
    <dgm:pt modelId="{A4AC75C5-0C59-4486-8630-6CC6C9D84C1D}" type="sibTrans" cxnId="{B6A61DE5-AB7A-4139-A265-D2DA1B9D2D41}">
      <dgm:prSet/>
      <dgm:spPr/>
      <dgm:t>
        <a:bodyPr/>
        <a:lstStyle/>
        <a:p>
          <a:pPr rtl="1"/>
          <a:endParaRPr lang="fa-IR"/>
        </a:p>
      </dgm:t>
    </dgm:pt>
    <dgm:pt modelId="{74C9C8DA-392A-4F80-8DE1-70FC47675EB8}">
      <dgm:prSet phldrT="[Text]"/>
      <dgm:spPr/>
      <dgm:t>
        <a:bodyPr/>
        <a:lstStyle/>
        <a:p>
          <a:pPr rtl="1"/>
          <a:r>
            <a:rPr lang="fa-IR" dirty="0" smtClean="0"/>
            <a:t> پاسخ</a:t>
          </a:r>
          <a:endParaRPr lang="fa-IR" dirty="0"/>
        </a:p>
      </dgm:t>
    </dgm:pt>
    <dgm:pt modelId="{72D0B381-96BB-4F36-8512-8D931EEC80A0}" type="parTrans" cxnId="{88513211-6CAD-42C0-B734-04C3A17B7A41}">
      <dgm:prSet/>
      <dgm:spPr/>
      <dgm:t>
        <a:bodyPr/>
        <a:lstStyle/>
        <a:p>
          <a:pPr rtl="1"/>
          <a:endParaRPr lang="fa-IR"/>
        </a:p>
      </dgm:t>
    </dgm:pt>
    <dgm:pt modelId="{5F8643D3-2909-48EC-BB07-DAAB5856C5B2}" type="sibTrans" cxnId="{88513211-6CAD-42C0-B734-04C3A17B7A41}">
      <dgm:prSet/>
      <dgm:spPr/>
      <dgm:t>
        <a:bodyPr/>
        <a:lstStyle/>
        <a:p>
          <a:pPr rtl="1"/>
          <a:endParaRPr lang="fa-IR"/>
        </a:p>
      </dgm:t>
    </dgm:pt>
    <dgm:pt modelId="{E9D2CD78-4431-4FD4-8CB3-0259C07E6FBE}">
      <dgm:prSet phldrT="[Text]"/>
      <dgm:spPr/>
      <dgm:t>
        <a:bodyPr/>
        <a:lstStyle/>
        <a:p>
          <a:pPr rtl="1"/>
          <a:r>
            <a:rPr lang="fa-IR" dirty="0" smtClean="0"/>
            <a:t>کاهش دوز به 10 میکروگرم (یک پاف اسپری یا یک قطره )</a:t>
          </a:r>
          <a:endParaRPr lang="fa-IR" dirty="0"/>
        </a:p>
      </dgm:t>
    </dgm:pt>
    <dgm:pt modelId="{998C840C-E33F-4DF5-B6B5-18257F67A52A}" type="parTrans" cxnId="{83BBC0BA-13EC-46B7-B5D8-B1D25226F283}">
      <dgm:prSet/>
      <dgm:spPr/>
      <dgm:t>
        <a:bodyPr/>
        <a:lstStyle/>
        <a:p>
          <a:pPr rtl="1"/>
          <a:endParaRPr lang="fa-IR"/>
        </a:p>
      </dgm:t>
    </dgm:pt>
    <dgm:pt modelId="{B0E0D0D3-631C-4CD6-A3B9-73F123AAA9D0}" type="sibTrans" cxnId="{83BBC0BA-13EC-46B7-B5D8-B1D25226F283}">
      <dgm:prSet/>
      <dgm:spPr/>
      <dgm:t>
        <a:bodyPr/>
        <a:lstStyle/>
        <a:p>
          <a:pPr rtl="1"/>
          <a:endParaRPr lang="fa-IR"/>
        </a:p>
      </dgm:t>
    </dgm:pt>
    <dgm:pt modelId="{53F55E99-39AD-4046-A1D5-1458018A3E39}">
      <dgm:prSet phldrT="[Text]"/>
      <dgm:spPr/>
      <dgm:t>
        <a:bodyPr/>
        <a:lstStyle/>
        <a:p>
          <a:pPr rtl="1"/>
          <a:r>
            <a:rPr lang="fa-IR" dirty="0" smtClean="0"/>
            <a:t>عدم پاسخ</a:t>
          </a:r>
          <a:endParaRPr lang="fa-IR" dirty="0"/>
        </a:p>
      </dgm:t>
    </dgm:pt>
    <dgm:pt modelId="{5E6593A9-18EB-4DA5-B763-95AB8C7A96F0}" type="parTrans" cxnId="{5CF085CF-FF47-432A-B8FF-E6A5CA61DBEA}">
      <dgm:prSet/>
      <dgm:spPr/>
      <dgm:t>
        <a:bodyPr/>
        <a:lstStyle/>
        <a:p>
          <a:pPr rtl="1"/>
          <a:endParaRPr lang="fa-IR"/>
        </a:p>
      </dgm:t>
    </dgm:pt>
    <dgm:pt modelId="{6AF21C5D-810C-400B-BD9E-ADD8E1D5BDA5}" type="sibTrans" cxnId="{5CF085CF-FF47-432A-B8FF-E6A5CA61DBEA}">
      <dgm:prSet/>
      <dgm:spPr/>
      <dgm:t>
        <a:bodyPr/>
        <a:lstStyle/>
        <a:p>
          <a:pPr rtl="1"/>
          <a:endParaRPr lang="fa-IR"/>
        </a:p>
      </dgm:t>
    </dgm:pt>
    <dgm:pt modelId="{DA1AFFD6-B3D1-47F0-AC27-E37EDBFE5D5F}">
      <dgm:prSet phldrT="[Text]"/>
      <dgm:spPr/>
      <dgm:t>
        <a:bodyPr/>
        <a:lstStyle/>
        <a:p>
          <a:pPr rtl="1"/>
          <a:r>
            <a:rPr lang="fa-IR" dirty="0" smtClean="0"/>
            <a:t>افزایش 10 میکروگرم هر 1-2 هفته تا حداکثر 40 میکروگرم</a:t>
          </a:r>
          <a:endParaRPr lang="fa-IR" dirty="0"/>
        </a:p>
      </dgm:t>
    </dgm:pt>
    <dgm:pt modelId="{8466F070-F4F0-4FA1-93CA-53AF9319F042}" type="parTrans" cxnId="{0DD3E959-6D13-46CD-B7A4-77AE8130C478}">
      <dgm:prSet/>
      <dgm:spPr/>
      <dgm:t>
        <a:bodyPr/>
        <a:lstStyle/>
        <a:p>
          <a:pPr rtl="1"/>
          <a:endParaRPr lang="fa-IR"/>
        </a:p>
      </dgm:t>
    </dgm:pt>
    <dgm:pt modelId="{417F0CA5-5CE0-49CF-9396-6BCA426C8596}" type="sibTrans" cxnId="{0DD3E959-6D13-46CD-B7A4-77AE8130C478}">
      <dgm:prSet/>
      <dgm:spPr/>
      <dgm:t>
        <a:bodyPr/>
        <a:lstStyle/>
        <a:p>
          <a:pPr rtl="1"/>
          <a:endParaRPr lang="fa-IR"/>
        </a:p>
      </dgm:t>
    </dgm:pt>
    <dgm:pt modelId="{BC9A436F-8EC0-45D3-B650-4C51E984BEF1}" type="pres">
      <dgm:prSet presAssocID="{5FDC39AE-11E2-4022-8567-7622425D6120}" presName="diagram" presStyleCnt="0">
        <dgm:presLayoutVars>
          <dgm:chPref val="1"/>
          <dgm:dir/>
          <dgm:animOne val="branch"/>
          <dgm:animLvl val="lvl"/>
          <dgm:resizeHandles val="exact"/>
        </dgm:presLayoutVars>
      </dgm:prSet>
      <dgm:spPr/>
      <dgm:t>
        <a:bodyPr/>
        <a:lstStyle/>
        <a:p>
          <a:pPr rtl="1"/>
          <a:endParaRPr lang="fa-IR"/>
        </a:p>
      </dgm:t>
    </dgm:pt>
    <dgm:pt modelId="{43BFABA9-19E3-4FDB-8709-9F34101BA74C}" type="pres">
      <dgm:prSet presAssocID="{B4D3C52E-62C0-4458-8CE2-CF0EEADA4AE1}" presName="root1" presStyleCnt="0"/>
      <dgm:spPr/>
    </dgm:pt>
    <dgm:pt modelId="{9F453A3A-62DC-4741-AAE2-0F29F3EB3500}" type="pres">
      <dgm:prSet presAssocID="{B4D3C52E-62C0-4458-8CE2-CF0EEADA4AE1}" presName="LevelOneTextNode" presStyleLbl="node0" presStyleIdx="0" presStyleCnt="1">
        <dgm:presLayoutVars>
          <dgm:chPref val="3"/>
        </dgm:presLayoutVars>
      </dgm:prSet>
      <dgm:spPr/>
      <dgm:t>
        <a:bodyPr/>
        <a:lstStyle/>
        <a:p>
          <a:pPr rtl="1"/>
          <a:endParaRPr lang="fa-IR"/>
        </a:p>
      </dgm:t>
    </dgm:pt>
    <dgm:pt modelId="{061FA8AD-E20C-4981-A5DD-53ED4573EA50}" type="pres">
      <dgm:prSet presAssocID="{B4D3C52E-62C0-4458-8CE2-CF0EEADA4AE1}" presName="level2hierChild" presStyleCnt="0"/>
      <dgm:spPr/>
    </dgm:pt>
    <dgm:pt modelId="{DB5E39F4-AA1C-4269-929A-9705A0AEDE36}" type="pres">
      <dgm:prSet presAssocID="{72D0B381-96BB-4F36-8512-8D931EEC80A0}" presName="conn2-1" presStyleLbl="parChTrans1D2" presStyleIdx="0" presStyleCnt="2"/>
      <dgm:spPr/>
      <dgm:t>
        <a:bodyPr/>
        <a:lstStyle/>
        <a:p>
          <a:pPr rtl="1"/>
          <a:endParaRPr lang="fa-IR"/>
        </a:p>
      </dgm:t>
    </dgm:pt>
    <dgm:pt modelId="{337CC77E-441B-4611-927E-3692E7ECFF8C}" type="pres">
      <dgm:prSet presAssocID="{72D0B381-96BB-4F36-8512-8D931EEC80A0}" presName="connTx" presStyleLbl="parChTrans1D2" presStyleIdx="0" presStyleCnt="2"/>
      <dgm:spPr/>
      <dgm:t>
        <a:bodyPr/>
        <a:lstStyle/>
        <a:p>
          <a:pPr rtl="1"/>
          <a:endParaRPr lang="fa-IR"/>
        </a:p>
      </dgm:t>
    </dgm:pt>
    <dgm:pt modelId="{B562032F-C028-4DFD-9443-2BFD838FF058}" type="pres">
      <dgm:prSet presAssocID="{74C9C8DA-392A-4F80-8DE1-70FC47675EB8}" presName="root2" presStyleCnt="0"/>
      <dgm:spPr/>
    </dgm:pt>
    <dgm:pt modelId="{ABD80FCF-F6A0-4A3C-8DED-A8427E8237C9}" type="pres">
      <dgm:prSet presAssocID="{74C9C8DA-392A-4F80-8DE1-70FC47675EB8}" presName="LevelTwoTextNode" presStyleLbl="node2" presStyleIdx="0" presStyleCnt="2">
        <dgm:presLayoutVars>
          <dgm:chPref val="3"/>
        </dgm:presLayoutVars>
      </dgm:prSet>
      <dgm:spPr/>
      <dgm:t>
        <a:bodyPr/>
        <a:lstStyle/>
        <a:p>
          <a:pPr rtl="1"/>
          <a:endParaRPr lang="fa-IR"/>
        </a:p>
      </dgm:t>
    </dgm:pt>
    <dgm:pt modelId="{8A446F64-0488-40B0-BEB7-1D2B73E803DE}" type="pres">
      <dgm:prSet presAssocID="{74C9C8DA-392A-4F80-8DE1-70FC47675EB8}" presName="level3hierChild" presStyleCnt="0"/>
      <dgm:spPr/>
    </dgm:pt>
    <dgm:pt modelId="{20144293-3E11-4DCE-AB25-2C6749EC6054}" type="pres">
      <dgm:prSet presAssocID="{998C840C-E33F-4DF5-B6B5-18257F67A52A}" presName="conn2-1" presStyleLbl="parChTrans1D3" presStyleIdx="0" presStyleCnt="2"/>
      <dgm:spPr/>
      <dgm:t>
        <a:bodyPr/>
        <a:lstStyle/>
        <a:p>
          <a:pPr rtl="1"/>
          <a:endParaRPr lang="fa-IR"/>
        </a:p>
      </dgm:t>
    </dgm:pt>
    <dgm:pt modelId="{9B064B2A-27C1-4F98-835A-0C341E58688E}" type="pres">
      <dgm:prSet presAssocID="{998C840C-E33F-4DF5-B6B5-18257F67A52A}" presName="connTx" presStyleLbl="parChTrans1D3" presStyleIdx="0" presStyleCnt="2"/>
      <dgm:spPr/>
      <dgm:t>
        <a:bodyPr/>
        <a:lstStyle/>
        <a:p>
          <a:pPr rtl="1"/>
          <a:endParaRPr lang="fa-IR"/>
        </a:p>
      </dgm:t>
    </dgm:pt>
    <dgm:pt modelId="{6B4F59F8-7FC9-4636-AE9C-1E5D2DDCCFDC}" type="pres">
      <dgm:prSet presAssocID="{E9D2CD78-4431-4FD4-8CB3-0259C07E6FBE}" presName="root2" presStyleCnt="0"/>
      <dgm:spPr/>
    </dgm:pt>
    <dgm:pt modelId="{30CB7D34-BBBA-47E5-A0BE-A4C4BD356D9A}" type="pres">
      <dgm:prSet presAssocID="{E9D2CD78-4431-4FD4-8CB3-0259C07E6FBE}" presName="LevelTwoTextNode" presStyleLbl="node3" presStyleIdx="0" presStyleCnt="2">
        <dgm:presLayoutVars>
          <dgm:chPref val="3"/>
        </dgm:presLayoutVars>
      </dgm:prSet>
      <dgm:spPr/>
      <dgm:t>
        <a:bodyPr/>
        <a:lstStyle/>
        <a:p>
          <a:pPr rtl="1"/>
          <a:endParaRPr lang="fa-IR"/>
        </a:p>
      </dgm:t>
    </dgm:pt>
    <dgm:pt modelId="{AA7DACD6-ED20-4568-B0AE-5C56AF1D1F92}" type="pres">
      <dgm:prSet presAssocID="{E9D2CD78-4431-4FD4-8CB3-0259C07E6FBE}" presName="level3hierChild" presStyleCnt="0"/>
      <dgm:spPr/>
    </dgm:pt>
    <dgm:pt modelId="{231A4501-D123-40A2-848B-BD79839850ED}" type="pres">
      <dgm:prSet presAssocID="{5E6593A9-18EB-4DA5-B763-95AB8C7A96F0}" presName="conn2-1" presStyleLbl="parChTrans1D2" presStyleIdx="1" presStyleCnt="2"/>
      <dgm:spPr/>
      <dgm:t>
        <a:bodyPr/>
        <a:lstStyle/>
        <a:p>
          <a:pPr rtl="1"/>
          <a:endParaRPr lang="fa-IR"/>
        </a:p>
      </dgm:t>
    </dgm:pt>
    <dgm:pt modelId="{7B6D0F2C-A048-4275-8A24-A10ECD6A4AAF}" type="pres">
      <dgm:prSet presAssocID="{5E6593A9-18EB-4DA5-B763-95AB8C7A96F0}" presName="connTx" presStyleLbl="parChTrans1D2" presStyleIdx="1" presStyleCnt="2"/>
      <dgm:spPr/>
      <dgm:t>
        <a:bodyPr/>
        <a:lstStyle/>
        <a:p>
          <a:pPr rtl="1"/>
          <a:endParaRPr lang="fa-IR"/>
        </a:p>
      </dgm:t>
    </dgm:pt>
    <dgm:pt modelId="{B55C3FE9-DA05-4D07-832A-77B3D028C590}" type="pres">
      <dgm:prSet presAssocID="{53F55E99-39AD-4046-A1D5-1458018A3E39}" presName="root2" presStyleCnt="0"/>
      <dgm:spPr/>
    </dgm:pt>
    <dgm:pt modelId="{96BF0F6E-5A2D-4708-BD72-90F976C89EBC}" type="pres">
      <dgm:prSet presAssocID="{53F55E99-39AD-4046-A1D5-1458018A3E39}" presName="LevelTwoTextNode" presStyleLbl="node2" presStyleIdx="1" presStyleCnt="2">
        <dgm:presLayoutVars>
          <dgm:chPref val="3"/>
        </dgm:presLayoutVars>
      </dgm:prSet>
      <dgm:spPr/>
      <dgm:t>
        <a:bodyPr/>
        <a:lstStyle/>
        <a:p>
          <a:pPr rtl="1"/>
          <a:endParaRPr lang="fa-IR"/>
        </a:p>
      </dgm:t>
    </dgm:pt>
    <dgm:pt modelId="{40742902-7E9A-46A4-B377-1BAC4945AA23}" type="pres">
      <dgm:prSet presAssocID="{53F55E99-39AD-4046-A1D5-1458018A3E39}" presName="level3hierChild" presStyleCnt="0"/>
      <dgm:spPr/>
    </dgm:pt>
    <dgm:pt modelId="{B67D0A79-8B1F-4CB9-B7E5-5877F5D1F1E9}" type="pres">
      <dgm:prSet presAssocID="{8466F070-F4F0-4FA1-93CA-53AF9319F042}" presName="conn2-1" presStyleLbl="parChTrans1D3" presStyleIdx="1" presStyleCnt="2"/>
      <dgm:spPr/>
      <dgm:t>
        <a:bodyPr/>
        <a:lstStyle/>
        <a:p>
          <a:pPr rtl="1"/>
          <a:endParaRPr lang="fa-IR"/>
        </a:p>
      </dgm:t>
    </dgm:pt>
    <dgm:pt modelId="{A4083004-7688-40F4-8D1C-7F7B675719F1}" type="pres">
      <dgm:prSet presAssocID="{8466F070-F4F0-4FA1-93CA-53AF9319F042}" presName="connTx" presStyleLbl="parChTrans1D3" presStyleIdx="1" presStyleCnt="2"/>
      <dgm:spPr/>
      <dgm:t>
        <a:bodyPr/>
        <a:lstStyle/>
        <a:p>
          <a:pPr rtl="1"/>
          <a:endParaRPr lang="fa-IR"/>
        </a:p>
      </dgm:t>
    </dgm:pt>
    <dgm:pt modelId="{ADFBE35E-B462-48A2-9FB8-5C5F2F313A80}" type="pres">
      <dgm:prSet presAssocID="{DA1AFFD6-B3D1-47F0-AC27-E37EDBFE5D5F}" presName="root2" presStyleCnt="0"/>
      <dgm:spPr/>
    </dgm:pt>
    <dgm:pt modelId="{B7A8EBB7-5CDA-453A-B0CC-007B9580A9A0}" type="pres">
      <dgm:prSet presAssocID="{DA1AFFD6-B3D1-47F0-AC27-E37EDBFE5D5F}" presName="LevelTwoTextNode" presStyleLbl="node3" presStyleIdx="1" presStyleCnt="2">
        <dgm:presLayoutVars>
          <dgm:chPref val="3"/>
        </dgm:presLayoutVars>
      </dgm:prSet>
      <dgm:spPr/>
      <dgm:t>
        <a:bodyPr/>
        <a:lstStyle/>
        <a:p>
          <a:pPr rtl="1"/>
          <a:endParaRPr lang="fa-IR"/>
        </a:p>
      </dgm:t>
    </dgm:pt>
    <dgm:pt modelId="{01BF0AA3-4A0E-4060-9532-1E2CB389DC42}" type="pres">
      <dgm:prSet presAssocID="{DA1AFFD6-B3D1-47F0-AC27-E37EDBFE5D5F}" presName="level3hierChild" presStyleCnt="0"/>
      <dgm:spPr/>
    </dgm:pt>
  </dgm:ptLst>
  <dgm:cxnLst>
    <dgm:cxn modelId="{9F20E812-D4B8-47AD-9055-64DF8078D70B}" type="presOf" srcId="{53F55E99-39AD-4046-A1D5-1458018A3E39}" destId="{96BF0F6E-5A2D-4708-BD72-90F976C89EBC}" srcOrd="0" destOrd="0" presId="urn:microsoft.com/office/officeart/2005/8/layout/hierarchy2"/>
    <dgm:cxn modelId="{02012FCC-03D8-4D1E-9D5D-88A3A70965F4}" type="presOf" srcId="{74C9C8DA-392A-4F80-8DE1-70FC47675EB8}" destId="{ABD80FCF-F6A0-4A3C-8DED-A8427E8237C9}" srcOrd="0" destOrd="0" presId="urn:microsoft.com/office/officeart/2005/8/layout/hierarchy2"/>
    <dgm:cxn modelId="{88513211-6CAD-42C0-B734-04C3A17B7A41}" srcId="{B4D3C52E-62C0-4458-8CE2-CF0EEADA4AE1}" destId="{74C9C8DA-392A-4F80-8DE1-70FC47675EB8}" srcOrd="0" destOrd="0" parTransId="{72D0B381-96BB-4F36-8512-8D931EEC80A0}" sibTransId="{5F8643D3-2909-48EC-BB07-DAAB5856C5B2}"/>
    <dgm:cxn modelId="{1E82CBDE-10C2-4E1F-BAB4-F88E7FFCA48C}" type="presOf" srcId="{72D0B381-96BB-4F36-8512-8D931EEC80A0}" destId="{DB5E39F4-AA1C-4269-929A-9705A0AEDE36}" srcOrd="0" destOrd="0" presId="urn:microsoft.com/office/officeart/2005/8/layout/hierarchy2"/>
    <dgm:cxn modelId="{91F45618-6540-4C8D-8FE9-65E091142DD7}" type="presOf" srcId="{5E6593A9-18EB-4DA5-B763-95AB8C7A96F0}" destId="{7B6D0F2C-A048-4275-8A24-A10ECD6A4AAF}" srcOrd="1" destOrd="0" presId="urn:microsoft.com/office/officeart/2005/8/layout/hierarchy2"/>
    <dgm:cxn modelId="{617375AA-2A62-4FED-A629-C321F5A360BD}" type="presOf" srcId="{DA1AFFD6-B3D1-47F0-AC27-E37EDBFE5D5F}" destId="{B7A8EBB7-5CDA-453A-B0CC-007B9580A9A0}" srcOrd="0" destOrd="0" presId="urn:microsoft.com/office/officeart/2005/8/layout/hierarchy2"/>
    <dgm:cxn modelId="{C293531D-2352-4F89-BD6A-B2730D5D90E3}" type="presOf" srcId="{8466F070-F4F0-4FA1-93CA-53AF9319F042}" destId="{A4083004-7688-40F4-8D1C-7F7B675719F1}" srcOrd="1" destOrd="0" presId="urn:microsoft.com/office/officeart/2005/8/layout/hierarchy2"/>
    <dgm:cxn modelId="{EAB7CE7B-9D18-40AA-9A38-76B74A45DD95}" type="presOf" srcId="{998C840C-E33F-4DF5-B6B5-18257F67A52A}" destId="{9B064B2A-27C1-4F98-835A-0C341E58688E}" srcOrd="1" destOrd="0" presId="urn:microsoft.com/office/officeart/2005/8/layout/hierarchy2"/>
    <dgm:cxn modelId="{01D18866-130C-41C1-8DB7-452C240A6E60}" type="presOf" srcId="{72D0B381-96BB-4F36-8512-8D931EEC80A0}" destId="{337CC77E-441B-4611-927E-3692E7ECFF8C}" srcOrd="1" destOrd="0" presId="urn:microsoft.com/office/officeart/2005/8/layout/hierarchy2"/>
    <dgm:cxn modelId="{B6A61DE5-AB7A-4139-A265-D2DA1B9D2D41}" srcId="{5FDC39AE-11E2-4022-8567-7622425D6120}" destId="{B4D3C52E-62C0-4458-8CE2-CF0EEADA4AE1}" srcOrd="0" destOrd="0" parTransId="{DDF50B89-791A-4F13-853D-E234023D2D15}" sibTransId="{A4AC75C5-0C59-4486-8630-6CC6C9D84C1D}"/>
    <dgm:cxn modelId="{F3A3B44D-A586-4C19-B90F-A90998AD1E1C}" type="presOf" srcId="{998C840C-E33F-4DF5-B6B5-18257F67A52A}" destId="{20144293-3E11-4DCE-AB25-2C6749EC6054}" srcOrd="0" destOrd="0" presId="urn:microsoft.com/office/officeart/2005/8/layout/hierarchy2"/>
    <dgm:cxn modelId="{0DD367B8-EEDF-40D6-AA76-3457F24E9D54}" type="presOf" srcId="{5E6593A9-18EB-4DA5-B763-95AB8C7A96F0}" destId="{231A4501-D123-40A2-848B-BD79839850ED}" srcOrd="0" destOrd="0" presId="urn:microsoft.com/office/officeart/2005/8/layout/hierarchy2"/>
    <dgm:cxn modelId="{574FBFB8-FD37-47B4-8D66-6CDAC493E75D}" type="presOf" srcId="{5FDC39AE-11E2-4022-8567-7622425D6120}" destId="{BC9A436F-8EC0-45D3-B650-4C51E984BEF1}" srcOrd="0" destOrd="0" presId="urn:microsoft.com/office/officeart/2005/8/layout/hierarchy2"/>
    <dgm:cxn modelId="{9D787687-4201-45F7-B8EE-075C95840635}" type="presOf" srcId="{8466F070-F4F0-4FA1-93CA-53AF9319F042}" destId="{B67D0A79-8B1F-4CB9-B7E5-5877F5D1F1E9}" srcOrd="0" destOrd="0" presId="urn:microsoft.com/office/officeart/2005/8/layout/hierarchy2"/>
    <dgm:cxn modelId="{313CB217-EF95-4D36-8DF1-D0E0790B47A4}" type="presOf" srcId="{E9D2CD78-4431-4FD4-8CB3-0259C07E6FBE}" destId="{30CB7D34-BBBA-47E5-A0BE-A4C4BD356D9A}" srcOrd="0" destOrd="0" presId="urn:microsoft.com/office/officeart/2005/8/layout/hierarchy2"/>
    <dgm:cxn modelId="{5CF085CF-FF47-432A-B8FF-E6A5CA61DBEA}" srcId="{B4D3C52E-62C0-4458-8CE2-CF0EEADA4AE1}" destId="{53F55E99-39AD-4046-A1D5-1458018A3E39}" srcOrd="1" destOrd="0" parTransId="{5E6593A9-18EB-4DA5-B763-95AB8C7A96F0}" sibTransId="{6AF21C5D-810C-400B-BD9E-ADD8E1D5BDA5}"/>
    <dgm:cxn modelId="{83BBC0BA-13EC-46B7-B5D8-B1D25226F283}" srcId="{74C9C8DA-392A-4F80-8DE1-70FC47675EB8}" destId="{E9D2CD78-4431-4FD4-8CB3-0259C07E6FBE}" srcOrd="0" destOrd="0" parTransId="{998C840C-E33F-4DF5-B6B5-18257F67A52A}" sibTransId="{B0E0D0D3-631C-4CD6-A3B9-73F123AAA9D0}"/>
    <dgm:cxn modelId="{0DD3E959-6D13-46CD-B7A4-77AE8130C478}" srcId="{53F55E99-39AD-4046-A1D5-1458018A3E39}" destId="{DA1AFFD6-B3D1-47F0-AC27-E37EDBFE5D5F}" srcOrd="0" destOrd="0" parTransId="{8466F070-F4F0-4FA1-93CA-53AF9319F042}" sibTransId="{417F0CA5-5CE0-49CF-9396-6BCA426C8596}"/>
    <dgm:cxn modelId="{6846C7B0-3338-49D6-91A2-E48EC8B6CBE6}" type="presOf" srcId="{B4D3C52E-62C0-4458-8CE2-CF0EEADA4AE1}" destId="{9F453A3A-62DC-4741-AAE2-0F29F3EB3500}" srcOrd="0" destOrd="0" presId="urn:microsoft.com/office/officeart/2005/8/layout/hierarchy2"/>
    <dgm:cxn modelId="{6CECCB0C-C773-46B5-A6E1-C4BFE8E0354D}" type="presParOf" srcId="{BC9A436F-8EC0-45D3-B650-4C51E984BEF1}" destId="{43BFABA9-19E3-4FDB-8709-9F34101BA74C}" srcOrd="0" destOrd="0" presId="urn:microsoft.com/office/officeart/2005/8/layout/hierarchy2"/>
    <dgm:cxn modelId="{BEBBB470-F796-4BE5-95BF-BE1CBFC34024}" type="presParOf" srcId="{43BFABA9-19E3-4FDB-8709-9F34101BA74C}" destId="{9F453A3A-62DC-4741-AAE2-0F29F3EB3500}" srcOrd="0" destOrd="0" presId="urn:microsoft.com/office/officeart/2005/8/layout/hierarchy2"/>
    <dgm:cxn modelId="{E6E61F20-D593-40DD-8D8F-485DE548CCCD}" type="presParOf" srcId="{43BFABA9-19E3-4FDB-8709-9F34101BA74C}" destId="{061FA8AD-E20C-4981-A5DD-53ED4573EA50}" srcOrd="1" destOrd="0" presId="urn:microsoft.com/office/officeart/2005/8/layout/hierarchy2"/>
    <dgm:cxn modelId="{5BBB0A21-3D63-47E6-B9F6-A32792733D03}" type="presParOf" srcId="{061FA8AD-E20C-4981-A5DD-53ED4573EA50}" destId="{DB5E39F4-AA1C-4269-929A-9705A0AEDE36}" srcOrd="0" destOrd="0" presId="urn:microsoft.com/office/officeart/2005/8/layout/hierarchy2"/>
    <dgm:cxn modelId="{75F10DDB-169E-4DE8-98FC-B698E3362F25}" type="presParOf" srcId="{DB5E39F4-AA1C-4269-929A-9705A0AEDE36}" destId="{337CC77E-441B-4611-927E-3692E7ECFF8C}" srcOrd="0" destOrd="0" presId="urn:microsoft.com/office/officeart/2005/8/layout/hierarchy2"/>
    <dgm:cxn modelId="{5F215C90-C479-4A8C-ADC1-71AE52362DAA}" type="presParOf" srcId="{061FA8AD-E20C-4981-A5DD-53ED4573EA50}" destId="{B562032F-C028-4DFD-9443-2BFD838FF058}" srcOrd="1" destOrd="0" presId="urn:microsoft.com/office/officeart/2005/8/layout/hierarchy2"/>
    <dgm:cxn modelId="{38FABA1A-B9E3-49F9-8F20-DF585F7E7814}" type="presParOf" srcId="{B562032F-C028-4DFD-9443-2BFD838FF058}" destId="{ABD80FCF-F6A0-4A3C-8DED-A8427E8237C9}" srcOrd="0" destOrd="0" presId="urn:microsoft.com/office/officeart/2005/8/layout/hierarchy2"/>
    <dgm:cxn modelId="{ABF7A800-3662-4BCB-BDD1-8AF034219E36}" type="presParOf" srcId="{B562032F-C028-4DFD-9443-2BFD838FF058}" destId="{8A446F64-0488-40B0-BEB7-1D2B73E803DE}" srcOrd="1" destOrd="0" presId="urn:microsoft.com/office/officeart/2005/8/layout/hierarchy2"/>
    <dgm:cxn modelId="{C9FD511D-E1FE-4B00-A4A3-F4E47BE2E16B}" type="presParOf" srcId="{8A446F64-0488-40B0-BEB7-1D2B73E803DE}" destId="{20144293-3E11-4DCE-AB25-2C6749EC6054}" srcOrd="0" destOrd="0" presId="urn:microsoft.com/office/officeart/2005/8/layout/hierarchy2"/>
    <dgm:cxn modelId="{83279DFA-36E5-463E-9F33-4595DFD2CE1A}" type="presParOf" srcId="{20144293-3E11-4DCE-AB25-2C6749EC6054}" destId="{9B064B2A-27C1-4F98-835A-0C341E58688E}" srcOrd="0" destOrd="0" presId="urn:microsoft.com/office/officeart/2005/8/layout/hierarchy2"/>
    <dgm:cxn modelId="{B47D0D5F-F1F2-4EBF-A131-97DE0D6E9F58}" type="presParOf" srcId="{8A446F64-0488-40B0-BEB7-1D2B73E803DE}" destId="{6B4F59F8-7FC9-4636-AE9C-1E5D2DDCCFDC}" srcOrd="1" destOrd="0" presId="urn:microsoft.com/office/officeart/2005/8/layout/hierarchy2"/>
    <dgm:cxn modelId="{09939A07-2594-43D5-970F-10D762B935BF}" type="presParOf" srcId="{6B4F59F8-7FC9-4636-AE9C-1E5D2DDCCFDC}" destId="{30CB7D34-BBBA-47E5-A0BE-A4C4BD356D9A}" srcOrd="0" destOrd="0" presId="urn:microsoft.com/office/officeart/2005/8/layout/hierarchy2"/>
    <dgm:cxn modelId="{F4F9AC2D-B9E8-42F5-A617-C4E4B50FE659}" type="presParOf" srcId="{6B4F59F8-7FC9-4636-AE9C-1E5D2DDCCFDC}" destId="{AA7DACD6-ED20-4568-B0AE-5C56AF1D1F92}" srcOrd="1" destOrd="0" presId="urn:microsoft.com/office/officeart/2005/8/layout/hierarchy2"/>
    <dgm:cxn modelId="{D0B5CF27-CE8C-441B-B904-E6301B244495}" type="presParOf" srcId="{061FA8AD-E20C-4981-A5DD-53ED4573EA50}" destId="{231A4501-D123-40A2-848B-BD79839850ED}" srcOrd="2" destOrd="0" presId="urn:microsoft.com/office/officeart/2005/8/layout/hierarchy2"/>
    <dgm:cxn modelId="{FF984953-0818-4441-8DDC-047209620469}" type="presParOf" srcId="{231A4501-D123-40A2-848B-BD79839850ED}" destId="{7B6D0F2C-A048-4275-8A24-A10ECD6A4AAF}" srcOrd="0" destOrd="0" presId="urn:microsoft.com/office/officeart/2005/8/layout/hierarchy2"/>
    <dgm:cxn modelId="{A48D523F-AFF4-4666-890E-2E29191AF6E2}" type="presParOf" srcId="{061FA8AD-E20C-4981-A5DD-53ED4573EA50}" destId="{B55C3FE9-DA05-4D07-832A-77B3D028C590}" srcOrd="3" destOrd="0" presId="urn:microsoft.com/office/officeart/2005/8/layout/hierarchy2"/>
    <dgm:cxn modelId="{7EBCD3A3-117D-4A81-9E00-D4C12EFEE5B4}" type="presParOf" srcId="{B55C3FE9-DA05-4D07-832A-77B3D028C590}" destId="{96BF0F6E-5A2D-4708-BD72-90F976C89EBC}" srcOrd="0" destOrd="0" presId="urn:microsoft.com/office/officeart/2005/8/layout/hierarchy2"/>
    <dgm:cxn modelId="{A4B0951B-113E-4C1C-B818-09EBBACEA047}" type="presParOf" srcId="{B55C3FE9-DA05-4D07-832A-77B3D028C590}" destId="{40742902-7E9A-46A4-B377-1BAC4945AA23}" srcOrd="1" destOrd="0" presId="urn:microsoft.com/office/officeart/2005/8/layout/hierarchy2"/>
    <dgm:cxn modelId="{2369F5FC-942A-488D-9CC4-9EA04FD0EC95}" type="presParOf" srcId="{40742902-7E9A-46A4-B377-1BAC4945AA23}" destId="{B67D0A79-8B1F-4CB9-B7E5-5877F5D1F1E9}" srcOrd="0" destOrd="0" presId="urn:microsoft.com/office/officeart/2005/8/layout/hierarchy2"/>
    <dgm:cxn modelId="{5622311F-9E0F-4D36-BED3-046FA7E66D0F}" type="presParOf" srcId="{B67D0A79-8B1F-4CB9-B7E5-5877F5D1F1E9}" destId="{A4083004-7688-40F4-8D1C-7F7B675719F1}" srcOrd="0" destOrd="0" presId="urn:microsoft.com/office/officeart/2005/8/layout/hierarchy2"/>
    <dgm:cxn modelId="{77389078-0870-472E-B4B3-4736695629E0}" type="presParOf" srcId="{40742902-7E9A-46A4-B377-1BAC4945AA23}" destId="{ADFBE35E-B462-48A2-9FB8-5C5F2F313A80}" srcOrd="1" destOrd="0" presId="urn:microsoft.com/office/officeart/2005/8/layout/hierarchy2"/>
    <dgm:cxn modelId="{6047AFFB-EB8F-44B5-B9D0-4FF1CA1781D2}" type="presParOf" srcId="{ADFBE35E-B462-48A2-9FB8-5C5F2F313A80}" destId="{B7A8EBB7-5CDA-453A-B0CC-007B9580A9A0}" srcOrd="0" destOrd="0" presId="urn:microsoft.com/office/officeart/2005/8/layout/hierarchy2"/>
    <dgm:cxn modelId="{A751B5C1-089C-4740-A7F2-6AEF19378B24}" type="presParOf" srcId="{ADFBE35E-B462-48A2-9FB8-5C5F2F313A80}" destId="{01BF0AA3-4A0E-4060-9532-1E2CB389DC4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96E5A5-42A0-4B2D-B28E-B606EF168EAA}" type="doc">
      <dgm:prSet loTypeId="urn:microsoft.com/office/officeart/2005/8/layout/process1" loCatId="process" qsTypeId="urn:microsoft.com/office/officeart/2005/8/quickstyle/simple1" qsCatId="simple" csTypeId="urn:microsoft.com/office/officeart/2005/8/colors/accent1_2" csCatId="accent1" phldr="1"/>
      <dgm:spPr/>
    </dgm:pt>
    <dgm:pt modelId="{94C63E5F-2883-48AC-93C0-9A5BADB50B2A}">
      <dgm:prSet phldrT="[Text]"/>
      <dgm:spPr/>
      <dgm:t>
        <a:bodyPr/>
        <a:lstStyle/>
        <a:p>
          <a:pPr rtl="1"/>
          <a:r>
            <a:rPr lang="fa-IR" dirty="0" smtClean="0"/>
            <a:t>0/2 میلی گرم یا یک قرص</a:t>
          </a:r>
          <a:endParaRPr lang="fa-IR" dirty="0"/>
        </a:p>
      </dgm:t>
    </dgm:pt>
    <dgm:pt modelId="{38EB6B01-2A0C-4079-B610-8E927145CCB2}" type="parTrans" cxnId="{830BCE1F-CB7A-4D4F-8B3B-42ACF066F6E6}">
      <dgm:prSet/>
      <dgm:spPr/>
      <dgm:t>
        <a:bodyPr/>
        <a:lstStyle/>
        <a:p>
          <a:pPr rtl="1"/>
          <a:endParaRPr lang="fa-IR"/>
        </a:p>
      </dgm:t>
    </dgm:pt>
    <dgm:pt modelId="{DF473DE1-8776-4FE2-A033-6BB097AD5D63}" type="sibTrans" cxnId="{830BCE1F-CB7A-4D4F-8B3B-42ACF066F6E6}">
      <dgm:prSet/>
      <dgm:spPr/>
      <dgm:t>
        <a:bodyPr/>
        <a:lstStyle/>
        <a:p>
          <a:pPr rtl="1"/>
          <a:endParaRPr lang="fa-IR"/>
        </a:p>
      </dgm:t>
    </dgm:pt>
    <dgm:pt modelId="{9BC6DEEE-F4D5-4910-B63C-B5A0EE45CE0F}">
      <dgm:prSet phldrT="[Text]"/>
      <dgm:spPr/>
      <dgm:t>
        <a:bodyPr/>
        <a:lstStyle/>
        <a:p>
          <a:pPr rtl="1"/>
          <a:r>
            <a:rPr lang="fa-IR" dirty="0" smtClean="0"/>
            <a:t>عدم پاسخ</a:t>
          </a:r>
          <a:endParaRPr lang="fa-IR" dirty="0"/>
        </a:p>
      </dgm:t>
    </dgm:pt>
    <dgm:pt modelId="{5CBB3EBF-610A-4042-98BF-5E951321CA68}" type="parTrans" cxnId="{1C8740FB-8773-4F58-AF89-3018136711E9}">
      <dgm:prSet/>
      <dgm:spPr/>
      <dgm:t>
        <a:bodyPr/>
        <a:lstStyle/>
        <a:p>
          <a:pPr rtl="1"/>
          <a:endParaRPr lang="fa-IR"/>
        </a:p>
      </dgm:t>
    </dgm:pt>
    <dgm:pt modelId="{78114F5A-40E1-4181-95D3-E37CCDCF5598}" type="sibTrans" cxnId="{1C8740FB-8773-4F58-AF89-3018136711E9}">
      <dgm:prSet/>
      <dgm:spPr/>
      <dgm:t>
        <a:bodyPr/>
        <a:lstStyle/>
        <a:p>
          <a:pPr rtl="1"/>
          <a:endParaRPr lang="fa-IR"/>
        </a:p>
      </dgm:t>
    </dgm:pt>
    <dgm:pt modelId="{DFE8A9DD-E564-4EB5-8E8D-8D773F674A55}">
      <dgm:prSet phldrT="[Text]"/>
      <dgm:spPr/>
      <dgm:t>
        <a:bodyPr/>
        <a:lstStyle/>
        <a:p>
          <a:pPr rtl="1"/>
          <a:r>
            <a:rPr lang="fa-IR" dirty="0" smtClean="0"/>
            <a:t>افزایش 0/2 میلی گرم هر هفته تا 0/6 میلی گرم</a:t>
          </a:r>
          <a:endParaRPr lang="fa-IR" dirty="0"/>
        </a:p>
      </dgm:t>
    </dgm:pt>
    <dgm:pt modelId="{21E6C647-7865-44C1-AC5B-A8C4CB9A19A8}" type="parTrans" cxnId="{E0617A8E-AA19-4928-8005-5E927AB9808C}">
      <dgm:prSet/>
      <dgm:spPr/>
      <dgm:t>
        <a:bodyPr/>
        <a:lstStyle/>
        <a:p>
          <a:pPr rtl="1"/>
          <a:endParaRPr lang="fa-IR"/>
        </a:p>
      </dgm:t>
    </dgm:pt>
    <dgm:pt modelId="{56AD47FE-8300-42EB-8BE2-4FF04DC58D37}" type="sibTrans" cxnId="{E0617A8E-AA19-4928-8005-5E927AB9808C}">
      <dgm:prSet/>
      <dgm:spPr/>
      <dgm:t>
        <a:bodyPr/>
        <a:lstStyle/>
        <a:p>
          <a:pPr rtl="1"/>
          <a:endParaRPr lang="fa-IR"/>
        </a:p>
      </dgm:t>
    </dgm:pt>
    <dgm:pt modelId="{62BB965E-F637-4DCB-B948-92A72426CA58}" type="pres">
      <dgm:prSet presAssocID="{6B96E5A5-42A0-4B2D-B28E-B606EF168EAA}" presName="Name0" presStyleCnt="0">
        <dgm:presLayoutVars>
          <dgm:dir/>
          <dgm:resizeHandles val="exact"/>
        </dgm:presLayoutVars>
      </dgm:prSet>
      <dgm:spPr/>
    </dgm:pt>
    <dgm:pt modelId="{A08EFA0C-C915-436A-B16D-754B167C80BA}" type="pres">
      <dgm:prSet presAssocID="{94C63E5F-2883-48AC-93C0-9A5BADB50B2A}" presName="node" presStyleLbl="node1" presStyleIdx="0" presStyleCnt="3">
        <dgm:presLayoutVars>
          <dgm:bulletEnabled val="1"/>
        </dgm:presLayoutVars>
      </dgm:prSet>
      <dgm:spPr/>
      <dgm:t>
        <a:bodyPr/>
        <a:lstStyle/>
        <a:p>
          <a:pPr rtl="1"/>
          <a:endParaRPr lang="fa-IR"/>
        </a:p>
      </dgm:t>
    </dgm:pt>
    <dgm:pt modelId="{926D8169-C98B-4970-9ECB-359136D7D417}" type="pres">
      <dgm:prSet presAssocID="{DF473DE1-8776-4FE2-A033-6BB097AD5D63}" presName="sibTrans" presStyleLbl="sibTrans2D1" presStyleIdx="0" presStyleCnt="2"/>
      <dgm:spPr/>
      <dgm:t>
        <a:bodyPr/>
        <a:lstStyle/>
        <a:p>
          <a:pPr rtl="1"/>
          <a:endParaRPr lang="fa-IR"/>
        </a:p>
      </dgm:t>
    </dgm:pt>
    <dgm:pt modelId="{643AD83B-6DC6-4660-926E-C69AC57D9136}" type="pres">
      <dgm:prSet presAssocID="{DF473DE1-8776-4FE2-A033-6BB097AD5D63}" presName="connectorText" presStyleLbl="sibTrans2D1" presStyleIdx="0" presStyleCnt="2"/>
      <dgm:spPr/>
      <dgm:t>
        <a:bodyPr/>
        <a:lstStyle/>
        <a:p>
          <a:pPr rtl="1"/>
          <a:endParaRPr lang="fa-IR"/>
        </a:p>
      </dgm:t>
    </dgm:pt>
    <dgm:pt modelId="{6B320854-1EA1-42F2-AE07-66DA6C84EC91}" type="pres">
      <dgm:prSet presAssocID="{9BC6DEEE-F4D5-4910-B63C-B5A0EE45CE0F}" presName="node" presStyleLbl="node1" presStyleIdx="1" presStyleCnt="3">
        <dgm:presLayoutVars>
          <dgm:bulletEnabled val="1"/>
        </dgm:presLayoutVars>
      </dgm:prSet>
      <dgm:spPr/>
      <dgm:t>
        <a:bodyPr/>
        <a:lstStyle/>
        <a:p>
          <a:pPr rtl="1"/>
          <a:endParaRPr lang="fa-IR"/>
        </a:p>
      </dgm:t>
    </dgm:pt>
    <dgm:pt modelId="{4C11DCA6-88D3-4676-AABB-A7274AEE6B6C}" type="pres">
      <dgm:prSet presAssocID="{78114F5A-40E1-4181-95D3-E37CCDCF5598}" presName="sibTrans" presStyleLbl="sibTrans2D1" presStyleIdx="1" presStyleCnt="2"/>
      <dgm:spPr/>
      <dgm:t>
        <a:bodyPr/>
        <a:lstStyle/>
        <a:p>
          <a:pPr rtl="1"/>
          <a:endParaRPr lang="fa-IR"/>
        </a:p>
      </dgm:t>
    </dgm:pt>
    <dgm:pt modelId="{574C9ABE-D8F1-4117-9DCA-543D20EF0A3E}" type="pres">
      <dgm:prSet presAssocID="{78114F5A-40E1-4181-95D3-E37CCDCF5598}" presName="connectorText" presStyleLbl="sibTrans2D1" presStyleIdx="1" presStyleCnt="2"/>
      <dgm:spPr/>
      <dgm:t>
        <a:bodyPr/>
        <a:lstStyle/>
        <a:p>
          <a:pPr rtl="1"/>
          <a:endParaRPr lang="fa-IR"/>
        </a:p>
      </dgm:t>
    </dgm:pt>
    <dgm:pt modelId="{300804B6-458B-4F45-93CC-6459B2F57C4B}" type="pres">
      <dgm:prSet presAssocID="{DFE8A9DD-E564-4EB5-8E8D-8D773F674A55}" presName="node" presStyleLbl="node1" presStyleIdx="2" presStyleCnt="3">
        <dgm:presLayoutVars>
          <dgm:bulletEnabled val="1"/>
        </dgm:presLayoutVars>
      </dgm:prSet>
      <dgm:spPr/>
      <dgm:t>
        <a:bodyPr/>
        <a:lstStyle/>
        <a:p>
          <a:pPr rtl="1"/>
          <a:endParaRPr lang="fa-IR"/>
        </a:p>
      </dgm:t>
    </dgm:pt>
  </dgm:ptLst>
  <dgm:cxnLst>
    <dgm:cxn modelId="{EFF4C9E1-08E1-41FD-A068-660C08C95805}" type="presOf" srcId="{94C63E5F-2883-48AC-93C0-9A5BADB50B2A}" destId="{A08EFA0C-C915-436A-B16D-754B167C80BA}" srcOrd="0" destOrd="0" presId="urn:microsoft.com/office/officeart/2005/8/layout/process1"/>
    <dgm:cxn modelId="{D7EDEF0B-B022-4F22-BB42-B8B0EE8DA9BE}" type="presOf" srcId="{6B96E5A5-42A0-4B2D-B28E-B606EF168EAA}" destId="{62BB965E-F637-4DCB-B948-92A72426CA58}" srcOrd="0" destOrd="0" presId="urn:microsoft.com/office/officeart/2005/8/layout/process1"/>
    <dgm:cxn modelId="{1C8740FB-8773-4F58-AF89-3018136711E9}" srcId="{6B96E5A5-42A0-4B2D-B28E-B606EF168EAA}" destId="{9BC6DEEE-F4D5-4910-B63C-B5A0EE45CE0F}" srcOrd="1" destOrd="0" parTransId="{5CBB3EBF-610A-4042-98BF-5E951321CA68}" sibTransId="{78114F5A-40E1-4181-95D3-E37CCDCF5598}"/>
    <dgm:cxn modelId="{B5B43C2B-EE1B-491D-8BAA-C3F421500649}" type="presOf" srcId="{9BC6DEEE-F4D5-4910-B63C-B5A0EE45CE0F}" destId="{6B320854-1EA1-42F2-AE07-66DA6C84EC91}" srcOrd="0" destOrd="0" presId="urn:microsoft.com/office/officeart/2005/8/layout/process1"/>
    <dgm:cxn modelId="{CF1517D3-A72F-4F94-9EAF-C59E0B7D817C}" type="presOf" srcId="{78114F5A-40E1-4181-95D3-E37CCDCF5598}" destId="{4C11DCA6-88D3-4676-AABB-A7274AEE6B6C}" srcOrd="0" destOrd="0" presId="urn:microsoft.com/office/officeart/2005/8/layout/process1"/>
    <dgm:cxn modelId="{6785C771-B268-4266-84CF-E434B959FD2E}" type="presOf" srcId="{DF473DE1-8776-4FE2-A033-6BB097AD5D63}" destId="{926D8169-C98B-4970-9ECB-359136D7D417}" srcOrd="0" destOrd="0" presId="urn:microsoft.com/office/officeart/2005/8/layout/process1"/>
    <dgm:cxn modelId="{36DF3ED1-31E9-46EC-A209-5541DD77D817}" type="presOf" srcId="{DF473DE1-8776-4FE2-A033-6BB097AD5D63}" destId="{643AD83B-6DC6-4660-926E-C69AC57D9136}" srcOrd="1" destOrd="0" presId="urn:microsoft.com/office/officeart/2005/8/layout/process1"/>
    <dgm:cxn modelId="{FFCD7314-8A57-41A4-B85B-73F44DC41F6F}" type="presOf" srcId="{DFE8A9DD-E564-4EB5-8E8D-8D773F674A55}" destId="{300804B6-458B-4F45-93CC-6459B2F57C4B}" srcOrd="0" destOrd="0" presId="urn:microsoft.com/office/officeart/2005/8/layout/process1"/>
    <dgm:cxn modelId="{30E35BA4-520C-4F98-995F-67FE4638DEE9}" type="presOf" srcId="{78114F5A-40E1-4181-95D3-E37CCDCF5598}" destId="{574C9ABE-D8F1-4117-9DCA-543D20EF0A3E}" srcOrd="1" destOrd="0" presId="urn:microsoft.com/office/officeart/2005/8/layout/process1"/>
    <dgm:cxn modelId="{830BCE1F-CB7A-4D4F-8B3B-42ACF066F6E6}" srcId="{6B96E5A5-42A0-4B2D-B28E-B606EF168EAA}" destId="{94C63E5F-2883-48AC-93C0-9A5BADB50B2A}" srcOrd="0" destOrd="0" parTransId="{38EB6B01-2A0C-4079-B610-8E927145CCB2}" sibTransId="{DF473DE1-8776-4FE2-A033-6BB097AD5D63}"/>
    <dgm:cxn modelId="{E0617A8E-AA19-4928-8005-5E927AB9808C}" srcId="{6B96E5A5-42A0-4B2D-B28E-B606EF168EAA}" destId="{DFE8A9DD-E564-4EB5-8E8D-8D773F674A55}" srcOrd="2" destOrd="0" parTransId="{21E6C647-7865-44C1-AC5B-A8C4CB9A19A8}" sibTransId="{56AD47FE-8300-42EB-8BE2-4FF04DC58D37}"/>
    <dgm:cxn modelId="{296BFD8C-2C18-4240-A4D1-32BB042C7018}" type="presParOf" srcId="{62BB965E-F637-4DCB-B948-92A72426CA58}" destId="{A08EFA0C-C915-436A-B16D-754B167C80BA}" srcOrd="0" destOrd="0" presId="urn:microsoft.com/office/officeart/2005/8/layout/process1"/>
    <dgm:cxn modelId="{9F49F904-4862-405E-AC38-ACE76579F38E}" type="presParOf" srcId="{62BB965E-F637-4DCB-B948-92A72426CA58}" destId="{926D8169-C98B-4970-9ECB-359136D7D417}" srcOrd="1" destOrd="0" presId="urn:microsoft.com/office/officeart/2005/8/layout/process1"/>
    <dgm:cxn modelId="{A0BEE356-CA88-48A6-B700-72C8264BF146}" type="presParOf" srcId="{926D8169-C98B-4970-9ECB-359136D7D417}" destId="{643AD83B-6DC6-4660-926E-C69AC57D9136}" srcOrd="0" destOrd="0" presId="urn:microsoft.com/office/officeart/2005/8/layout/process1"/>
    <dgm:cxn modelId="{060EA3FB-1651-4331-AF9F-2F73B25D7399}" type="presParOf" srcId="{62BB965E-F637-4DCB-B948-92A72426CA58}" destId="{6B320854-1EA1-42F2-AE07-66DA6C84EC91}" srcOrd="2" destOrd="0" presId="urn:microsoft.com/office/officeart/2005/8/layout/process1"/>
    <dgm:cxn modelId="{FD8AE899-7DB9-4351-967E-7ED7B0538FB6}" type="presParOf" srcId="{62BB965E-F637-4DCB-B948-92A72426CA58}" destId="{4C11DCA6-88D3-4676-AABB-A7274AEE6B6C}" srcOrd="3" destOrd="0" presId="urn:microsoft.com/office/officeart/2005/8/layout/process1"/>
    <dgm:cxn modelId="{57603C32-127C-4D13-8988-20D380142BAE}" type="presParOf" srcId="{4C11DCA6-88D3-4676-AABB-A7274AEE6B6C}" destId="{574C9ABE-D8F1-4117-9DCA-543D20EF0A3E}" srcOrd="0" destOrd="0" presId="urn:microsoft.com/office/officeart/2005/8/layout/process1"/>
    <dgm:cxn modelId="{5BF804DD-8E57-412E-A1B8-7F8EBDECD7FB}" type="presParOf" srcId="{62BB965E-F637-4DCB-B948-92A72426CA58}" destId="{300804B6-458B-4F45-93CC-6459B2F57C4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070CAA-0977-4DD5-A379-DFB2C6B43A32}" type="doc">
      <dgm:prSet loTypeId="urn:microsoft.com/office/officeart/2005/8/layout/process1" loCatId="process" qsTypeId="urn:microsoft.com/office/officeart/2005/8/quickstyle/simple1" qsCatId="simple" csTypeId="urn:microsoft.com/office/officeart/2005/8/colors/accent1_2" csCatId="accent1" phldr="1"/>
      <dgm:spPr/>
    </dgm:pt>
    <dgm:pt modelId="{BE4808B8-1899-4E84-8089-A8092DDD781D}">
      <dgm:prSet phldrT="[Text]"/>
      <dgm:spPr/>
      <dgm:t>
        <a:bodyPr/>
        <a:lstStyle/>
        <a:p>
          <a:pPr rtl="1"/>
          <a:r>
            <a:rPr lang="fa-IR" dirty="0" smtClean="0"/>
            <a:t>120 میکروگرم</a:t>
          </a:r>
        </a:p>
        <a:p>
          <a:pPr rtl="1"/>
          <a:r>
            <a:rPr lang="fa-IR" dirty="0" smtClean="0"/>
            <a:t>( یک قرص )</a:t>
          </a:r>
          <a:endParaRPr lang="fa-IR" dirty="0"/>
        </a:p>
      </dgm:t>
    </dgm:pt>
    <dgm:pt modelId="{2C23388E-A7F5-4956-84DF-6319AA9DD429}" type="parTrans" cxnId="{CC909DD1-CD08-4240-AB2A-C46A69762665}">
      <dgm:prSet/>
      <dgm:spPr/>
      <dgm:t>
        <a:bodyPr/>
        <a:lstStyle/>
        <a:p>
          <a:pPr rtl="1"/>
          <a:endParaRPr lang="fa-IR"/>
        </a:p>
      </dgm:t>
    </dgm:pt>
    <dgm:pt modelId="{927F4649-60D3-4D23-8F2D-88889700949A}" type="sibTrans" cxnId="{CC909DD1-CD08-4240-AB2A-C46A69762665}">
      <dgm:prSet/>
      <dgm:spPr/>
      <dgm:t>
        <a:bodyPr/>
        <a:lstStyle/>
        <a:p>
          <a:pPr rtl="1"/>
          <a:endParaRPr lang="fa-IR"/>
        </a:p>
      </dgm:t>
    </dgm:pt>
    <dgm:pt modelId="{6B6429E0-F173-4117-A58E-68937E5CEE78}">
      <dgm:prSet phldrT="[Text]"/>
      <dgm:spPr/>
      <dgm:t>
        <a:bodyPr/>
        <a:lstStyle/>
        <a:p>
          <a:pPr rtl="1"/>
          <a:r>
            <a:rPr lang="fa-IR" dirty="0" smtClean="0"/>
            <a:t>عدم پاسخ</a:t>
          </a:r>
          <a:endParaRPr lang="fa-IR" dirty="0"/>
        </a:p>
      </dgm:t>
    </dgm:pt>
    <dgm:pt modelId="{597AADBD-B92F-44B8-AF48-E1A3E97F8C6B}" type="parTrans" cxnId="{75574028-0094-4A38-8032-745BBB73D0DC}">
      <dgm:prSet/>
      <dgm:spPr/>
      <dgm:t>
        <a:bodyPr/>
        <a:lstStyle/>
        <a:p>
          <a:pPr rtl="1"/>
          <a:endParaRPr lang="fa-IR"/>
        </a:p>
      </dgm:t>
    </dgm:pt>
    <dgm:pt modelId="{7422E3CF-95E7-48D3-B30C-0E3C6412E802}" type="sibTrans" cxnId="{75574028-0094-4A38-8032-745BBB73D0DC}">
      <dgm:prSet/>
      <dgm:spPr/>
      <dgm:t>
        <a:bodyPr/>
        <a:lstStyle/>
        <a:p>
          <a:pPr rtl="1"/>
          <a:endParaRPr lang="fa-IR"/>
        </a:p>
      </dgm:t>
    </dgm:pt>
    <dgm:pt modelId="{2D67EE89-F5C3-4613-8C26-86C3F5DAC377}">
      <dgm:prSet phldrT="[Text]"/>
      <dgm:spPr/>
      <dgm:t>
        <a:bodyPr/>
        <a:lstStyle/>
        <a:p>
          <a:pPr rtl="1"/>
          <a:r>
            <a:rPr lang="fa-IR" dirty="0" smtClean="0"/>
            <a:t>افزایش به 240 میکروگرم بعد از 10-14 روز</a:t>
          </a:r>
          <a:endParaRPr lang="fa-IR" dirty="0"/>
        </a:p>
      </dgm:t>
    </dgm:pt>
    <dgm:pt modelId="{AD015FC3-CCCA-4790-8B9C-F1AF74D0B3B3}" type="parTrans" cxnId="{D5B15843-92F1-4071-93CD-40EE846A336C}">
      <dgm:prSet/>
      <dgm:spPr/>
      <dgm:t>
        <a:bodyPr/>
        <a:lstStyle/>
        <a:p>
          <a:pPr rtl="1"/>
          <a:endParaRPr lang="fa-IR"/>
        </a:p>
      </dgm:t>
    </dgm:pt>
    <dgm:pt modelId="{CF9C1CB0-219D-4717-A867-3C9878E80EF0}" type="sibTrans" cxnId="{D5B15843-92F1-4071-93CD-40EE846A336C}">
      <dgm:prSet/>
      <dgm:spPr/>
      <dgm:t>
        <a:bodyPr/>
        <a:lstStyle/>
        <a:p>
          <a:pPr rtl="1"/>
          <a:endParaRPr lang="fa-IR"/>
        </a:p>
      </dgm:t>
    </dgm:pt>
    <dgm:pt modelId="{72886922-162C-4305-8ADC-520C4C26431E}" type="pres">
      <dgm:prSet presAssocID="{4A070CAA-0977-4DD5-A379-DFB2C6B43A32}" presName="Name0" presStyleCnt="0">
        <dgm:presLayoutVars>
          <dgm:dir/>
          <dgm:resizeHandles val="exact"/>
        </dgm:presLayoutVars>
      </dgm:prSet>
      <dgm:spPr/>
    </dgm:pt>
    <dgm:pt modelId="{E75B4A18-FE99-4981-9877-9AF23E586A10}" type="pres">
      <dgm:prSet presAssocID="{BE4808B8-1899-4E84-8089-A8092DDD781D}" presName="node" presStyleLbl="node1" presStyleIdx="0" presStyleCnt="3">
        <dgm:presLayoutVars>
          <dgm:bulletEnabled val="1"/>
        </dgm:presLayoutVars>
      </dgm:prSet>
      <dgm:spPr/>
      <dgm:t>
        <a:bodyPr/>
        <a:lstStyle/>
        <a:p>
          <a:pPr rtl="1"/>
          <a:endParaRPr lang="fa-IR"/>
        </a:p>
      </dgm:t>
    </dgm:pt>
    <dgm:pt modelId="{E31C1879-FCE4-475A-881D-D1DDBD7A0351}" type="pres">
      <dgm:prSet presAssocID="{927F4649-60D3-4D23-8F2D-88889700949A}" presName="sibTrans" presStyleLbl="sibTrans2D1" presStyleIdx="0" presStyleCnt="2"/>
      <dgm:spPr/>
      <dgm:t>
        <a:bodyPr/>
        <a:lstStyle/>
        <a:p>
          <a:pPr rtl="1"/>
          <a:endParaRPr lang="fa-IR"/>
        </a:p>
      </dgm:t>
    </dgm:pt>
    <dgm:pt modelId="{7D1AB201-51A3-4159-A4CE-8173B215ED7D}" type="pres">
      <dgm:prSet presAssocID="{927F4649-60D3-4D23-8F2D-88889700949A}" presName="connectorText" presStyleLbl="sibTrans2D1" presStyleIdx="0" presStyleCnt="2"/>
      <dgm:spPr/>
      <dgm:t>
        <a:bodyPr/>
        <a:lstStyle/>
        <a:p>
          <a:pPr rtl="1"/>
          <a:endParaRPr lang="fa-IR"/>
        </a:p>
      </dgm:t>
    </dgm:pt>
    <dgm:pt modelId="{D5D05C07-9309-4181-A71B-D0D05B7F9F42}" type="pres">
      <dgm:prSet presAssocID="{6B6429E0-F173-4117-A58E-68937E5CEE78}" presName="node" presStyleLbl="node1" presStyleIdx="1" presStyleCnt="3">
        <dgm:presLayoutVars>
          <dgm:bulletEnabled val="1"/>
        </dgm:presLayoutVars>
      </dgm:prSet>
      <dgm:spPr/>
      <dgm:t>
        <a:bodyPr/>
        <a:lstStyle/>
        <a:p>
          <a:pPr rtl="1"/>
          <a:endParaRPr lang="fa-IR"/>
        </a:p>
      </dgm:t>
    </dgm:pt>
    <dgm:pt modelId="{B498FEE2-412D-4444-B75E-56A89223B8D1}" type="pres">
      <dgm:prSet presAssocID="{7422E3CF-95E7-48D3-B30C-0E3C6412E802}" presName="sibTrans" presStyleLbl="sibTrans2D1" presStyleIdx="1" presStyleCnt="2"/>
      <dgm:spPr/>
      <dgm:t>
        <a:bodyPr/>
        <a:lstStyle/>
        <a:p>
          <a:pPr rtl="1"/>
          <a:endParaRPr lang="fa-IR"/>
        </a:p>
      </dgm:t>
    </dgm:pt>
    <dgm:pt modelId="{CBE66149-E1B3-45DE-80F7-C727E1B3D491}" type="pres">
      <dgm:prSet presAssocID="{7422E3CF-95E7-48D3-B30C-0E3C6412E802}" presName="connectorText" presStyleLbl="sibTrans2D1" presStyleIdx="1" presStyleCnt="2"/>
      <dgm:spPr/>
      <dgm:t>
        <a:bodyPr/>
        <a:lstStyle/>
        <a:p>
          <a:pPr rtl="1"/>
          <a:endParaRPr lang="fa-IR"/>
        </a:p>
      </dgm:t>
    </dgm:pt>
    <dgm:pt modelId="{2F38A040-3DE7-4404-8858-E05AFC87F5C4}" type="pres">
      <dgm:prSet presAssocID="{2D67EE89-F5C3-4613-8C26-86C3F5DAC377}" presName="node" presStyleLbl="node1" presStyleIdx="2" presStyleCnt="3">
        <dgm:presLayoutVars>
          <dgm:bulletEnabled val="1"/>
        </dgm:presLayoutVars>
      </dgm:prSet>
      <dgm:spPr/>
      <dgm:t>
        <a:bodyPr/>
        <a:lstStyle/>
        <a:p>
          <a:pPr rtl="1"/>
          <a:endParaRPr lang="fa-IR"/>
        </a:p>
      </dgm:t>
    </dgm:pt>
  </dgm:ptLst>
  <dgm:cxnLst>
    <dgm:cxn modelId="{CC909DD1-CD08-4240-AB2A-C46A69762665}" srcId="{4A070CAA-0977-4DD5-A379-DFB2C6B43A32}" destId="{BE4808B8-1899-4E84-8089-A8092DDD781D}" srcOrd="0" destOrd="0" parTransId="{2C23388E-A7F5-4956-84DF-6319AA9DD429}" sibTransId="{927F4649-60D3-4D23-8F2D-88889700949A}"/>
    <dgm:cxn modelId="{75574028-0094-4A38-8032-745BBB73D0DC}" srcId="{4A070CAA-0977-4DD5-A379-DFB2C6B43A32}" destId="{6B6429E0-F173-4117-A58E-68937E5CEE78}" srcOrd="1" destOrd="0" parTransId="{597AADBD-B92F-44B8-AF48-E1A3E97F8C6B}" sibTransId="{7422E3CF-95E7-48D3-B30C-0E3C6412E802}"/>
    <dgm:cxn modelId="{D5B15843-92F1-4071-93CD-40EE846A336C}" srcId="{4A070CAA-0977-4DD5-A379-DFB2C6B43A32}" destId="{2D67EE89-F5C3-4613-8C26-86C3F5DAC377}" srcOrd="2" destOrd="0" parTransId="{AD015FC3-CCCA-4790-8B9C-F1AF74D0B3B3}" sibTransId="{CF9C1CB0-219D-4717-A867-3C9878E80EF0}"/>
    <dgm:cxn modelId="{27402C1D-4595-4D88-A67F-5FE7E0776471}" type="presOf" srcId="{7422E3CF-95E7-48D3-B30C-0E3C6412E802}" destId="{B498FEE2-412D-4444-B75E-56A89223B8D1}" srcOrd="0" destOrd="0" presId="urn:microsoft.com/office/officeart/2005/8/layout/process1"/>
    <dgm:cxn modelId="{0197C8A5-4DDE-4AE7-8405-CD1A6171F3AD}" type="presOf" srcId="{927F4649-60D3-4D23-8F2D-88889700949A}" destId="{E31C1879-FCE4-475A-881D-D1DDBD7A0351}" srcOrd="0" destOrd="0" presId="urn:microsoft.com/office/officeart/2005/8/layout/process1"/>
    <dgm:cxn modelId="{E99568CE-9399-44F7-899F-C68EF2B6E5BF}" type="presOf" srcId="{BE4808B8-1899-4E84-8089-A8092DDD781D}" destId="{E75B4A18-FE99-4981-9877-9AF23E586A10}" srcOrd="0" destOrd="0" presId="urn:microsoft.com/office/officeart/2005/8/layout/process1"/>
    <dgm:cxn modelId="{2C328B95-06B2-4BE3-A2F8-045775D1B660}" type="presOf" srcId="{4A070CAA-0977-4DD5-A379-DFB2C6B43A32}" destId="{72886922-162C-4305-8ADC-520C4C26431E}" srcOrd="0" destOrd="0" presId="urn:microsoft.com/office/officeart/2005/8/layout/process1"/>
    <dgm:cxn modelId="{D936F12F-7755-41E8-8411-C35D3D917CDE}" type="presOf" srcId="{6B6429E0-F173-4117-A58E-68937E5CEE78}" destId="{D5D05C07-9309-4181-A71B-D0D05B7F9F42}" srcOrd="0" destOrd="0" presId="urn:microsoft.com/office/officeart/2005/8/layout/process1"/>
    <dgm:cxn modelId="{FA3AFB42-3B34-4F83-A057-79285DFE0AB4}" type="presOf" srcId="{7422E3CF-95E7-48D3-B30C-0E3C6412E802}" destId="{CBE66149-E1B3-45DE-80F7-C727E1B3D491}" srcOrd="1" destOrd="0" presId="urn:microsoft.com/office/officeart/2005/8/layout/process1"/>
    <dgm:cxn modelId="{66FBFFBC-02B7-4AD4-9549-FAD029D44B07}" type="presOf" srcId="{2D67EE89-F5C3-4613-8C26-86C3F5DAC377}" destId="{2F38A040-3DE7-4404-8858-E05AFC87F5C4}" srcOrd="0" destOrd="0" presId="urn:microsoft.com/office/officeart/2005/8/layout/process1"/>
    <dgm:cxn modelId="{54C23655-7C26-4F0F-B06B-EA334F497508}" type="presOf" srcId="{927F4649-60D3-4D23-8F2D-88889700949A}" destId="{7D1AB201-51A3-4159-A4CE-8173B215ED7D}" srcOrd="1" destOrd="0" presId="urn:microsoft.com/office/officeart/2005/8/layout/process1"/>
    <dgm:cxn modelId="{BC962AB4-33C1-4506-AF16-84955359D123}" type="presParOf" srcId="{72886922-162C-4305-8ADC-520C4C26431E}" destId="{E75B4A18-FE99-4981-9877-9AF23E586A10}" srcOrd="0" destOrd="0" presId="urn:microsoft.com/office/officeart/2005/8/layout/process1"/>
    <dgm:cxn modelId="{32E228F7-780E-40E1-B28C-DB3677E8D907}" type="presParOf" srcId="{72886922-162C-4305-8ADC-520C4C26431E}" destId="{E31C1879-FCE4-475A-881D-D1DDBD7A0351}" srcOrd="1" destOrd="0" presId="urn:microsoft.com/office/officeart/2005/8/layout/process1"/>
    <dgm:cxn modelId="{2C076737-1330-4A43-903B-8F14B72C1E48}" type="presParOf" srcId="{E31C1879-FCE4-475A-881D-D1DDBD7A0351}" destId="{7D1AB201-51A3-4159-A4CE-8173B215ED7D}" srcOrd="0" destOrd="0" presId="urn:microsoft.com/office/officeart/2005/8/layout/process1"/>
    <dgm:cxn modelId="{6F1A3687-F691-4617-ADA4-03C2C6D38FB7}" type="presParOf" srcId="{72886922-162C-4305-8ADC-520C4C26431E}" destId="{D5D05C07-9309-4181-A71B-D0D05B7F9F42}" srcOrd="2" destOrd="0" presId="urn:microsoft.com/office/officeart/2005/8/layout/process1"/>
    <dgm:cxn modelId="{AEE9D09A-CD85-4FE7-91BE-FA101871D247}" type="presParOf" srcId="{72886922-162C-4305-8ADC-520C4C26431E}" destId="{B498FEE2-412D-4444-B75E-56A89223B8D1}" srcOrd="3" destOrd="0" presId="urn:microsoft.com/office/officeart/2005/8/layout/process1"/>
    <dgm:cxn modelId="{24893B60-584F-4780-84DE-53BC1D239000}" type="presParOf" srcId="{B498FEE2-412D-4444-B75E-56A89223B8D1}" destId="{CBE66149-E1B3-45DE-80F7-C727E1B3D491}" srcOrd="0" destOrd="0" presId="urn:microsoft.com/office/officeart/2005/8/layout/process1"/>
    <dgm:cxn modelId="{8E8DAA85-8A6E-4EEF-BFD7-267A38F18B21}" type="presParOf" srcId="{72886922-162C-4305-8ADC-520C4C26431E}" destId="{2F38A040-3DE7-4404-8858-E05AFC87F5C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571EF-4E7F-4EFB-A32F-2DA174D27B4E}">
      <dsp:nvSpPr>
        <dsp:cNvPr id="0" name=""/>
        <dsp:cNvSpPr/>
      </dsp:nvSpPr>
      <dsp:spPr>
        <a:xfrm>
          <a:off x="4206239" y="531"/>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285750" lvl="1" indent="-285750" algn="r" defTabSz="2000250" rtl="1">
            <a:lnSpc>
              <a:spcPct val="90000"/>
            </a:lnSpc>
            <a:spcBef>
              <a:spcPct val="0"/>
            </a:spcBef>
            <a:spcAft>
              <a:spcPct val="15000"/>
            </a:spcAft>
            <a:buChar char="••"/>
          </a:pPr>
          <a:r>
            <a:rPr lang="fa-IR" sz="4500" kern="1200" dirty="0" smtClean="0"/>
            <a:t>15% </a:t>
          </a:r>
          <a:r>
            <a:rPr lang="en-US" sz="4500" kern="1200" dirty="0" smtClean="0"/>
            <a:t>ADHD</a:t>
          </a:r>
          <a:r>
            <a:rPr lang="fa-IR" sz="4500" kern="1200" dirty="0" smtClean="0"/>
            <a:t> </a:t>
          </a:r>
          <a:endParaRPr lang="fa-IR" sz="4500" kern="1200" dirty="0"/>
        </a:p>
        <a:p>
          <a:pPr marL="285750" lvl="1" indent="-285750" algn="r" defTabSz="2000250" rtl="1">
            <a:lnSpc>
              <a:spcPct val="90000"/>
            </a:lnSpc>
            <a:spcBef>
              <a:spcPct val="0"/>
            </a:spcBef>
            <a:spcAft>
              <a:spcPct val="15000"/>
            </a:spcAft>
            <a:buChar char="••"/>
          </a:pPr>
          <a:r>
            <a:rPr lang="fa-IR" sz="4500" kern="1200" dirty="0" smtClean="0"/>
            <a:t>22% نوع </a:t>
          </a:r>
          <a:r>
            <a:rPr lang="en-US" sz="4500" kern="1200" dirty="0" smtClean="0"/>
            <a:t>Inattentive</a:t>
          </a:r>
          <a:r>
            <a:rPr lang="fa-IR" sz="4500" kern="1200" dirty="0" smtClean="0"/>
            <a:t> </a:t>
          </a:r>
          <a:endParaRPr lang="fa-IR" sz="4500" kern="1200" dirty="0"/>
        </a:p>
      </dsp:txBody>
      <dsp:txXfrm>
        <a:off x="4206239" y="259476"/>
        <a:ext cx="5532525" cy="1553669"/>
      </dsp:txXfrm>
    </dsp:sp>
    <dsp:sp modelId="{0DE2ACFE-8F3B-4A82-97B7-2060D3A5DBDF}">
      <dsp:nvSpPr>
        <dsp:cNvPr id="0" name=""/>
        <dsp:cNvSpPr/>
      </dsp:nvSpPr>
      <dsp:spPr>
        <a:xfrm>
          <a:off x="0" y="531"/>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rtl="1">
            <a:lnSpc>
              <a:spcPct val="90000"/>
            </a:lnSpc>
            <a:spcBef>
              <a:spcPct val="0"/>
            </a:spcBef>
            <a:spcAft>
              <a:spcPct val="35000"/>
            </a:spcAft>
          </a:pPr>
          <a:r>
            <a:rPr lang="fa-IR" sz="5600" kern="1200" dirty="0" smtClean="0"/>
            <a:t> کودکان با شب ادراری</a:t>
          </a:r>
          <a:endParaRPr lang="fa-IR" sz="5600" kern="1200" dirty="0"/>
        </a:p>
      </dsp:txBody>
      <dsp:txXfrm>
        <a:off x="101125" y="101656"/>
        <a:ext cx="4003990" cy="1869309"/>
      </dsp:txXfrm>
    </dsp:sp>
    <dsp:sp modelId="{DC15B02F-A8E8-4BC8-AB7E-1D4DA4B5A8C8}">
      <dsp:nvSpPr>
        <dsp:cNvPr id="0" name=""/>
        <dsp:cNvSpPr/>
      </dsp:nvSpPr>
      <dsp:spPr>
        <a:xfrm>
          <a:off x="4206240" y="2279246"/>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285750" lvl="1" indent="-285750" algn="r" defTabSz="2000250" rtl="1">
            <a:lnSpc>
              <a:spcPct val="90000"/>
            </a:lnSpc>
            <a:spcBef>
              <a:spcPct val="0"/>
            </a:spcBef>
            <a:spcAft>
              <a:spcPct val="15000"/>
            </a:spcAft>
            <a:buChar char="••"/>
          </a:pPr>
          <a:r>
            <a:rPr lang="fa-IR" sz="4500" kern="1200" dirty="0" smtClean="0"/>
            <a:t>3/2 برابر شب ادراری</a:t>
          </a:r>
          <a:endParaRPr lang="fa-IR" sz="4500" kern="1200" dirty="0"/>
        </a:p>
      </dsp:txBody>
      <dsp:txXfrm>
        <a:off x="4206240" y="2538191"/>
        <a:ext cx="5532525" cy="1553669"/>
      </dsp:txXfrm>
    </dsp:sp>
    <dsp:sp modelId="{5345B01D-FF79-4DFD-A615-FCBEF8DB68B8}">
      <dsp:nvSpPr>
        <dsp:cNvPr id="0" name=""/>
        <dsp:cNvSpPr/>
      </dsp:nvSpPr>
      <dsp:spPr>
        <a:xfrm>
          <a:off x="0" y="2279246"/>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rtl="1">
            <a:lnSpc>
              <a:spcPct val="90000"/>
            </a:lnSpc>
            <a:spcBef>
              <a:spcPct val="0"/>
            </a:spcBef>
            <a:spcAft>
              <a:spcPct val="35000"/>
            </a:spcAft>
          </a:pPr>
          <a:r>
            <a:rPr lang="fa-IR" sz="5600" kern="1200" dirty="0" smtClean="0"/>
            <a:t>کودکان با </a:t>
          </a:r>
          <a:r>
            <a:rPr lang="en-US" sz="5600" kern="1200" dirty="0" smtClean="0"/>
            <a:t>ADHD</a:t>
          </a:r>
          <a:endParaRPr lang="fa-IR" sz="5600" kern="1200" dirty="0"/>
        </a:p>
      </dsp:txBody>
      <dsp:txXfrm>
        <a:off x="101125" y="2380371"/>
        <a:ext cx="4003990" cy="1869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53A3A-62DC-4741-AAE2-0F29F3EB3500}">
      <dsp:nvSpPr>
        <dsp:cNvPr id="0" name=""/>
        <dsp:cNvSpPr/>
      </dsp:nvSpPr>
      <dsp:spPr>
        <a:xfrm>
          <a:off x="3705" y="1598934"/>
          <a:ext cx="2738481" cy="1369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t>  20میکروگرم ( دو پاف اسپری یا دو قطره بینی)</a:t>
          </a:r>
          <a:endParaRPr lang="fa-IR" sz="2400" kern="1200" dirty="0"/>
        </a:p>
      </dsp:txBody>
      <dsp:txXfrm>
        <a:off x="43809" y="1639038"/>
        <a:ext cx="2658273" cy="1289032"/>
      </dsp:txXfrm>
    </dsp:sp>
    <dsp:sp modelId="{DB5E39F4-AA1C-4269-929A-9705A0AEDE36}">
      <dsp:nvSpPr>
        <dsp:cNvPr id="0" name=""/>
        <dsp:cNvSpPr/>
      </dsp:nvSpPr>
      <dsp:spPr>
        <a:xfrm rot="19457599">
          <a:off x="2615393" y="1862915"/>
          <a:ext cx="1348980" cy="53964"/>
        </a:xfrm>
        <a:custGeom>
          <a:avLst/>
          <a:gdLst/>
          <a:ahLst/>
          <a:cxnLst/>
          <a:rect l="0" t="0" r="0" b="0"/>
          <a:pathLst>
            <a:path>
              <a:moveTo>
                <a:pt x="0" y="26982"/>
              </a:moveTo>
              <a:lnTo>
                <a:pt x="1348980" y="269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256159" y="1856173"/>
        <a:ext cx="67449" cy="67449"/>
      </dsp:txXfrm>
    </dsp:sp>
    <dsp:sp modelId="{ABD80FCF-F6A0-4A3C-8DED-A8427E8237C9}">
      <dsp:nvSpPr>
        <dsp:cNvPr id="0" name=""/>
        <dsp:cNvSpPr/>
      </dsp:nvSpPr>
      <dsp:spPr>
        <a:xfrm>
          <a:off x="3837580" y="811620"/>
          <a:ext cx="2738481" cy="1369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t> پاسخ</a:t>
          </a:r>
          <a:endParaRPr lang="fa-IR" sz="2400" kern="1200" dirty="0"/>
        </a:p>
      </dsp:txBody>
      <dsp:txXfrm>
        <a:off x="3877684" y="851724"/>
        <a:ext cx="2658273" cy="1289032"/>
      </dsp:txXfrm>
    </dsp:sp>
    <dsp:sp modelId="{20144293-3E11-4DCE-AB25-2C6749EC6054}">
      <dsp:nvSpPr>
        <dsp:cNvPr id="0" name=""/>
        <dsp:cNvSpPr/>
      </dsp:nvSpPr>
      <dsp:spPr>
        <a:xfrm>
          <a:off x="6576061" y="1469259"/>
          <a:ext cx="1095392" cy="53964"/>
        </a:xfrm>
        <a:custGeom>
          <a:avLst/>
          <a:gdLst/>
          <a:ahLst/>
          <a:cxnLst/>
          <a:rect l="0" t="0" r="0" b="0"/>
          <a:pathLst>
            <a:path>
              <a:moveTo>
                <a:pt x="0" y="26982"/>
              </a:moveTo>
              <a:lnTo>
                <a:pt x="1095392" y="269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7096373" y="1468856"/>
        <a:ext cx="54769" cy="54769"/>
      </dsp:txXfrm>
    </dsp:sp>
    <dsp:sp modelId="{30CB7D34-BBBA-47E5-A0BE-A4C4BD356D9A}">
      <dsp:nvSpPr>
        <dsp:cNvPr id="0" name=""/>
        <dsp:cNvSpPr/>
      </dsp:nvSpPr>
      <dsp:spPr>
        <a:xfrm>
          <a:off x="7671454" y="811620"/>
          <a:ext cx="2738481" cy="1369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t>کاهش دوز به 10 میکروگرم (یک پاف اسپری یا یک قطره )</a:t>
          </a:r>
          <a:endParaRPr lang="fa-IR" sz="2400" kern="1200" dirty="0"/>
        </a:p>
      </dsp:txBody>
      <dsp:txXfrm>
        <a:off x="7711558" y="851724"/>
        <a:ext cx="2658273" cy="1289032"/>
      </dsp:txXfrm>
    </dsp:sp>
    <dsp:sp modelId="{231A4501-D123-40A2-848B-BD79839850ED}">
      <dsp:nvSpPr>
        <dsp:cNvPr id="0" name=""/>
        <dsp:cNvSpPr/>
      </dsp:nvSpPr>
      <dsp:spPr>
        <a:xfrm rot="2142401">
          <a:off x="2615393" y="2650229"/>
          <a:ext cx="1348980" cy="53964"/>
        </a:xfrm>
        <a:custGeom>
          <a:avLst/>
          <a:gdLst/>
          <a:ahLst/>
          <a:cxnLst/>
          <a:rect l="0" t="0" r="0" b="0"/>
          <a:pathLst>
            <a:path>
              <a:moveTo>
                <a:pt x="0" y="26982"/>
              </a:moveTo>
              <a:lnTo>
                <a:pt x="1348980" y="269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256159" y="2643487"/>
        <a:ext cx="67449" cy="67449"/>
      </dsp:txXfrm>
    </dsp:sp>
    <dsp:sp modelId="{96BF0F6E-5A2D-4708-BD72-90F976C89EBC}">
      <dsp:nvSpPr>
        <dsp:cNvPr id="0" name=""/>
        <dsp:cNvSpPr/>
      </dsp:nvSpPr>
      <dsp:spPr>
        <a:xfrm>
          <a:off x="3837580" y="2386248"/>
          <a:ext cx="2738481" cy="1369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t>عدم پاسخ</a:t>
          </a:r>
          <a:endParaRPr lang="fa-IR" sz="2400" kern="1200" dirty="0"/>
        </a:p>
      </dsp:txBody>
      <dsp:txXfrm>
        <a:off x="3877684" y="2426352"/>
        <a:ext cx="2658273" cy="1289032"/>
      </dsp:txXfrm>
    </dsp:sp>
    <dsp:sp modelId="{B67D0A79-8B1F-4CB9-B7E5-5877F5D1F1E9}">
      <dsp:nvSpPr>
        <dsp:cNvPr id="0" name=""/>
        <dsp:cNvSpPr/>
      </dsp:nvSpPr>
      <dsp:spPr>
        <a:xfrm>
          <a:off x="6576061" y="3043886"/>
          <a:ext cx="1095392" cy="53964"/>
        </a:xfrm>
        <a:custGeom>
          <a:avLst/>
          <a:gdLst/>
          <a:ahLst/>
          <a:cxnLst/>
          <a:rect l="0" t="0" r="0" b="0"/>
          <a:pathLst>
            <a:path>
              <a:moveTo>
                <a:pt x="0" y="26982"/>
              </a:moveTo>
              <a:lnTo>
                <a:pt x="1095392" y="269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7096373" y="3043483"/>
        <a:ext cx="54769" cy="54769"/>
      </dsp:txXfrm>
    </dsp:sp>
    <dsp:sp modelId="{B7A8EBB7-5CDA-453A-B0CC-007B9580A9A0}">
      <dsp:nvSpPr>
        <dsp:cNvPr id="0" name=""/>
        <dsp:cNvSpPr/>
      </dsp:nvSpPr>
      <dsp:spPr>
        <a:xfrm>
          <a:off x="7671454" y="2386248"/>
          <a:ext cx="2738481" cy="1369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t>افزایش 10 میکروگرم هر 1-2 هفته تا حداکثر 40 میکروگرم</a:t>
          </a:r>
          <a:endParaRPr lang="fa-IR" sz="2400" kern="1200" dirty="0"/>
        </a:p>
      </dsp:txBody>
      <dsp:txXfrm>
        <a:off x="7711558" y="2426352"/>
        <a:ext cx="2658273" cy="12890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EFA0C-C915-436A-B16D-754B167C80BA}">
      <dsp:nvSpPr>
        <dsp:cNvPr id="0" name=""/>
        <dsp:cNvSpPr/>
      </dsp:nvSpPr>
      <dsp:spPr>
        <a:xfrm>
          <a:off x="9242"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t>0/2 میلی گرم یا یک قرص</a:t>
          </a:r>
          <a:endParaRPr lang="fa-IR" sz="2600" kern="1200" dirty="0"/>
        </a:p>
      </dsp:txBody>
      <dsp:txXfrm>
        <a:off x="57787" y="1395494"/>
        <a:ext cx="2665308" cy="1560349"/>
      </dsp:txXfrm>
    </dsp:sp>
    <dsp:sp modelId="{926D8169-C98B-4970-9ECB-359136D7D417}">
      <dsp:nvSpPr>
        <dsp:cNvPr id="0" name=""/>
        <dsp:cNvSpPr/>
      </dsp:nvSpPr>
      <dsp:spPr>
        <a:xfrm>
          <a:off x="3047880"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fa-IR" sz="2100" kern="1200"/>
        </a:p>
      </dsp:txBody>
      <dsp:txXfrm>
        <a:off x="3047880" y="1970146"/>
        <a:ext cx="409940" cy="411044"/>
      </dsp:txXfrm>
    </dsp:sp>
    <dsp:sp modelId="{6B320854-1EA1-42F2-AE07-66DA6C84EC91}">
      <dsp:nvSpPr>
        <dsp:cNvPr id="0" name=""/>
        <dsp:cNvSpPr/>
      </dsp:nvSpPr>
      <dsp:spPr>
        <a:xfrm>
          <a:off x="3876600"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t>عدم پاسخ</a:t>
          </a:r>
          <a:endParaRPr lang="fa-IR" sz="2600" kern="1200" dirty="0"/>
        </a:p>
      </dsp:txBody>
      <dsp:txXfrm>
        <a:off x="3925145" y="1395494"/>
        <a:ext cx="2665308" cy="1560349"/>
      </dsp:txXfrm>
    </dsp:sp>
    <dsp:sp modelId="{4C11DCA6-88D3-4676-AABB-A7274AEE6B6C}">
      <dsp:nvSpPr>
        <dsp:cNvPr id="0" name=""/>
        <dsp:cNvSpPr/>
      </dsp:nvSpPr>
      <dsp:spPr>
        <a:xfrm>
          <a:off x="6915239"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fa-IR" sz="2100" kern="1200"/>
        </a:p>
      </dsp:txBody>
      <dsp:txXfrm>
        <a:off x="6915239" y="1970146"/>
        <a:ext cx="409940" cy="411044"/>
      </dsp:txXfrm>
    </dsp:sp>
    <dsp:sp modelId="{300804B6-458B-4F45-93CC-6459B2F57C4B}">
      <dsp:nvSpPr>
        <dsp:cNvPr id="0" name=""/>
        <dsp:cNvSpPr/>
      </dsp:nvSpPr>
      <dsp:spPr>
        <a:xfrm>
          <a:off x="7743958"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t>افزایش 0/2 میلی گرم هر هفته تا 0/6 میلی گرم</a:t>
          </a:r>
          <a:endParaRPr lang="fa-IR" sz="2600" kern="1200" dirty="0"/>
        </a:p>
      </dsp:txBody>
      <dsp:txXfrm>
        <a:off x="7792503" y="1395494"/>
        <a:ext cx="2665308" cy="15603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B4A18-FE99-4981-9877-9AF23E586A10}">
      <dsp:nvSpPr>
        <dsp:cNvPr id="0" name=""/>
        <dsp:cNvSpPr/>
      </dsp:nvSpPr>
      <dsp:spPr>
        <a:xfrm>
          <a:off x="9242"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kern="1200" dirty="0" smtClean="0"/>
            <a:t>120 میکروگرم</a:t>
          </a:r>
        </a:p>
        <a:p>
          <a:pPr lvl="0" algn="ctr" defTabSz="1377950" rtl="1">
            <a:lnSpc>
              <a:spcPct val="90000"/>
            </a:lnSpc>
            <a:spcBef>
              <a:spcPct val="0"/>
            </a:spcBef>
            <a:spcAft>
              <a:spcPct val="35000"/>
            </a:spcAft>
          </a:pPr>
          <a:r>
            <a:rPr lang="fa-IR" sz="3100" kern="1200" dirty="0" smtClean="0"/>
            <a:t>( یک قرص )</a:t>
          </a:r>
          <a:endParaRPr lang="fa-IR" sz="3100" kern="1200" dirty="0"/>
        </a:p>
      </dsp:txBody>
      <dsp:txXfrm>
        <a:off x="57787" y="1395494"/>
        <a:ext cx="2665308" cy="1560349"/>
      </dsp:txXfrm>
    </dsp:sp>
    <dsp:sp modelId="{E31C1879-FCE4-475A-881D-D1DDBD7A0351}">
      <dsp:nvSpPr>
        <dsp:cNvPr id="0" name=""/>
        <dsp:cNvSpPr/>
      </dsp:nvSpPr>
      <dsp:spPr>
        <a:xfrm>
          <a:off x="3047880"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fa-IR" sz="2500" kern="1200"/>
        </a:p>
      </dsp:txBody>
      <dsp:txXfrm>
        <a:off x="3047880" y="1970146"/>
        <a:ext cx="409940" cy="411044"/>
      </dsp:txXfrm>
    </dsp:sp>
    <dsp:sp modelId="{D5D05C07-9309-4181-A71B-D0D05B7F9F42}">
      <dsp:nvSpPr>
        <dsp:cNvPr id="0" name=""/>
        <dsp:cNvSpPr/>
      </dsp:nvSpPr>
      <dsp:spPr>
        <a:xfrm>
          <a:off x="3876600"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kern="1200" dirty="0" smtClean="0"/>
            <a:t>عدم پاسخ</a:t>
          </a:r>
          <a:endParaRPr lang="fa-IR" sz="3100" kern="1200" dirty="0"/>
        </a:p>
      </dsp:txBody>
      <dsp:txXfrm>
        <a:off x="3925145" y="1395494"/>
        <a:ext cx="2665308" cy="1560349"/>
      </dsp:txXfrm>
    </dsp:sp>
    <dsp:sp modelId="{B498FEE2-412D-4444-B75E-56A89223B8D1}">
      <dsp:nvSpPr>
        <dsp:cNvPr id="0" name=""/>
        <dsp:cNvSpPr/>
      </dsp:nvSpPr>
      <dsp:spPr>
        <a:xfrm>
          <a:off x="6915239"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fa-IR" sz="2500" kern="1200"/>
        </a:p>
      </dsp:txBody>
      <dsp:txXfrm>
        <a:off x="6915239" y="1970146"/>
        <a:ext cx="409940" cy="411044"/>
      </dsp:txXfrm>
    </dsp:sp>
    <dsp:sp modelId="{2F38A040-3DE7-4404-8858-E05AFC87F5C4}">
      <dsp:nvSpPr>
        <dsp:cNvPr id="0" name=""/>
        <dsp:cNvSpPr/>
      </dsp:nvSpPr>
      <dsp:spPr>
        <a:xfrm>
          <a:off x="7743958"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kern="1200" dirty="0" smtClean="0"/>
            <a:t>افزایش به 240 میکروگرم بعد از 10-14 روز</a:t>
          </a:r>
          <a:endParaRPr lang="fa-IR" sz="3100" kern="1200" dirty="0"/>
        </a:p>
      </dsp:txBody>
      <dsp:txXfrm>
        <a:off x="7792503" y="1395494"/>
        <a:ext cx="2665308" cy="156034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65E195-C89C-4871-8AE9-903FDB8B6D9D}" type="datetimeFigureOut">
              <a:rPr lang="en-US" smtClean="0"/>
              <a:t>1/14/2020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5E195-C89C-4871-8AE9-903FDB8B6D9D}" type="datetimeFigureOut">
              <a:rPr lang="en-US" smtClean="0"/>
              <a:t>1/14/2020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5E195-C89C-4871-8AE9-903FDB8B6D9D}" type="datetimeFigureOut">
              <a:rPr lang="en-US" smtClean="0"/>
              <a:t>1/14/2020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5E195-C89C-4871-8AE9-903FDB8B6D9D}" type="datetimeFigureOut">
              <a:rPr lang="en-US" smtClean="0"/>
              <a:t>1/14/2020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65E195-C89C-4871-8AE9-903FDB8B6D9D}" type="datetimeFigureOut">
              <a:rPr lang="en-US" smtClean="0"/>
              <a:t>1/14/2020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65E195-C89C-4871-8AE9-903FDB8B6D9D}" type="datetimeFigureOut">
              <a:rPr lang="en-US" smtClean="0"/>
              <a:t>1/14/2020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65E195-C89C-4871-8AE9-903FDB8B6D9D}" type="datetimeFigureOut">
              <a:rPr lang="en-US" smtClean="0"/>
              <a:t>1/14/2020</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65E195-C89C-4871-8AE9-903FDB8B6D9D}" type="datetimeFigureOut">
              <a:rPr lang="en-US" smtClean="0"/>
              <a:t>1/14/2020</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1/14/2020</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1/14/2020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1/14/2020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4665E195-C89C-4871-8AE9-903FDB8B6D9D}" type="datetimeFigureOut">
              <a:rPr lang="en-US" smtClean="0"/>
              <a:pPr/>
              <a:t>1/14/2020</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062D6987-FB6D-4DB8-81B8-AD0F35E3BB5F}" type="slidenum">
              <a:rPr lang="en-US" smtClean="0"/>
              <a:pPr/>
              <a:t>‹#›</a:t>
            </a:fld>
            <a:endParaRPr lang="en-US"/>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4726" y="1041400"/>
            <a:ext cx="6173273" cy="2387600"/>
          </a:xfrm>
        </p:spPr>
        <p:txBody>
          <a:bodyPr/>
          <a:lstStyle/>
          <a:p>
            <a:pPr algn="ctr"/>
            <a:r>
              <a:rPr lang="fa-IR" b="1" dirty="0" smtClean="0"/>
              <a:t>شب ادراری</a:t>
            </a:r>
            <a:endParaRPr lang="en-US" b="1" dirty="0"/>
          </a:p>
        </p:txBody>
      </p:sp>
      <p:sp>
        <p:nvSpPr>
          <p:cNvPr id="3" name="Subtitle 2"/>
          <p:cNvSpPr>
            <a:spLocks noGrp="1"/>
          </p:cNvSpPr>
          <p:nvPr>
            <p:ph type="subTitle" idx="1"/>
          </p:nvPr>
        </p:nvSpPr>
        <p:spPr>
          <a:xfrm>
            <a:off x="5048518" y="3602038"/>
            <a:ext cx="5619482" cy="1655762"/>
          </a:xfrm>
        </p:spPr>
        <p:txBody>
          <a:bodyPr/>
          <a:lstStyle/>
          <a:p>
            <a:pPr algn="ctr"/>
            <a:r>
              <a:rPr lang="fa-IR" dirty="0" smtClean="0"/>
              <a:t>سارا ده بزرگی</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308"/>
          <a:stretch/>
        </p:blipFill>
        <p:spPr>
          <a:xfrm>
            <a:off x="1056068" y="1159099"/>
            <a:ext cx="3438658" cy="4572000"/>
          </a:xfrm>
          <a:prstGeom prst="rect">
            <a:avLst/>
          </a:prstGeom>
        </p:spPr>
      </p:pic>
    </p:spTree>
    <p:extLst>
      <p:ext uri="{BB962C8B-B14F-4D97-AF65-F5344CB8AC3E}">
        <p14:creationId xmlns:p14="http://schemas.microsoft.com/office/powerpoint/2010/main" val="17561361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ایمی پرامین</a:t>
            </a:r>
            <a:endParaRPr lang="fa-IR" dirty="0"/>
          </a:p>
        </p:txBody>
      </p:sp>
      <p:sp>
        <p:nvSpPr>
          <p:cNvPr id="3" name="Content Placeholder 2"/>
          <p:cNvSpPr>
            <a:spLocks noGrp="1"/>
          </p:cNvSpPr>
          <p:nvPr>
            <p:ph idx="1"/>
          </p:nvPr>
        </p:nvSpPr>
        <p:spPr/>
        <p:txBody>
          <a:bodyPr>
            <a:normAutofit/>
          </a:bodyPr>
          <a:lstStyle/>
          <a:p>
            <a:pPr>
              <a:lnSpc>
                <a:spcPct val="100000"/>
              </a:lnSpc>
            </a:pPr>
            <a:r>
              <a:rPr lang="fa-IR" dirty="0" smtClean="0"/>
              <a:t>ایمی پرامین در کودکان </a:t>
            </a:r>
            <a:r>
              <a:rPr lang="fa-IR" dirty="0" smtClean="0">
                <a:solidFill>
                  <a:srgbClr val="FF0000"/>
                </a:solidFill>
              </a:rPr>
              <a:t>بالای 5</a:t>
            </a:r>
            <a:r>
              <a:rPr lang="fa-IR" dirty="0" smtClean="0"/>
              <a:t> سال استفاده می شود.</a:t>
            </a:r>
          </a:p>
          <a:p>
            <a:pPr>
              <a:lnSpc>
                <a:spcPct val="100000"/>
              </a:lnSpc>
            </a:pPr>
            <a:r>
              <a:rPr lang="fa-IR" dirty="0" smtClean="0"/>
              <a:t>با وجود اثرات مثبت دارو ولی به دلیل عوارض جانبی قلبی – عروقی به عنوان اولین درمان توصیه نمی شود.</a:t>
            </a:r>
          </a:p>
          <a:p>
            <a:pPr>
              <a:lnSpc>
                <a:spcPct val="100000"/>
              </a:lnSpc>
            </a:pPr>
            <a:r>
              <a:rPr lang="fa-IR" dirty="0" smtClean="0"/>
              <a:t>در کودکان زیر 6 سال با دوز </a:t>
            </a:r>
            <a:r>
              <a:rPr lang="fa-IR" dirty="0" smtClean="0">
                <a:solidFill>
                  <a:schemeClr val="accent6">
                    <a:lumMod val="75000"/>
                  </a:schemeClr>
                </a:solidFill>
              </a:rPr>
              <a:t>25 میلی گرم , 1 ساعت قبل از خواب دارو را شروع می کنیم . دوز را بعد از 1-2 هفته می توان به 50 میلی گرم در کودکان 6-12 سال و به 75 میلی در کودکان بالای 12 سال</a:t>
            </a:r>
            <a:r>
              <a:rPr lang="fa-IR" dirty="0" smtClean="0"/>
              <a:t> افزایش داد.</a:t>
            </a:r>
          </a:p>
          <a:p>
            <a:pPr>
              <a:lnSpc>
                <a:spcPct val="100000"/>
              </a:lnSpc>
            </a:pPr>
            <a:r>
              <a:rPr lang="fa-IR" dirty="0" smtClean="0"/>
              <a:t>در دوزهای بالاتر از 75 اثربخشی افزایش نمی یابد.</a:t>
            </a:r>
          </a:p>
        </p:txBody>
      </p:sp>
    </p:spTree>
    <p:extLst>
      <p:ext uri="{BB962C8B-B14F-4D97-AF65-F5344CB8AC3E}">
        <p14:creationId xmlns:p14="http://schemas.microsoft.com/office/powerpoint/2010/main" val="9657597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r>
              <a:rPr lang="fa-IR" dirty="0" smtClean="0"/>
              <a:t>دوز </a:t>
            </a:r>
            <a:r>
              <a:rPr lang="fa-IR" dirty="0"/>
              <a:t>5 ميلي گرم بر كيلوگرم در روز به عنوان </a:t>
            </a:r>
            <a:r>
              <a:rPr lang="fa-IR" dirty="0" smtClean="0"/>
              <a:t>حد بالا </a:t>
            </a:r>
            <a:r>
              <a:rPr lang="fa-IR" dirty="0"/>
              <a:t>شناخته مي شود. </a:t>
            </a:r>
            <a:endParaRPr lang="fa-IR" dirty="0" smtClean="0"/>
          </a:p>
          <a:p>
            <a:r>
              <a:rPr lang="fa-IR" dirty="0"/>
              <a:t>در ابتدای درمان </a:t>
            </a:r>
            <a:r>
              <a:rPr lang="en-US" dirty="0"/>
              <a:t>ECG</a:t>
            </a:r>
            <a:r>
              <a:rPr lang="fa-IR" dirty="0"/>
              <a:t> زمینه ای و در دوزهای بالاتر از  </a:t>
            </a:r>
            <a:r>
              <a:rPr lang="en-US" dirty="0"/>
              <a:t>Day</a:t>
            </a:r>
            <a:r>
              <a:rPr lang="fa-IR" dirty="0"/>
              <a:t>/ِ</a:t>
            </a:r>
            <a:r>
              <a:rPr lang="en-US" dirty="0"/>
              <a:t>Mg/Kg</a:t>
            </a:r>
            <a:r>
              <a:rPr lang="fa-IR" dirty="0"/>
              <a:t>2/5  پایش عملکرد قلبی توصیه می شود. </a:t>
            </a:r>
          </a:p>
          <a:p>
            <a:r>
              <a:rPr lang="fa-IR" dirty="0"/>
              <a:t>دوره ی درمان </a:t>
            </a:r>
            <a:r>
              <a:rPr lang="fa-IR" dirty="0">
                <a:solidFill>
                  <a:schemeClr val="accent6">
                    <a:lumMod val="75000"/>
                  </a:schemeClr>
                </a:solidFill>
              </a:rPr>
              <a:t>3-9 ماه </a:t>
            </a:r>
            <a:r>
              <a:rPr lang="fa-IR" dirty="0"/>
              <a:t>می باشد و بعد از آن </a:t>
            </a:r>
            <a:r>
              <a:rPr lang="fa-IR" dirty="0">
                <a:solidFill>
                  <a:srgbClr val="0070C0"/>
                </a:solidFill>
              </a:rPr>
              <a:t>25 میلی گرم هر هفته</a:t>
            </a:r>
            <a:r>
              <a:rPr lang="fa-IR" dirty="0"/>
              <a:t> کاهش می یابد. </a:t>
            </a:r>
          </a:p>
          <a:p>
            <a:pPr marL="0" indent="0">
              <a:buNone/>
            </a:pPr>
            <a:endParaRPr lang="fa-IR"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6542" y="3876542"/>
            <a:ext cx="4533362" cy="2435358"/>
          </a:xfrm>
          <a:prstGeom prst="rect">
            <a:avLst/>
          </a:prstGeom>
        </p:spPr>
      </p:pic>
    </p:spTree>
    <p:extLst>
      <p:ext uri="{BB962C8B-B14F-4D97-AF65-F5344CB8AC3E}">
        <p14:creationId xmlns:p14="http://schemas.microsoft.com/office/powerpoint/2010/main" val="5252706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1369"/>
            <a:ext cx="10515600" cy="5365594"/>
          </a:xfrm>
        </p:spPr>
        <p:txBody>
          <a:bodyPr/>
          <a:lstStyle/>
          <a:p>
            <a:pPr>
              <a:lnSpc>
                <a:spcPct val="100000"/>
              </a:lnSpc>
            </a:pPr>
            <a:r>
              <a:rPr lang="fa-IR" dirty="0" smtClean="0"/>
              <a:t>به علت اینکه </a:t>
            </a:r>
            <a:r>
              <a:rPr lang="fa-IR" dirty="0"/>
              <a:t>ميزان بهبودي خود به خودي قابل توجه است، هر سه ماه (براي دوزهاي بزرگتر از 25 ميلي گرم) درمان را قطع كرده تا ميزان بهبود در بي اختياري ادرار تعيين گردد</a:t>
            </a:r>
            <a:r>
              <a:rPr lang="fa-IR" dirty="0" smtClean="0"/>
              <a:t>.</a:t>
            </a:r>
          </a:p>
          <a:p>
            <a:pPr>
              <a:lnSpc>
                <a:spcPct val="100000"/>
              </a:lnSpc>
            </a:pPr>
            <a:r>
              <a:rPr lang="fa-IR" dirty="0" smtClean="0"/>
              <a:t>ترجیحاکاهش تدریجی </a:t>
            </a:r>
            <a:r>
              <a:rPr lang="fa-IR" dirty="0" smtClean="0"/>
              <a:t>ایمی پرامین </a:t>
            </a:r>
            <a:r>
              <a:rPr lang="fa-IR" dirty="0" smtClean="0"/>
              <a:t>در </a:t>
            </a:r>
            <a:r>
              <a:rPr lang="fa-IR" dirty="0" smtClean="0"/>
              <a:t>سه </a:t>
            </a:r>
            <a:r>
              <a:rPr lang="fa-IR" dirty="0" smtClean="0"/>
              <a:t>ماه(و یا نهایتا </a:t>
            </a:r>
            <a:r>
              <a:rPr lang="fa-IR" dirty="0" smtClean="0">
                <a:solidFill>
                  <a:srgbClr val="0070C0"/>
                </a:solidFill>
              </a:rPr>
              <a:t>25 </a:t>
            </a:r>
            <a:r>
              <a:rPr lang="fa-IR" dirty="0">
                <a:solidFill>
                  <a:srgbClr val="0070C0"/>
                </a:solidFill>
              </a:rPr>
              <a:t>میلی گرم هر هفته</a:t>
            </a:r>
            <a:r>
              <a:rPr lang="fa-IR" dirty="0"/>
              <a:t> )</a:t>
            </a:r>
            <a:r>
              <a:rPr lang="fa-IR" dirty="0" smtClean="0"/>
              <a:t>. </a:t>
            </a:r>
            <a:endParaRPr lang="fa-IR" dirty="0"/>
          </a:p>
          <a:p>
            <a:pPr>
              <a:lnSpc>
                <a:spcPct val="100000"/>
              </a:lnSpc>
            </a:pPr>
            <a:r>
              <a:rPr lang="fa-IR" dirty="0" smtClean="0"/>
              <a:t>هشدار افزایش مصرف</a:t>
            </a:r>
          </a:p>
          <a:p>
            <a:pPr>
              <a:lnSpc>
                <a:spcPct val="100000"/>
              </a:lnSpc>
            </a:pPr>
            <a:r>
              <a:rPr lang="fa-IR" dirty="0"/>
              <a:t>ايمي پرامين هنوز براي بچه هايي كه به روش هاي ديگر درماني </a:t>
            </a:r>
            <a:r>
              <a:rPr lang="fa-IR" dirty="0">
                <a:solidFill>
                  <a:srgbClr val="7030A0"/>
                </a:solidFill>
              </a:rPr>
              <a:t>مقاوم</a:t>
            </a:r>
            <a:r>
              <a:rPr lang="fa-IR" dirty="0"/>
              <a:t> </a:t>
            </a:r>
            <a:r>
              <a:rPr lang="fa-IR" dirty="0" smtClean="0"/>
              <a:t>هستند، همچنان </a:t>
            </a:r>
            <a:r>
              <a:rPr lang="fa-IR" dirty="0"/>
              <a:t>به عنوان درماني مستمر يا مستقل مورد استفاده قرار مي گيرد.</a:t>
            </a:r>
            <a:endParaRPr lang="fa-IR" dirty="0" smtClean="0"/>
          </a:p>
          <a:p>
            <a:pPr marL="0" indent="0">
              <a:lnSpc>
                <a:spcPct val="100000"/>
              </a:lnSpc>
              <a:buNone/>
            </a:pPr>
            <a:endParaRPr lang="fa-IR" dirty="0" smtClean="0"/>
          </a:p>
        </p:txBody>
      </p:sp>
    </p:spTree>
    <p:extLst>
      <p:ext uri="{BB962C8B-B14F-4D97-AF65-F5344CB8AC3E}">
        <p14:creationId xmlns:p14="http://schemas.microsoft.com/office/powerpoint/2010/main" val="18366561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دسموپرسین </a:t>
            </a:r>
            <a:endParaRPr lang="fa-IR" dirty="0"/>
          </a:p>
        </p:txBody>
      </p:sp>
      <p:sp>
        <p:nvSpPr>
          <p:cNvPr id="3" name="Content Placeholder 2"/>
          <p:cNvSpPr>
            <a:spLocks noGrp="1"/>
          </p:cNvSpPr>
          <p:nvPr>
            <p:ph idx="1"/>
          </p:nvPr>
        </p:nvSpPr>
        <p:spPr/>
        <p:txBody>
          <a:bodyPr/>
          <a:lstStyle/>
          <a:p>
            <a:r>
              <a:rPr lang="fa-IR" dirty="0" smtClean="0"/>
              <a:t>در کودکان بالای 6 سال و در ترکیب با درمان انگیزشی و رفتاری استفاده می شود. </a:t>
            </a:r>
          </a:p>
          <a:p>
            <a:r>
              <a:rPr lang="fa-IR" dirty="0" smtClean="0"/>
              <a:t>دسموپرسین به اشکال مختلف وجود دارد مثل قطره , اسپری , قرص خوراکی یا زیرزبانی</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9403" y="3896206"/>
            <a:ext cx="3387143" cy="228075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5120" y="3863661"/>
            <a:ext cx="3514658" cy="228075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5634" y="3863662"/>
            <a:ext cx="3436848" cy="2329574"/>
          </a:xfrm>
          <a:prstGeom prst="rect">
            <a:avLst/>
          </a:prstGeom>
        </p:spPr>
      </p:pic>
    </p:spTree>
    <p:extLst>
      <p:ext uri="{BB962C8B-B14F-4D97-AF65-F5344CB8AC3E}">
        <p14:creationId xmlns:p14="http://schemas.microsoft.com/office/powerpoint/2010/main" val="38099480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a:t>نوع داخل بینی </a:t>
            </a:r>
            <a:br>
              <a:rPr lang="fa-IR" dirty="0"/>
            </a:br>
            <a:endParaRPr lang="fa-IR" dirty="0"/>
          </a:p>
        </p:txBody>
      </p:sp>
      <p:sp>
        <p:nvSpPr>
          <p:cNvPr id="3" name="Content Placeholder 2"/>
          <p:cNvSpPr>
            <a:spLocks noGrp="1"/>
          </p:cNvSpPr>
          <p:nvPr>
            <p:ph idx="1"/>
          </p:nvPr>
        </p:nvSpPr>
        <p:spPr/>
        <p:txBody>
          <a:bodyPr/>
          <a:lstStyle/>
          <a:p>
            <a:pPr marL="0" indent="0">
              <a:buNone/>
            </a:pPr>
            <a:r>
              <a:rPr lang="fa-IR" dirty="0" smtClean="0"/>
              <a:t> </a:t>
            </a:r>
          </a:p>
          <a:p>
            <a:pPr marL="0" indent="0">
              <a:buNone/>
            </a:pPr>
            <a:endParaRPr lang="fa-IR" dirty="0"/>
          </a:p>
        </p:txBody>
      </p:sp>
      <p:graphicFrame>
        <p:nvGraphicFramePr>
          <p:cNvPr id="4" name="Diagram 3"/>
          <p:cNvGraphicFramePr/>
          <p:nvPr>
            <p:extLst>
              <p:ext uri="{D42A27DB-BD31-4B8C-83A1-F6EECF244321}">
                <p14:modId xmlns:p14="http://schemas.microsoft.com/office/powerpoint/2010/main" val="2426247960"/>
              </p:ext>
            </p:extLst>
          </p:nvPr>
        </p:nvGraphicFramePr>
        <p:xfrm>
          <a:off x="940158" y="1571223"/>
          <a:ext cx="10413642" cy="4567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94334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نوع خوراکی</a:t>
            </a:r>
            <a:endParaRPr lang="fa-IR"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164193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80186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نوع زیرزبانی</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749437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72394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موارد منع مصرف</a:t>
            </a:r>
            <a:endParaRPr lang="fa-IR" dirty="0"/>
          </a:p>
        </p:txBody>
      </p:sp>
      <p:sp>
        <p:nvSpPr>
          <p:cNvPr id="3" name="Content Placeholder 2"/>
          <p:cNvSpPr>
            <a:spLocks noGrp="1"/>
          </p:cNvSpPr>
          <p:nvPr>
            <p:ph idx="1"/>
          </p:nvPr>
        </p:nvSpPr>
        <p:spPr/>
        <p:txBody>
          <a:bodyPr/>
          <a:lstStyle/>
          <a:p>
            <a:r>
              <a:rPr lang="fa-IR" dirty="0" smtClean="0"/>
              <a:t>وجود هایپوناترمی یا سایر اختلالات آب و الکترولیت</a:t>
            </a:r>
          </a:p>
          <a:p>
            <a:r>
              <a:rPr lang="fa-IR" dirty="0" smtClean="0"/>
              <a:t>سابقه هایپوناترمی</a:t>
            </a:r>
          </a:p>
          <a:p>
            <a:r>
              <a:rPr lang="fa-IR" dirty="0" smtClean="0"/>
              <a:t>مشکلات انعقادی</a:t>
            </a:r>
          </a:p>
          <a:p>
            <a:r>
              <a:rPr lang="fa-IR" dirty="0" smtClean="0"/>
              <a:t>مشکلات کرونری قلب</a:t>
            </a:r>
          </a:p>
          <a:p>
            <a:r>
              <a:rPr lang="fa-IR" dirty="0" smtClean="0"/>
              <a:t>فشار خون قلبی – عروقی</a:t>
            </a:r>
          </a:p>
          <a:p>
            <a:r>
              <a:rPr lang="fa-IR" dirty="0" smtClean="0"/>
              <a:t>اختلالاتی که با احتباس آب تشدید می شوند: میگرن , فشارخون , سیستیک فیبروزیس , نارسایی قلبی , اپی لپسی</a:t>
            </a:r>
          </a:p>
          <a:p>
            <a:pPr marL="0" indent="0">
              <a:buNone/>
            </a:pPr>
            <a:endParaRPr lang="fa-IR" dirty="0" smtClean="0"/>
          </a:p>
          <a:p>
            <a:endParaRPr lang="fa-IR" dirty="0"/>
          </a:p>
        </p:txBody>
      </p:sp>
    </p:spTree>
    <p:extLst>
      <p:ext uri="{BB962C8B-B14F-4D97-AF65-F5344CB8AC3E}">
        <p14:creationId xmlns:p14="http://schemas.microsoft.com/office/powerpoint/2010/main" val="17691749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تداخلات دارویی</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t>کاهش اثر با: </a:t>
            </a:r>
          </a:p>
          <a:p>
            <a:pPr marL="0" indent="0">
              <a:buNone/>
            </a:pPr>
            <a:r>
              <a:rPr lang="fa-IR" dirty="0" smtClean="0"/>
              <a:t>لیتیوم </a:t>
            </a:r>
          </a:p>
          <a:p>
            <a:pPr marL="0" indent="0">
              <a:buNone/>
            </a:pPr>
            <a:r>
              <a:rPr lang="fa-IR" dirty="0" smtClean="0"/>
              <a:t>هپارین</a:t>
            </a:r>
          </a:p>
          <a:p>
            <a:pPr marL="0" indent="0">
              <a:buNone/>
            </a:pPr>
            <a:r>
              <a:rPr lang="fa-IR" dirty="0" smtClean="0"/>
              <a:t>الکل</a:t>
            </a:r>
          </a:p>
          <a:p>
            <a:pPr marL="0" indent="0">
              <a:buNone/>
            </a:pPr>
            <a:r>
              <a:rPr lang="fa-IR" dirty="0" smtClean="0"/>
              <a:t>نوراپی نفرین</a:t>
            </a:r>
          </a:p>
          <a:p>
            <a:pPr marL="0" indent="0">
              <a:buNone/>
            </a:pPr>
            <a:r>
              <a:rPr lang="fa-IR" dirty="0" smtClean="0"/>
              <a:t>افزایش اثر با :</a:t>
            </a:r>
          </a:p>
          <a:p>
            <a:pPr marL="0" indent="0">
              <a:buNone/>
            </a:pPr>
            <a:r>
              <a:rPr lang="fa-IR" dirty="0" smtClean="0"/>
              <a:t>کلوفیبرات </a:t>
            </a:r>
          </a:p>
          <a:p>
            <a:pPr marL="0" indent="0">
              <a:buNone/>
            </a:pPr>
            <a:r>
              <a:rPr lang="fa-IR" dirty="0" smtClean="0"/>
              <a:t>فلوروکورتیزون</a:t>
            </a:r>
          </a:p>
          <a:p>
            <a:pPr marL="0" indent="0">
              <a:buNone/>
            </a:pPr>
            <a:r>
              <a:rPr lang="fa-IR" dirty="0" smtClean="0"/>
              <a:t>ایندومتاسین</a:t>
            </a:r>
          </a:p>
          <a:p>
            <a:pPr marL="0" indent="0">
              <a:buNone/>
            </a:pPr>
            <a:r>
              <a:rPr lang="fa-IR" dirty="0" smtClean="0"/>
              <a:t>ضد افسردگی سه حلقه ای</a:t>
            </a:r>
            <a:endParaRPr lang="fa-IR" dirty="0"/>
          </a:p>
        </p:txBody>
      </p:sp>
    </p:spTree>
    <p:extLst>
      <p:ext uri="{BB962C8B-B14F-4D97-AF65-F5344CB8AC3E}">
        <p14:creationId xmlns:p14="http://schemas.microsoft.com/office/powerpoint/2010/main" val="15822456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ارزیابی پاسخ</a:t>
            </a:r>
            <a:endParaRPr lang="fa-IR" dirty="0"/>
          </a:p>
        </p:txBody>
      </p:sp>
      <p:sp>
        <p:nvSpPr>
          <p:cNvPr id="3" name="Content Placeholder 2"/>
          <p:cNvSpPr>
            <a:spLocks noGrp="1"/>
          </p:cNvSpPr>
          <p:nvPr>
            <p:ph idx="1"/>
          </p:nvPr>
        </p:nvSpPr>
        <p:spPr/>
        <p:txBody>
          <a:bodyPr/>
          <a:lstStyle/>
          <a:p>
            <a:r>
              <a:rPr lang="fa-IR" dirty="0" smtClean="0"/>
              <a:t>در طی یک یا دو هفته پاسخ به درمان قابل ارزیابی است</a:t>
            </a:r>
          </a:p>
          <a:p>
            <a:r>
              <a:rPr lang="fa-IR" dirty="0" smtClean="0"/>
              <a:t>در صورت پاسخ ادامه به مدت </a:t>
            </a:r>
            <a:r>
              <a:rPr lang="fa-IR" dirty="0" smtClean="0">
                <a:solidFill>
                  <a:schemeClr val="accent6">
                    <a:lumMod val="75000"/>
                  </a:schemeClr>
                </a:solidFill>
              </a:rPr>
              <a:t>3 ماه</a:t>
            </a:r>
          </a:p>
          <a:p>
            <a:r>
              <a:rPr lang="fa-IR" dirty="0" smtClean="0"/>
              <a:t>بعد از بهبودی مصرف محدود به زمان مهمانی</a:t>
            </a:r>
            <a:endParaRPr lang="fa-IR" dirty="0"/>
          </a:p>
        </p:txBody>
      </p:sp>
    </p:spTree>
    <p:extLst>
      <p:ext uri="{BB962C8B-B14F-4D97-AF65-F5344CB8AC3E}">
        <p14:creationId xmlns:p14="http://schemas.microsoft.com/office/powerpoint/2010/main" val="16935530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معيار تشخيص بي اختياري ادرار در</a:t>
            </a:r>
            <a:r>
              <a:rPr lang="en-US" dirty="0"/>
              <a:t>DSM5</a:t>
            </a:r>
            <a:endParaRPr lang="fa-IR" dirty="0"/>
          </a:p>
        </p:txBody>
      </p:sp>
      <p:sp>
        <p:nvSpPr>
          <p:cNvPr id="3" name="Content Placeholder 2"/>
          <p:cNvSpPr>
            <a:spLocks noGrp="1"/>
          </p:cNvSpPr>
          <p:nvPr>
            <p:ph idx="1"/>
          </p:nvPr>
        </p:nvSpPr>
        <p:spPr/>
        <p:txBody>
          <a:bodyPr>
            <a:normAutofit lnSpcReduction="10000"/>
          </a:bodyPr>
          <a:lstStyle/>
          <a:p>
            <a:r>
              <a:rPr lang="fa-IR" dirty="0"/>
              <a:t>1. تكرار دفع ادرار </a:t>
            </a:r>
            <a:r>
              <a:rPr lang="fa-IR" dirty="0" smtClean="0"/>
              <a:t>در روز یا شب </a:t>
            </a:r>
            <a:r>
              <a:rPr lang="fa-IR" dirty="0"/>
              <a:t>تخت خواب يا لباس، به صورت </a:t>
            </a:r>
            <a:r>
              <a:rPr lang="fa-IR" dirty="0">
                <a:solidFill>
                  <a:srgbClr val="7030A0"/>
                </a:solidFill>
              </a:rPr>
              <a:t>ارادي يا غير ارادي</a:t>
            </a:r>
          </a:p>
          <a:p>
            <a:r>
              <a:rPr lang="fa-IR" dirty="0"/>
              <a:t>2. رفتاري كه از لحاظ باليني معني دار است مانند انجام آن </a:t>
            </a:r>
            <a:r>
              <a:rPr lang="fa-IR" dirty="0">
                <a:solidFill>
                  <a:srgbClr val="FF0000"/>
                </a:solidFill>
              </a:rPr>
              <a:t>حداقل دو بار در هفته به </a:t>
            </a:r>
            <a:r>
              <a:rPr lang="fa-IR" dirty="0" smtClean="0">
                <a:solidFill>
                  <a:srgbClr val="FF0000"/>
                </a:solidFill>
              </a:rPr>
              <a:t>مدت حداقل </a:t>
            </a:r>
            <a:r>
              <a:rPr lang="fa-IR" dirty="0">
                <a:solidFill>
                  <a:srgbClr val="FF0000"/>
                </a:solidFill>
              </a:rPr>
              <a:t>3 ماه متوالي </a:t>
            </a:r>
            <a:r>
              <a:rPr lang="fa-IR" dirty="0">
                <a:solidFill>
                  <a:schemeClr val="accent4">
                    <a:lumMod val="75000"/>
                  </a:schemeClr>
                </a:solidFill>
              </a:rPr>
              <a:t>يا وجود اختلال و اضطراب مهم باليني در اجتماعات، دانشگاه (</a:t>
            </a:r>
            <a:r>
              <a:rPr lang="fa-IR" dirty="0" smtClean="0">
                <a:solidFill>
                  <a:schemeClr val="accent4">
                    <a:lumMod val="75000"/>
                  </a:schemeClr>
                </a:solidFill>
              </a:rPr>
              <a:t>محل شغل</a:t>
            </a:r>
            <a:r>
              <a:rPr lang="fa-IR" dirty="0">
                <a:solidFill>
                  <a:schemeClr val="accent4">
                    <a:lumMod val="75000"/>
                  </a:schemeClr>
                </a:solidFill>
              </a:rPr>
              <a:t>) و يا ديگر بخش هاي مهم عملكردي فرد</a:t>
            </a:r>
          </a:p>
          <a:p>
            <a:r>
              <a:rPr lang="fa-IR" dirty="0"/>
              <a:t>3. سن وقوع رخداد </a:t>
            </a:r>
            <a:r>
              <a:rPr lang="fa-IR" dirty="0">
                <a:solidFill>
                  <a:srgbClr val="7030A0"/>
                </a:solidFill>
              </a:rPr>
              <a:t>حداقل 5 سال </a:t>
            </a:r>
            <a:r>
              <a:rPr lang="fa-IR" dirty="0"/>
              <a:t>(يا رشدي در سطح معادل آن) باشد.</a:t>
            </a:r>
          </a:p>
          <a:p>
            <a:r>
              <a:rPr lang="fa-IR" dirty="0"/>
              <a:t>4. اين رفتار به علت اثرات فيزيولوژيكي يك ماده (مثلا ديورتيك، داروهاي آنتي </a:t>
            </a:r>
            <a:r>
              <a:rPr lang="fa-IR" dirty="0" smtClean="0"/>
              <a:t>سايكوتيك) يا </a:t>
            </a:r>
            <a:r>
              <a:rPr lang="fa-IR" dirty="0"/>
              <a:t>يك بيماري ديگر (مانند ديابت، اسپينا بيفيدا، اختلال تشنج) نباشد.</a:t>
            </a:r>
          </a:p>
        </p:txBody>
      </p:sp>
    </p:spTree>
    <p:extLst>
      <p:ext uri="{BB962C8B-B14F-4D97-AF65-F5344CB8AC3E}">
        <p14:creationId xmlns:p14="http://schemas.microsoft.com/office/powerpoint/2010/main" val="34413529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8338"/>
            <a:ext cx="10515600" cy="5468625"/>
          </a:xfrm>
        </p:spPr>
        <p:txBody>
          <a:bodyPr>
            <a:normAutofit fontScale="92500"/>
          </a:bodyPr>
          <a:lstStyle/>
          <a:p>
            <a:pPr>
              <a:lnSpc>
                <a:spcPct val="120000"/>
              </a:lnSpc>
            </a:pPr>
            <a:r>
              <a:rPr lang="fa-IR" dirty="0"/>
              <a:t>شايع ترين عوارض جانبي فرمولاسيون اسپري بيني عبارت بودند از : درد شكم، سردرد، </a:t>
            </a:r>
            <a:r>
              <a:rPr lang="fa-IR" dirty="0" smtClean="0"/>
              <a:t>خون دماغ </a:t>
            </a:r>
            <a:r>
              <a:rPr lang="fa-IR" dirty="0"/>
              <a:t>و تنفس نامناسب از طريق بيني. </a:t>
            </a:r>
            <a:endParaRPr lang="fa-IR" dirty="0" smtClean="0"/>
          </a:p>
          <a:p>
            <a:pPr>
              <a:lnSpc>
                <a:spcPct val="120000"/>
              </a:lnSpc>
            </a:pPr>
            <a:r>
              <a:rPr lang="fa-IR" dirty="0"/>
              <a:t>مهم ترين عوارض جانبي استفاده از</a:t>
            </a:r>
            <a:r>
              <a:rPr lang="en-US" dirty="0"/>
              <a:t>  DDVP </a:t>
            </a:r>
            <a:r>
              <a:rPr lang="fa-IR" dirty="0"/>
              <a:t>از داخل بيني، </a:t>
            </a:r>
            <a:r>
              <a:rPr lang="fa-IR" dirty="0">
                <a:solidFill>
                  <a:srgbClr val="7030A0"/>
                </a:solidFill>
              </a:rPr>
              <a:t>هيپوناترمي و تشنج </a:t>
            </a:r>
            <a:r>
              <a:rPr lang="fa-IR" dirty="0"/>
              <a:t>مرتبط شناخته</a:t>
            </a:r>
            <a:r>
              <a:rPr lang="en-US" dirty="0"/>
              <a:t> </a:t>
            </a:r>
            <a:r>
              <a:rPr lang="fa-IR" dirty="0"/>
              <a:t>شده است</a:t>
            </a:r>
            <a:r>
              <a:rPr lang="fa-IR" dirty="0" smtClean="0"/>
              <a:t>.</a:t>
            </a:r>
            <a:endParaRPr lang="fa-IR" dirty="0"/>
          </a:p>
          <a:p>
            <a:pPr>
              <a:lnSpc>
                <a:spcPct val="120000"/>
              </a:lnSpc>
            </a:pPr>
            <a:r>
              <a:rPr lang="fa-IR" dirty="0" smtClean="0"/>
              <a:t> </a:t>
            </a:r>
            <a:r>
              <a:rPr lang="fa-IR" dirty="0"/>
              <a:t>در كودكاني كه داراي </a:t>
            </a:r>
            <a:r>
              <a:rPr lang="fa-IR" dirty="0">
                <a:solidFill>
                  <a:schemeClr val="accent6">
                    <a:lumMod val="75000"/>
                  </a:schemeClr>
                </a:solidFill>
              </a:rPr>
              <a:t>فراواني كمتر </a:t>
            </a:r>
            <a:r>
              <a:rPr lang="fa-IR" dirty="0" smtClean="0"/>
              <a:t>رخدادهاي </a:t>
            </a:r>
            <a:r>
              <a:rPr lang="fa-IR" dirty="0"/>
              <a:t>بي اختياري ادرار بوده اند و افرادي كه سنشان </a:t>
            </a:r>
            <a:r>
              <a:rPr lang="fa-IR" dirty="0">
                <a:solidFill>
                  <a:schemeClr val="accent6">
                    <a:lumMod val="75000"/>
                  </a:schemeClr>
                </a:solidFill>
              </a:rPr>
              <a:t>بيشتر از 9 سال </a:t>
            </a:r>
            <a:r>
              <a:rPr lang="fa-IR" dirty="0"/>
              <a:t>بود، نتايج بهتري بدست آمد.</a:t>
            </a:r>
          </a:p>
          <a:p>
            <a:pPr>
              <a:lnSpc>
                <a:spcPct val="120000"/>
              </a:lnSpc>
            </a:pPr>
            <a:r>
              <a:rPr lang="fa-IR" dirty="0" smtClean="0"/>
              <a:t>كودكان </a:t>
            </a:r>
            <a:r>
              <a:rPr lang="fa-IR" dirty="0"/>
              <a:t>هنگامي كه </a:t>
            </a:r>
            <a:r>
              <a:rPr lang="fa-IR" dirty="0" smtClean="0"/>
              <a:t>از</a:t>
            </a:r>
            <a:r>
              <a:rPr lang="en-US" dirty="0" smtClean="0"/>
              <a:t>DDAVP</a:t>
            </a:r>
            <a:r>
              <a:rPr lang="fa-IR" dirty="0" smtClean="0"/>
              <a:t> استفاده می کنند نباید بیشتر از 8 </a:t>
            </a:r>
            <a:r>
              <a:rPr lang="fa-IR" dirty="0"/>
              <a:t>اونس مايع در شب </a:t>
            </a:r>
            <a:r>
              <a:rPr lang="fa-IR" dirty="0" smtClean="0"/>
              <a:t>( </a:t>
            </a:r>
            <a:r>
              <a:rPr lang="fa-IR" dirty="0" smtClean="0">
                <a:solidFill>
                  <a:srgbClr val="0070C0"/>
                </a:solidFill>
              </a:rPr>
              <a:t>یا حداکثر 250 سی سی از 2 ساعت قبل تا 6 ساعت بعد </a:t>
            </a:r>
            <a:r>
              <a:rPr lang="fa-IR" dirty="0" smtClean="0"/>
              <a:t>) استفاده كنند</a:t>
            </a:r>
            <a:r>
              <a:rPr lang="fa-IR" dirty="0"/>
              <a:t>. خطر ابتلا به اين </a:t>
            </a:r>
            <a:r>
              <a:rPr lang="fa-IR" dirty="0" smtClean="0"/>
              <a:t>عارضه در </a:t>
            </a:r>
            <a:r>
              <a:rPr lang="fa-IR" dirty="0">
                <a:solidFill>
                  <a:srgbClr val="FF0000"/>
                </a:solidFill>
              </a:rPr>
              <a:t>مرحله اوليه </a:t>
            </a:r>
            <a:r>
              <a:rPr lang="fa-IR" dirty="0"/>
              <a:t>درمان بيشتر است </a:t>
            </a:r>
            <a:r>
              <a:rPr lang="fa-IR" dirty="0" smtClean="0"/>
              <a:t>و به </a:t>
            </a:r>
            <a:r>
              <a:rPr lang="fa-IR" dirty="0"/>
              <a:t>نظر مي رسد كه </a:t>
            </a:r>
            <a:r>
              <a:rPr lang="fa-IR" dirty="0">
                <a:solidFill>
                  <a:schemeClr val="accent2">
                    <a:lumMod val="75000"/>
                  </a:schemeClr>
                </a:solidFill>
              </a:rPr>
              <a:t>كودكان جوانتر </a:t>
            </a:r>
            <a:r>
              <a:rPr lang="fa-IR" dirty="0"/>
              <a:t>بيشتر در معرض خطر هستند</a:t>
            </a:r>
            <a:r>
              <a:rPr lang="fa-IR" dirty="0" smtClean="0"/>
              <a:t>.</a:t>
            </a:r>
            <a:endParaRPr lang="fa-IR" dirty="0"/>
          </a:p>
        </p:txBody>
      </p:sp>
    </p:spTree>
    <p:extLst>
      <p:ext uri="{BB962C8B-B14F-4D97-AF65-F5344CB8AC3E}">
        <p14:creationId xmlns:p14="http://schemas.microsoft.com/office/powerpoint/2010/main" val="23193096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1673"/>
            <a:ext cx="10515600" cy="5185290"/>
          </a:xfrm>
        </p:spPr>
        <p:txBody>
          <a:bodyPr/>
          <a:lstStyle/>
          <a:p>
            <a:pPr>
              <a:lnSpc>
                <a:spcPct val="100000"/>
              </a:lnSpc>
            </a:pPr>
            <a:r>
              <a:rPr lang="fa-IR" dirty="0"/>
              <a:t>نوآوري اخير در درمان </a:t>
            </a:r>
            <a:r>
              <a:rPr lang="fa-IR" dirty="0" smtClean="0"/>
              <a:t>با </a:t>
            </a:r>
            <a:r>
              <a:rPr lang="en-US" dirty="0"/>
              <a:t>DDAVP</a:t>
            </a:r>
            <a:r>
              <a:rPr lang="fa-IR" dirty="0" smtClean="0"/>
              <a:t> پيشرفت </a:t>
            </a:r>
            <a:r>
              <a:rPr lang="fa-IR" dirty="0"/>
              <a:t>در فرمولاسيون ليوفيليزه خوراكي </a:t>
            </a:r>
            <a:r>
              <a:rPr lang="fa-IR" dirty="0">
                <a:solidFill>
                  <a:schemeClr val="accent6">
                    <a:lumMod val="75000"/>
                  </a:schemeClr>
                </a:solidFill>
              </a:rPr>
              <a:t>زير زباني </a:t>
            </a:r>
            <a:r>
              <a:rPr lang="fa-IR" dirty="0"/>
              <a:t>است كه </a:t>
            </a:r>
            <a:r>
              <a:rPr lang="fa-IR" dirty="0" smtClean="0"/>
              <a:t>،</a:t>
            </a:r>
            <a:r>
              <a:rPr lang="en-US" dirty="0" smtClean="0"/>
              <a:t> </a:t>
            </a:r>
            <a:r>
              <a:rPr lang="fa-IR" dirty="0"/>
              <a:t>نوآوري اخير در درمان </a:t>
            </a:r>
            <a:r>
              <a:rPr lang="fa-IR" dirty="0" smtClean="0"/>
              <a:t>با شناخته </a:t>
            </a:r>
            <a:r>
              <a:rPr lang="fa-IR" dirty="0"/>
              <a:t>مي شود كه به خوبي توسط بسياري از كودكان تحمل و مصرف مي </a:t>
            </a:r>
            <a:r>
              <a:rPr lang="en-US" dirty="0"/>
              <a:t>MELT </a:t>
            </a:r>
            <a:r>
              <a:rPr lang="fa-IR" dirty="0"/>
              <a:t>به </a:t>
            </a:r>
            <a:r>
              <a:rPr lang="fa-IR" dirty="0" smtClean="0"/>
              <a:t>عنوان شوند.</a:t>
            </a:r>
          </a:p>
          <a:p>
            <a:pPr>
              <a:lnSpc>
                <a:spcPct val="100000"/>
              </a:lnSpc>
            </a:pPr>
            <a:r>
              <a:rPr lang="fa-IR" dirty="0"/>
              <a:t>به نظر مي رسد كه به كارگيري روش خوراكي ممكن است خطر كمتر ابتلا </a:t>
            </a:r>
            <a:r>
              <a:rPr lang="fa-IR" dirty="0" smtClean="0"/>
              <a:t>به هيپوناترمي </a:t>
            </a:r>
            <a:r>
              <a:rPr lang="fa-IR" dirty="0"/>
              <a:t>را موجب شود. </a:t>
            </a:r>
          </a:p>
          <a:p>
            <a:pPr>
              <a:lnSpc>
                <a:spcPct val="100000"/>
              </a:lnSpc>
            </a:pPr>
            <a:r>
              <a:rPr lang="fa-IR" dirty="0"/>
              <a:t> </a:t>
            </a:r>
            <a:r>
              <a:rPr lang="en-US" dirty="0">
                <a:solidFill>
                  <a:srgbClr val="7030A0"/>
                </a:solidFill>
              </a:rPr>
              <a:t>FDA</a:t>
            </a:r>
            <a:r>
              <a:rPr lang="fa-IR" dirty="0">
                <a:solidFill>
                  <a:srgbClr val="7030A0"/>
                </a:solidFill>
              </a:rPr>
              <a:t> استفاده از</a:t>
            </a:r>
            <a:r>
              <a:rPr lang="en-US" dirty="0">
                <a:solidFill>
                  <a:srgbClr val="7030A0"/>
                </a:solidFill>
              </a:rPr>
              <a:t> DDAVP</a:t>
            </a:r>
            <a:r>
              <a:rPr lang="fa-IR" dirty="0">
                <a:solidFill>
                  <a:srgbClr val="7030A0"/>
                </a:solidFill>
              </a:rPr>
              <a:t> از طريق بيني را براي بي اختياري ادرار به دليل افزايش خطر هيپوناترمي و تشنج تاييد نمي كند.</a:t>
            </a:r>
          </a:p>
          <a:p>
            <a:pPr>
              <a:lnSpc>
                <a:spcPct val="100000"/>
              </a:lnSpc>
            </a:pPr>
            <a:endParaRPr lang="fa-IR" dirty="0"/>
          </a:p>
        </p:txBody>
      </p:sp>
    </p:spTree>
    <p:extLst>
      <p:ext uri="{BB962C8B-B14F-4D97-AF65-F5344CB8AC3E}">
        <p14:creationId xmlns:p14="http://schemas.microsoft.com/office/powerpoint/2010/main" val="885579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669"/>
            <a:ext cx="10515600" cy="1325563"/>
          </a:xfrm>
        </p:spPr>
        <p:txBody>
          <a:bodyPr/>
          <a:lstStyle/>
          <a:p>
            <a:pPr algn="ctr"/>
            <a:r>
              <a:rPr lang="fa-IR" dirty="0" smtClean="0"/>
              <a:t>اکسی بوتینین</a:t>
            </a:r>
            <a:endParaRPr lang="fa-IR" dirty="0"/>
          </a:p>
        </p:txBody>
      </p:sp>
      <p:sp>
        <p:nvSpPr>
          <p:cNvPr id="3" name="Content Placeholder 2"/>
          <p:cNvSpPr>
            <a:spLocks noGrp="1"/>
          </p:cNvSpPr>
          <p:nvPr>
            <p:ph idx="1"/>
          </p:nvPr>
        </p:nvSpPr>
        <p:spPr>
          <a:xfrm>
            <a:off x="838200" y="1420232"/>
            <a:ext cx="10515600" cy="3911622"/>
          </a:xfrm>
        </p:spPr>
        <p:txBody>
          <a:bodyPr/>
          <a:lstStyle/>
          <a:p>
            <a:r>
              <a:rPr lang="fa-IR" dirty="0" smtClean="0"/>
              <a:t>این دارو در موارد </a:t>
            </a:r>
            <a:r>
              <a:rPr lang="en-US" dirty="0" smtClean="0"/>
              <a:t>Urgency</a:t>
            </a:r>
            <a:r>
              <a:rPr lang="fa-IR" dirty="0" smtClean="0"/>
              <a:t>یا </a:t>
            </a:r>
            <a:r>
              <a:rPr lang="en-US" dirty="0" smtClean="0"/>
              <a:t>Frequency </a:t>
            </a:r>
            <a:r>
              <a:rPr lang="fa-IR" dirty="0" smtClean="0"/>
              <a:t>به علاوه شب ادراری و بی اختیاری ادراری روزانه زمانی که دفع ادرار زمان بندی شده مؤثر نباشد استفاده می شود. </a:t>
            </a:r>
          </a:p>
          <a:p>
            <a:r>
              <a:rPr lang="fa-IR" dirty="0" smtClean="0"/>
              <a:t>در درمان ترکیبی به همراه دسموپرسین هم کاربرد دارد .</a:t>
            </a:r>
          </a:p>
          <a:p>
            <a:r>
              <a:rPr lang="fa-IR" dirty="0" smtClean="0"/>
              <a:t>دارو را با </a:t>
            </a:r>
            <a:r>
              <a:rPr lang="fa-IR" dirty="0" smtClean="0">
                <a:solidFill>
                  <a:srgbClr val="C00000"/>
                </a:solidFill>
              </a:rPr>
              <a:t>5-10 میلی گرم در روز شروع کرده و به میزان هر هفته 5 میلی گرم </a:t>
            </a:r>
            <a:r>
              <a:rPr lang="fa-IR" dirty="0" smtClean="0"/>
              <a:t>افزایش می دهیم </a:t>
            </a:r>
            <a:r>
              <a:rPr lang="fa-IR" dirty="0" smtClean="0"/>
              <a:t>( تا 15 میلی گرم ) تا </a:t>
            </a:r>
            <a:r>
              <a:rPr lang="fa-IR" dirty="0" smtClean="0"/>
              <a:t>کنترل به دست آید. </a:t>
            </a:r>
          </a:p>
          <a:p>
            <a:r>
              <a:rPr lang="fa-IR" dirty="0" smtClean="0"/>
              <a:t>اثربخشی در زیر 5 سال مشخص نشده است .</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730" y="4340783"/>
            <a:ext cx="3284113" cy="2143125"/>
          </a:xfrm>
          <a:prstGeom prst="rect">
            <a:avLst/>
          </a:prstGeom>
        </p:spPr>
      </p:pic>
    </p:spTree>
    <p:extLst>
      <p:ext uri="{BB962C8B-B14F-4D97-AF65-F5344CB8AC3E}">
        <p14:creationId xmlns:p14="http://schemas.microsoft.com/office/powerpoint/2010/main" val="12440756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a:p>
        </p:txBody>
      </p:sp>
      <p:pic>
        <p:nvPicPr>
          <p:cNvPr id="4" name="Picture 3"/>
          <p:cNvPicPr>
            <a:picLocks noChangeAspect="1"/>
          </p:cNvPicPr>
          <p:nvPr/>
        </p:nvPicPr>
        <p:blipFill rotWithShape="1">
          <a:blip r:embed="rId2"/>
          <a:srcRect l="7755" t="9781" r="8116"/>
          <a:stretch/>
        </p:blipFill>
        <p:spPr>
          <a:xfrm>
            <a:off x="838200" y="1825625"/>
            <a:ext cx="10515600" cy="4486275"/>
          </a:xfrm>
          <a:prstGeom prst="rect">
            <a:avLst/>
          </a:prstGeom>
        </p:spPr>
      </p:pic>
    </p:spTree>
    <p:extLst>
      <p:ext uri="{BB962C8B-B14F-4D97-AF65-F5344CB8AC3E}">
        <p14:creationId xmlns:p14="http://schemas.microsoft.com/office/powerpoint/2010/main" val="13229849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09" y="-56319"/>
            <a:ext cx="10515600" cy="957760"/>
          </a:xfrm>
        </p:spPr>
        <p:txBody>
          <a:bodyPr/>
          <a:lstStyle/>
          <a:p>
            <a:pPr algn="ctr"/>
            <a:r>
              <a:rPr lang="fa-IR" dirty="0" smtClean="0"/>
              <a:t>الگوریتم ارزیابی و درمان شب ادراری</a:t>
            </a:r>
            <a:endParaRPr lang="fa-IR" dirty="0"/>
          </a:p>
        </p:txBody>
      </p:sp>
      <p:sp>
        <p:nvSpPr>
          <p:cNvPr id="3" name="Content Placeholder 2"/>
          <p:cNvSpPr>
            <a:spLocks noGrp="1"/>
          </p:cNvSpPr>
          <p:nvPr>
            <p:ph idx="1"/>
          </p:nvPr>
        </p:nvSpPr>
        <p:spPr>
          <a:xfrm>
            <a:off x="351692" y="801858"/>
            <a:ext cx="11437034" cy="6056142"/>
          </a:xfrm>
        </p:spPr>
        <p:txBody>
          <a:bodyPr/>
          <a:lstStyle/>
          <a:p>
            <a:endParaRPr lang="fa-IR" dirty="0"/>
          </a:p>
        </p:txBody>
      </p:sp>
      <p:sp>
        <p:nvSpPr>
          <p:cNvPr id="7" name="Rectangle 6"/>
          <p:cNvSpPr/>
          <p:nvPr/>
        </p:nvSpPr>
        <p:spPr>
          <a:xfrm>
            <a:off x="4828478" y="1226642"/>
            <a:ext cx="2442117" cy="330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شکایت از شب ادراری</a:t>
            </a:r>
            <a:endParaRPr lang="fa-IR" dirty="0"/>
          </a:p>
        </p:txBody>
      </p:sp>
      <p:sp>
        <p:nvSpPr>
          <p:cNvPr id="12" name="Rectangle 11"/>
          <p:cNvSpPr/>
          <p:nvPr/>
        </p:nvSpPr>
        <p:spPr>
          <a:xfrm>
            <a:off x="4457860" y="1805697"/>
            <a:ext cx="3200404" cy="510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200" dirty="0" smtClean="0"/>
              <a:t>شرح حال ، معاینات ، آزمایشات</a:t>
            </a:r>
            <a:endParaRPr lang="fa-IR" sz="1200" dirty="0"/>
          </a:p>
        </p:txBody>
      </p:sp>
      <p:sp>
        <p:nvSpPr>
          <p:cNvPr id="20" name="Rectangle 19"/>
          <p:cNvSpPr/>
          <p:nvPr/>
        </p:nvSpPr>
        <p:spPr>
          <a:xfrm>
            <a:off x="7544998" y="2649891"/>
            <a:ext cx="3072555" cy="365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شب ادراری شبانه تک علامتی</a:t>
            </a:r>
            <a:endParaRPr lang="fa-IR" dirty="0"/>
          </a:p>
        </p:txBody>
      </p:sp>
      <p:sp>
        <p:nvSpPr>
          <p:cNvPr id="21" name="Rectangle 20"/>
          <p:cNvSpPr/>
          <p:nvPr/>
        </p:nvSpPr>
        <p:spPr>
          <a:xfrm>
            <a:off x="7324761" y="3171722"/>
            <a:ext cx="3396948" cy="699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آموزش والدین ، اطمینان بخشی و مداخلات رفتاری</a:t>
            </a:r>
            <a:endParaRPr lang="fa-IR" dirty="0"/>
          </a:p>
        </p:txBody>
      </p:sp>
      <p:sp>
        <p:nvSpPr>
          <p:cNvPr id="22" name="Rectangle 21"/>
          <p:cNvSpPr/>
          <p:nvPr/>
        </p:nvSpPr>
        <p:spPr>
          <a:xfrm>
            <a:off x="1572052" y="2623097"/>
            <a:ext cx="3236122" cy="699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 بی اختیاری روزانه یا شب ادراری چندعلامتی یا علل طبی</a:t>
            </a:r>
            <a:endParaRPr lang="fa-IR" dirty="0"/>
          </a:p>
        </p:txBody>
      </p:sp>
      <p:sp>
        <p:nvSpPr>
          <p:cNvPr id="23" name="Rectangle 22"/>
          <p:cNvSpPr/>
          <p:nvPr/>
        </p:nvSpPr>
        <p:spPr>
          <a:xfrm>
            <a:off x="1925468" y="3425744"/>
            <a:ext cx="2442117" cy="699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ارزیابی تشخیصی تکمیلی </a:t>
            </a:r>
            <a:endParaRPr lang="fa-IR" dirty="0"/>
          </a:p>
        </p:txBody>
      </p:sp>
      <p:sp>
        <p:nvSpPr>
          <p:cNvPr id="24" name="Rectangle 23"/>
          <p:cNvSpPr/>
          <p:nvPr/>
        </p:nvSpPr>
        <p:spPr>
          <a:xfrm>
            <a:off x="571721" y="4343746"/>
            <a:ext cx="1912730" cy="918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مشکلات ساختاری سیستم ادراری </a:t>
            </a:r>
            <a:endParaRPr lang="fa-IR" dirty="0"/>
          </a:p>
        </p:txBody>
      </p:sp>
      <p:sp>
        <p:nvSpPr>
          <p:cNvPr id="25" name="Rectangle 24"/>
          <p:cNvSpPr/>
          <p:nvPr/>
        </p:nvSpPr>
        <p:spPr>
          <a:xfrm>
            <a:off x="2864519" y="4343746"/>
            <a:ext cx="2037157" cy="83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مشکلات مدیکال زمینه ای</a:t>
            </a:r>
            <a:endParaRPr lang="fa-IR" dirty="0"/>
          </a:p>
        </p:txBody>
      </p:sp>
      <p:sp>
        <p:nvSpPr>
          <p:cNvPr id="26" name="Rectangle 25"/>
          <p:cNvSpPr/>
          <p:nvPr/>
        </p:nvSpPr>
        <p:spPr>
          <a:xfrm>
            <a:off x="2622664" y="5518085"/>
            <a:ext cx="2259378" cy="10060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درمان علل زمینه ای</a:t>
            </a:r>
          </a:p>
          <a:p>
            <a:pPr algn="ctr"/>
            <a:r>
              <a:rPr lang="fa-IR" dirty="0" smtClean="0"/>
              <a:t>ارجاع به متخصص </a:t>
            </a:r>
            <a:endParaRPr lang="fa-IR" dirty="0"/>
          </a:p>
        </p:txBody>
      </p:sp>
      <p:sp>
        <p:nvSpPr>
          <p:cNvPr id="27" name="Rectangle 26"/>
          <p:cNvSpPr/>
          <p:nvPr/>
        </p:nvSpPr>
        <p:spPr>
          <a:xfrm>
            <a:off x="784453" y="5518085"/>
            <a:ext cx="1487265" cy="8263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ارجاع به متخصص</a:t>
            </a:r>
            <a:endParaRPr lang="fa-IR" dirty="0"/>
          </a:p>
        </p:txBody>
      </p:sp>
      <p:sp>
        <p:nvSpPr>
          <p:cNvPr id="28" name="Rectangle 27"/>
          <p:cNvSpPr/>
          <p:nvPr/>
        </p:nvSpPr>
        <p:spPr>
          <a:xfrm>
            <a:off x="5039669" y="4082765"/>
            <a:ext cx="3058009" cy="799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کودکان بزرگتر از 7 سال که به درمان رفتاری و زنگ هشدار جواب نداده اند </a:t>
            </a:r>
            <a:endParaRPr lang="fa-IR" dirty="0"/>
          </a:p>
        </p:txBody>
      </p:sp>
      <p:sp>
        <p:nvSpPr>
          <p:cNvPr id="29" name="Rectangle 28"/>
          <p:cNvSpPr/>
          <p:nvPr/>
        </p:nvSpPr>
        <p:spPr>
          <a:xfrm>
            <a:off x="8343598" y="4060823"/>
            <a:ext cx="3228767" cy="799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کودکان بزرگسال با دفعات خیسی زیاد و انکیزه ی بالا</a:t>
            </a:r>
            <a:endParaRPr lang="fa-IR" dirty="0"/>
          </a:p>
        </p:txBody>
      </p:sp>
      <p:sp>
        <p:nvSpPr>
          <p:cNvPr id="30" name="Rectangle 29"/>
          <p:cNvSpPr/>
          <p:nvPr/>
        </p:nvSpPr>
        <p:spPr>
          <a:xfrm>
            <a:off x="5039416" y="5093802"/>
            <a:ext cx="3058261" cy="799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درمان دارویی با دسموپرسین به خصوص وقتی دفعات خیسی کم باشد</a:t>
            </a:r>
            <a:endParaRPr lang="fa-IR" dirty="0"/>
          </a:p>
        </p:txBody>
      </p:sp>
      <p:sp>
        <p:nvSpPr>
          <p:cNvPr id="31" name="Rectangle 30"/>
          <p:cNvSpPr/>
          <p:nvPr/>
        </p:nvSpPr>
        <p:spPr>
          <a:xfrm>
            <a:off x="8235417" y="5281399"/>
            <a:ext cx="3445128" cy="644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زنگ هشدار با یا بدون تمرینات مثانه </a:t>
            </a:r>
            <a:endParaRPr lang="fa-IR" dirty="0"/>
          </a:p>
        </p:txBody>
      </p:sp>
      <p:sp>
        <p:nvSpPr>
          <p:cNvPr id="32" name="Rectangle 31"/>
          <p:cNvSpPr/>
          <p:nvPr/>
        </p:nvSpPr>
        <p:spPr>
          <a:xfrm>
            <a:off x="4990223" y="6139037"/>
            <a:ext cx="5109549" cy="699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در صورت عدم پاسخ تجویز اکسی بوتینین یا درمان ترکیبی و در نهایت ارجاع به روان پزشک اطفال</a:t>
            </a:r>
            <a:endParaRPr lang="fa-IR" dirty="0"/>
          </a:p>
        </p:txBody>
      </p:sp>
      <p:cxnSp>
        <p:nvCxnSpPr>
          <p:cNvPr id="34" name="Straight Arrow Connector 33"/>
          <p:cNvCxnSpPr>
            <a:stCxn id="7" idx="2"/>
            <a:endCxn id="12" idx="0"/>
          </p:cNvCxnSpPr>
          <p:nvPr/>
        </p:nvCxnSpPr>
        <p:spPr>
          <a:xfrm>
            <a:off x="6049536" y="1556881"/>
            <a:ext cx="0" cy="248816"/>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2" idx="2"/>
            <a:endCxn id="22" idx="0"/>
          </p:cNvCxnSpPr>
          <p:nvPr/>
        </p:nvCxnSpPr>
        <p:spPr>
          <a:xfrm rot="5400000">
            <a:off x="4470554" y="1035589"/>
            <a:ext cx="307068" cy="2867949"/>
          </a:xfrm>
          <a:prstGeom prst="bentConnector3">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12" idx="2"/>
            <a:endCxn id="20" idx="0"/>
          </p:cNvCxnSpPr>
          <p:nvPr/>
        </p:nvCxnSpPr>
        <p:spPr>
          <a:xfrm rot="16200000" flipH="1">
            <a:off x="7402738" y="971353"/>
            <a:ext cx="333862" cy="3023214"/>
          </a:xfrm>
          <a:prstGeom prst="bentConnector3">
            <a:avLst>
              <a:gd name="adj1" fmla="val 50000"/>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2" idx="2"/>
            <a:endCxn id="23" idx="0"/>
          </p:cNvCxnSpPr>
          <p:nvPr/>
        </p:nvCxnSpPr>
        <p:spPr>
          <a:xfrm flipH="1">
            <a:off x="3146527" y="3322571"/>
            <a:ext cx="43586" cy="10317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0" idx="2"/>
            <a:endCxn id="21" idx="0"/>
          </p:cNvCxnSpPr>
          <p:nvPr/>
        </p:nvCxnSpPr>
        <p:spPr>
          <a:xfrm flipH="1">
            <a:off x="9023235" y="3015503"/>
            <a:ext cx="58041" cy="156219"/>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5" idx="2"/>
          </p:cNvCxnSpPr>
          <p:nvPr/>
        </p:nvCxnSpPr>
        <p:spPr>
          <a:xfrm flipH="1">
            <a:off x="3883097" y="5175265"/>
            <a:ext cx="1" cy="34282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4" idx="2"/>
            <a:endCxn id="27" idx="0"/>
          </p:cNvCxnSpPr>
          <p:nvPr/>
        </p:nvCxnSpPr>
        <p:spPr>
          <a:xfrm>
            <a:off x="1528086" y="5262565"/>
            <a:ext cx="0" cy="25552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28" idx="2"/>
            <a:endCxn id="30" idx="0"/>
          </p:cNvCxnSpPr>
          <p:nvPr/>
        </p:nvCxnSpPr>
        <p:spPr>
          <a:xfrm flipH="1">
            <a:off x="6568547" y="4882598"/>
            <a:ext cx="127" cy="211204"/>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29" idx="2"/>
            <a:endCxn id="31" idx="0"/>
          </p:cNvCxnSpPr>
          <p:nvPr/>
        </p:nvCxnSpPr>
        <p:spPr>
          <a:xfrm flipH="1">
            <a:off x="9957981" y="4860656"/>
            <a:ext cx="1" cy="42074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30" idx="2"/>
          </p:cNvCxnSpPr>
          <p:nvPr/>
        </p:nvCxnSpPr>
        <p:spPr>
          <a:xfrm flipH="1">
            <a:off x="6568546" y="5893635"/>
            <a:ext cx="1" cy="421837"/>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21" idx="2"/>
            <a:endCxn id="28" idx="0"/>
          </p:cNvCxnSpPr>
          <p:nvPr/>
        </p:nvCxnSpPr>
        <p:spPr>
          <a:xfrm rot="5400000">
            <a:off x="7690171" y="2749700"/>
            <a:ext cx="211569" cy="2454561"/>
          </a:xfrm>
          <a:prstGeom prst="bentConnector3">
            <a:avLst>
              <a:gd name="adj1" fmla="val 50000"/>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21" idx="2"/>
            <a:endCxn id="29" idx="0"/>
          </p:cNvCxnSpPr>
          <p:nvPr/>
        </p:nvCxnSpPr>
        <p:spPr>
          <a:xfrm rot="16200000" flipH="1">
            <a:off x="9395795" y="3498635"/>
            <a:ext cx="189627" cy="934747"/>
          </a:xfrm>
          <a:prstGeom prst="bentConnector3">
            <a:avLst>
              <a:gd name="adj1" fmla="val 50000"/>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23" idx="2"/>
            <a:endCxn id="25" idx="0"/>
          </p:cNvCxnSpPr>
          <p:nvPr/>
        </p:nvCxnSpPr>
        <p:spPr>
          <a:xfrm rot="16200000" flipH="1">
            <a:off x="3405548" y="3866196"/>
            <a:ext cx="218528" cy="736571"/>
          </a:xfrm>
          <a:prstGeom prst="bentConnector3">
            <a:avLst>
              <a:gd name="adj1" fmla="val 50000"/>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23" idx="2"/>
            <a:endCxn id="24" idx="0"/>
          </p:cNvCxnSpPr>
          <p:nvPr/>
        </p:nvCxnSpPr>
        <p:spPr>
          <a:xfrm rot="5400000">
            <a:off x="2228043" y="3425262"/>
            <a:ext cx="218528" cy="1618441"/>
          </a:xfrm>
          <a:prstGeom prst="bentConnector3">
            <a:avLst>
              <a:gd name="adj1" fmla="val 50000"/>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9310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1399"/>
          </a:xfrm>
        </p:spPr>
        <p:txBody>
          <a:bodyPr/>
          <a:lstStyle/>
          <a:p>
            <a:pPr algn="ctr"/>
            <a:r>
              <a:rPr lang="fa-IR" dirty="0" smtClean="0"/>
              <a:t>ارزیابی از طریق شرح حال</a:t>
            </a:r>
            <a:endParaRPr lang="fa-IR" dirty="0"/>
          </a:p>
        </p:txBody>
      </p:sp>
      <p:sp>
        <p:nvSpPr>
          <p:cNvPr id="3" name="Content Placeholder 2"/>
          <p:cNvSpPr>
            <a:spLocks noGrp="1"/>
          </p:cNvSpPr>
          <p:nvPr>
            <p:ph idx="1"/>
          </p:nvPr>
        </p:nvSpPr>
        <p:spPr>
          <a:xfrm>
            <a:off x="838200" y="1326524"/>
            <a:ext cx="10515600" cy="5306096"/>
          </a:xfrm>
        </p:spPr>
        <p:txBody>
          <a:bodyPr>
            <a:normAutofit fontScale="92500" lnSpcReduction="20000"/>
          </a:bodyPr>
          <a:lstStyle/>
          <a:p>
            <a:pPr>
              <a:lnSpc>
                <a:spcPct val="120000"/>
              </a:lnSpc>
            </a:pPr>
            <a:r>
              <a:rPr lang="fa-IR" dirty="0" smtClean="0"/>
              <a:t>زمان </a:t>
            </a:r>
            <a:r>
              <a:rPr lang="fa-IR" dirty="0" smtClean="0">
                <a:solidFill>
                  <a:schemeClr val="accent2">
                    <a:lumMod val="75000"/>
                  </a:schemeClr>
                </a:solidFill>
              </a:rPr>
              <a:t>شروع</a:t>
            </a:r>
            <a:r>
              <a:rPr lang="fa-IR" dirty="0" smtClean="0"/>
              <a:t> اختلال ، </a:t>
            </a:r>
            <a:r>
              <a:rPr lang="fa-IR" dirty="0" smtClean="0">
                <a:solidFill>
                  <a:schemeClr val="accent6">
                    <a:lumMod val="75000"/>
                  </a:schemeClr>
                </a:solidFill>
              </a:rPr>
              <a:t>فرکانس</a:t>
            </a:r>
            <a:r>
              <a:rPr lang="fa-IR" dirty="0" smtClean="0"/>
              <a:t> ، </a:t>
            </a:r>
            <a:r>
              <a:rPr lang="fa-IR" dirty="0" smtClean="0">
                <a:solidFill>
                  <a:srgbClr val="FFC000"/>
                </a:solidFill>
              </a:rPr>
              <a:t>زمان</a:t>
            </a:r>
            <a:r>
              <a:rPr lang="fa-IR" dirty="0" smtClean="0"/>
              <a:t> ، </a:t>
            </a:r>
            <a:r>
              <a:rPr lang="fa-IR" dirty="0" smtClean="0">
                <a:solidFill>
                  <a:srgbClr val="FF0000"/>
                </a:solidFill>
              </a:rPr>
              <a:t>مکان</a:t>
            </a:r>
            <a:r>
              <a:rPr lang="fa-IR" dirty="0" smtClean="0"/>
              <a:t> ، </a:t>
            </a:r>
            <a:r>
              <a:rPr lang="fa-IR" dirty="0" smtClean="0">
                <a:solidFill>
                  <a:srgbClr val="7030A0"/>
                </a:solidFill>
              </a:rPr>
              <a:t>عوامل تشدید کننده و تخفیف دهنده </a:t>
            </a:r>
            <a:r>
              <a:rPr lang="fa-IR" dirty="0" smtClean="0"/>
              <a:t>، </a:t>
            </a:r>
            <a:r>
              <a:rPr lang="fa-IR" dirty="0" smtClean="0">
                <a:solidFill>
                  <a:srgbClr val="C00000"/>
                </a:solidFill>
              </a:rPr>
              <a:t>دوره های خشک بودن </a:t>
            </a:r>
            <a:r>
              <a:rPr lang="fa-IR" dirty="0" smtClean="0"/>
              <a:t>، </a:t>
            </a:r>
            <a:r>
              <a:rPr lang="fa-IR" dirty="0" smtClean="0">
                <a:solidFill>
                  <a:srgbClr val="92D050"/>
                </a:solidFill>
              </a:rPr>
              <a:t>تعداد دفعات در شب </a:t>
            </a:r>
            <a:r>
              <a:rPr lang="fa-IR" dirty="0" smtClean="0"/>
              <a:t>، </a:t>
            </a:r>
            <a:r>
              <a:rPr lang="fa-IR" dirty="0" smtClean="0">
                <a:solidFill>
                  <a:schemeClr val="accent4">
                    <a:lumMod val="75000"/>
                  </a:schemeClr>
                </a:solidFill>
              </a:rPr>
              <a:t>زمان خیس کردن </a:t>
            </a:r>
            <a:r>
              <a:rPr lang="fa-IR" dirty="0" smtClean="0"/>
              <a:t>، </a:t>
            </a:r>
            <a:r>
              <a:rPr lang="fa-IR" dirty="0" smtClean="0">
                <a:solidFill>
                  <a:schemeClr val="accent1">
                    <a:lumMod val="60000"/>
                    <a:lumOff val="40000"/>
                  </a:schemeClr>
                </a:solidFill>
              </a:rPr>
              <a:t>حجم تقریبی ادرار در هر بار خیس کردن </a:t>
            </a:r>
            <a:r>
              <a:rPr lang="fa-IR" dirty="0" smtClean="0"/>
              <a:t>را مشخص کنید</a:t>
            </a:r>
          </a:p>
          <a:p>
            <a:pPr>
              <a:lnSpc>
                <a:spcPct val="120000"/>
              </a:lnSpc>
            </a:pPr>
            <a:r>
              <a:rPr lang="fa-IR" dirty="0" smtClean="0"/>
              <a:t>میزان دریافت مایعات در طول روز و این که آیا بیشتر مایعات را کودک در ساعات بعد از ظهر می نوشد را تعیین کنید.</a:t>
            </a:r>
          </a:p>
          <a:p>
            <a:pPr>
              <a:lnSpc>
                <a:spcPct val="120000"/>
              </a:lnSpc>
            </a:pPr>
            <a:r>
              <a:rPr lang="fa-IR" dirty="0" smtClean="0"/>
              <a:t>سابقه اختلال دفع مدفوع و مشکلات احتمالی در این زمینه را بررسی کنید.</a:t>
            </a:r>
          </a:p>
          <a:p>
            <a:pPr>
              <a:lnSpc>
                <a:spcPct val="120000"/>
              </a:lnSpc>
            </a:pPr>
            <a:r>
              <a:rPr lang="fa-IR" dirty="0" smtClean="0"/>
              <a:t>بررسی مداخلات درمانی که تا کنون انجام شده است .</a:t>
            </a:r>
          </a:p>
          <a:p>
            <a:pPr>
              <a:lnSpc>
                <a:spcPct val="120000"/>
              </a:lnSpc>
            </a:pPr>
            <a:r>
              <a:rPr lang="fa-IR" dirty="0" smtClean="0"/>
              <a:t>بررسی سوابق پزشکی و روانپزشکی</a:t>
            </a:r>
          </a:p>
          <a:p>
            <a:pPr>
              <a:lnSpc>
                <a:spcPct val="120000"/>
              </a:lnSpc>
            </a:pPr>
            <a:r>
              <a:rPr lang="fa-IR" dirty="0" smtClean="0"/>
              <a:t>بررسی سابقه خانوادگی شب ادراری</a:t>
            </a:r>
          </a:p>
          <a:p>
            <a:pPr>
              <a:lnSpc>
                <a:spcPct val="120000"/>
              </a:lnSpc>
            </a:pPr>
            <a:r>
              <a:rPr lang="fa-IR" dirty="0" smtClean="0"/>
              <a:t>بررسی تأثیر اختلال بر خانواده و کودک </a:t>
            </a:r>
          </a:p>
          <a:p>
            <a:pPr>
              <a:lnSpc>
                <a:spcPct val="120000"/>
              </a:lnSpc>
            </a:pPr>
            <a:r>
              <a:rPr lang="fa-IR" dirty="0" smtClean="0"/>
              <a:t>بررسی شیوه ی برخورد والدین با این اختلال</a:t>
            </a:r>
            <a:endParaRPr lang="fa-IR" dirty="0"/>
          </a:p>
        </p:txBody>
      </p:sp>
    </p:spTree>
    <p:extLst>
      <p:ext uri="{BB962C8B-B14F-4D97-AF65-F5344CB8AC3E}">
        <p14:creationId xmlns:p14="http://schemas.microsoft.com/office/powerpoint/2010/main" val="3155583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96721"/>
          </a:xfrm>
        </p:spPr>
        <p:txBody>
          <a:bodyPr>
            <a:normAutofit/>
          </a:bodyPr>
          <a:lstStyle/>
          <a:p>
            <a:pPr algn="ctr"/>
            <a:r>
              <a:rPr lang="fa-IR" dirty="0" smtClean="0"/>
              <a:t>جدول ثبت موارد شب ادراری</a:t>
            </a:r>
            <a:br>
              <a:rPr lang="fa-IR" dirty="0" smtClean="0"/>
            </a:br>
            <a:r>
              <a:rPr lang="fa-IR" sz="3200" dirty="0" smtClean="0"/>
              <a:t>نام کودک ........</a:t>
            </a:r>
            <a:br>
              <a:rPr lang="fa-IR" sz="3200" dirty="0" smtClean="0"/>
            </a:br>
            <a:r>
              <a:rPr lang="fa-IR" sz="3200" dirty="0" smtClean="0"/>
              <a:t>تارخ ثبت ..........</a:t>
            </a:r>
            <a:endParaRPr lang="fa-I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7853933"/>
              </p:ext>
            </p:extLst>
          </p:nvPr>
        </p:nvGraphicFramePr>
        <p:xfrm>
          <a:off x="613117" y="2951041"/>
          <a:ext cx="10515600" cy="3235960"/>
        </p:xfrm>
        <a:graphic>
          <a:graphicData uri="http://schemas.openxmlformats.org/drawingml/2006/table">
            <a:tbl>
              <a:tblPr rtl="1" firstRow="1" bandRow="1">
                <a:tableStyleId>{D7AC3CCA-C797-4891-BE02-D94E43425B78}</a:tableStyleId>
              </a:tblPr>
              <a:tblGrid>
                <a:gridCol w="3505200"/>
                <a:gridCol w="3505200"/>
                <a:gridCol w="3505200"/>
              </a:tblGrid>
              <a:tr h="370840">
                <a:tc>
                  <a:txBody>
                    <a:bodyPr/>
                    <a:lstStyle/>
                    <a:p>
                      <a:pPr marL="0" indent="0" rtl="1">
                        <a:buFont typeface="Arial" panose="020B0604020202020204" pitchFamily="34" charset="0"/>
                        <a:buNone/>
                      </a:pPr>
                      <a:r>
                        <a:rPr lang="fa-IR" dirty="0" smtClean="0"/>
                        <a:t>روز</a:t>
                      </a:r>
                      <a:r>
                        <a:rPr lang="fa-IR" baseline="0" dirty="0" smtClean="0"/>
                        <a:t> هفته </a:t>
                      </a:r>
                      <a:endParaRPr lang="fa-IR" dirty="0"/>
                    </a:p>
                  </a:txBody>
                  <a:tcPr/>
                </a:tc>
                <a:tc>
                  <a:txBody>
                    <a:bodyPr/>
                    <a:lstStyle/>
                    <a:p>
                      <a:pPr marL="0" indent="0" rtl="1">
                        <a:buFont typeface="Arial" panose="020B0604020202020204" pitchFamily="34" charset="0"/>
                        <a:buNone/>
                      </a:pPr>
                      <a:r>
                        <a:rPr lang="fa-IR" dirty="0" smtClean="0"/>
                        <a:t>زمان خیس کردن</a:t>
                      </a:r>
                      <a:endParaRPr lang="fa-IR" dirty="0"/>
                    </a:p>
                  </a:txBody>
                  <a:tcPr/>
                </a:tc>
                <a:tc>
                  <a:txBody>
                    <a:bodyPr/>
                    <a:lstStyle/>
                    <a:p>
                      <a:pPr marL="0" indent="0" rtl="1">
                        <a:buFont typeface="Arial" panose="020B0604020202020204" pitchFamily="34" charset="0"/>
                        <a:buNone/>
                      </a:pPr>
                      <a:r>
                        <a:rPr lang="fa-IR" dirty="0" smtClean="0"/>
                        <a:t>رفتار والد</a:t>
                      </a:r>
                      <a:endParaRPr lang="fa-IR" dirty="0"/>
                    </a:p>
                  </a:txBody>
                  <a:tcPr/>
                </a:tc>
              </a:tr>
              <a:tr h="370840">
                <a:tc>
                  <a:txBody>
                    <a:bodyPr/>
                    <a:lstStyle/>
                    <a:p>
                      <a:pPr marL="0" indent="0" rtl="1">
                        <a:buFont typeface="Arial" panose="020B0604020202020204" pitchFamily="34" charset="0"/>
                        <a:buNone/>
                      </a:pPr>
                      <a:r>
                        <a:rPr lang="fa-IR" dirty="0" smtClean="0"/>
                        <a:t>شنبه </a:t>
                      </a:r>
                      <a:endParaRPr lang="fa-IR" dirty="0"/>
                    </a:p>
                  </a:txBody>
                  <a:tcPr/>
                </a:tc>
                <a:tc>
                  <a:txBody>
                    <a:bodyPr/>
                    <a:lstStyle/>
                    <a:p>
                      <a:pPr marL="0" indent="0" rtl="1">
                        <a:buFont typeface="Arial" panose="020B0604020202020204" pitchFamily="34" charset="0"/>
                        <a:buNone/>
                      </a:pPr>
                      <a:r>
                        <a:rPr lang="fa-IR" dirty="0" smtClean="0"/>
                        <a:t>ساعت یک و نیم صبح</a:t>
                      </a:r>
                      <a:endParaRPr lang="fa-IR" dirty="0"/>
                    </a:p>
                  </a:txBody>
                  <a:tcPr/>
                </a:tc>
                <a:tc>
                  <a:txBody>
                    <a:bodyPr/>
                    <a:lstStyle/>
                    <a:p>
                      <a:pPr marL="0" indent="0" rtl="1">
                        <a:buFont typeface="Arial" panose="020B0604020202020204" pitchFamily="34" charset="0"/>
                        <a:buNone/>
                      </a:pPr>
                      <a:r>
                        <a:rPr lang="fa-IR" dirty="0" smtClean="0"/>
                        <a:t>کمک</a:t>
                      </a:r>
                      <a:r>
                        <a:rPr lang="fa-IR" baseline="0" dirty="0" smtClean="0"/>
                        <a:t> به کودک برای رفتن به توالت و تعویض لباس و خوابیدن</a:t>
                      </a:r>
                      <a:endParaRPr lang="fa-IR" dirty="0"/>
                    </a:p>
                  </a:txBody>
                  <a:tcPr/>
                </a:tc>
              </a:tr>
              <a:tr h="370840">
                <a:tc>
                  <a:txBody>
                    <a:bodyPr/>
                    <a:lstStyle/>
                    <a:p>
                      <a:pPr marL="0" indent="0" rtl="1">
                        <a:buFont typeface="Arial" panose="020B0604020202020204" pitchFamily="34" charset="0"/>
                        <a:buNone/>
                      </a:pPr>
                      <a:r>
                        <a:rPr lang="fa-IR" dirty="0" smtClean="0"/>
                        <a:t>یکشنبه </a:t>
                      </a:r>
                      <a:endParaRPr lang="fa-IR" dirty="0"/>
                    </a:p>
                  </a:txBody>
                  <a:tcPr/>
                </a:tc>
                <a:tc>
                  <a:txBody>
                    <a:bodyPr/>
                    <a:lstStyle/>
                    <a:p>
                      <a:pPr marL="285750" indent="-285750" rtl="1">
                        <a:buFont typeface="Arial" panose="020B0604020202020204" pitchFamily="34" charset="0"/>
                        <a:buChar char="•"/>
                      </a:pPr>
                      <a:endParaRPr lang="fa-IR"/>
                    </a:p>
                  </a:txBody>
                  <a:tcPr/>
                </a:tc>
                <a:tc>
                  <a:txBody>
                    <a:bodyPr/>
                    <a:lstStyle/>
                    <a:p>
                      <a:pPr marL="0" indent="0" rtl="1">
                        <a:buFont typeface="Arial" panose="020B0604020202020204" pitchFamily="34" charset="0"/>
                        <a:buNone/>
                      </a:pPr>
                      <a:endParaRPr lang="fa-IR" dirty="0"/>
                    </a:p>
                  </a:txBody>
                  <a:tcPr/>
                </a:tc>
              </a:tr>
              <a:tr h="370840">
                <a:tc>
                  <a:txBody>
                    <a:bodyPr/>
                    <a:lstStyle/>
                    <a:p>
                      <a:pPr marL="0" indent="0" rtl="1">
                        <a:buFont typeface="Arial" panose="020B0604020202020204" pitchFamily="34" charset="0"/>
                        <a:buNone/>
                      </a:pPr>
                      <a:r>
                        <a:rPr lang="fa-IR" dirty="0" smtClean="0"/>
                        <a:t>دوشنبه</a:t>
                      </a:r>
                      <a:endParaRPr lang="fa-IR" dirty="0"/>
                    </a:p>
                  </a:txBody>
                  <a:tcPr/>
                </a:tc>
                <a:tc>
                  <a:txBody>
                    <a:bodyPr/>
                    <a:lstStyle/>
                    <a:p>
                      <a:pPr marL="285750" indent="-285750" rtl="1">
                        <a:buFont typeface="Arial" panose="020B0604020202020204" pitchFamily="34" charset="0"/>
                        <a:buChar char="•"/>
                      </a:pPr>
                      <a:endParaRPr lang="fa-IR"/>
                    </a:p>
                  </a:txBody>
                  <a:tcPr/>
                </a:tc>
                <a:tc>
                  <a:txBody>
                    <a:bodyPr/>
                    <a:lstStyle/>
                    <a:p>
                      <a:pPr marL="285750" indent="-285750" rtl="1">
                        <a:buFont typeface="Arial" panose="020B0604020202020204" pitchFamily="34" charset="0"/>
                        <a:buChar char="•"/>
                      </a:pPr>
                      <a:endParaRPr lang="fa-IR"/>
                    </a:p>
                  </a:txBody>
                  <a:tcPr/>
                </a:tc>
              </a:tr>
              <a:tr h="370840">
                <a:tc>
                  <a:txBody>
                    <a:bodyPr/>
                    <a:lstStyle/>
                    <a:p>
                      <a:pPr marL="0" indent="0" rtl="1">
                        <a:buFont typeface="Arial" panose="020B0604020202020204" pitchFamily="34" charset="0"/>
                        <a:buNone/>
                      </a:pPr>
                      <a:r>
                        <a:rPr lang="fa-IR" dirty="0" smtClean="0"/>
                        <a:t>سه شنبه</a:t>
                      </a:r>
                      <a:endParaRPr lang="fa-IR" dirty="0"/>
                    </a:p>
                  </a:txBody>
                  <a:tcPr/>
                </a:tc>
                <a:tc>
                  <a:txBody>
                    <a:bodyPr/>
                    <a:lstStyle/>
                    <a:p>
                      <a:pPr marL="285750" indent="-285750" rtl="1">
                        <a:buFont typeface="Arial" panose="020B0604020202020204" pitchFamily="34" charset="0"/>
                        <a:buChar char="•"/>
                      </a:pPr>
                      <a:endParaRPr lang="fa-IR" dirty="0"/>
                    </a:p>
                  </a:txBody>
                  <a:tcPr/>
                </a:tc>
                <a:tc>
                  <a:txBody>
                    <a:bodyPr/>
                    <a:lstStyle/>
                    <a:p>
                      <a:pPr marL="285750" indent="-285750" rtl="1">
                        <a:buFont typeface="Arial" panose="020B0604020202020204" pitchFamily="34" charset="0"/>
                        <a:buChar char="•"/>
                      </a:pPr>
                      <a:endParaRPr lang="fa-IR" dirty="0"/>
                    </a:p>
                  </a:txBody>
                  <a:tcPr/>
                </a:tc>
              </a:tr>
              <a:tr h="370840">
                <a:tc>
                  <a:txBody>
                    <a:bodyPr/>
                    <a:lstStyle/>
                    <a:p>
                      <a:pPr marL="0" indent="0" rtl="1">
                        <a:buFont typeface="Arial" panose="020B0604020202020204" pitchFamily="34" charset="0"/>
                        <a:buNone/>
                      </a:pPr>
                      <a:r>
                        <a:rPr lang="fa-IR" dirty="0" smtClean="0"/>
                        <a:t>چهارشنبه</a:t>
                      </a:r>
                      <a:endParaRPr lang="fa-IR" dirty="0"/>
                    </a:p>
                  </a:txBody>
                  <a:tcPr/>
                </a:tc>
                <a:tc>
                  <a:txBody>
                    <a:bodyPr/>
                    <a:lstStyle/>
                    <a:p>
                      <a:pPr marL="285750" indent="-285750" rtl="1">
                        <a:buFont typeface="Arial" panose="020B0604020202020204" pitchFamily="34" charset="0"/>
                        <a:buChar char="•"/>
                      </a:pPr>
                      <a:endParaRPr lang="fa-IR"/>
                    </a:p>
                  </a:txBody>
                  <a:tcPr/>
                </a:tc>
                <a:tc>
                  <a:txBody>
                    <a:bodyPr/>
                    <a:lstStyle/>
                    <a:p>
                      <a:pPr marL="285750" indent="-285750" rtl="1">
                        <a:buFont typeface="Arial" panose="020B0604020202020204" pitchFamily="34" charset="0"/>
                        <a:buChar char="•"/>
                      </a:pPr>
                      <a:endParaRPr lang="fa-IR" dirty="0"/>
                    </a:p>
                  </a:txBody>
                  <a:tcPr/>
                </a:tc>
              </a:tr>
              <a:tr h="370840">
                <a:tc>
                  <a:txBody>
                    <a:bodyPr/>
                    <a:lstStyle/>
                    <a:p>
                      <a:pPr marL="0" indent="0" rtl="1">
                        <a:buFont typeface="Arial" panose="020B0604020202020204" pitchFamily="34" charset="0"/>
                        <a:buNone/>
                      </a:pPr>
                      <a:r>
                        <a:rPr lang="fa-IR" dirty="0" smtClean="0"/>
                        <a:t>پنج شنبه</a:t>
                      </a:r>
                      <a:endParaRPr lang="fa-IR" dirty="0"/>
                    </a:p>
                  </a:txBody>
                  <a:tcPr/>
                </a:tc>
                <a:tc>
                  <a:txBody>
                    <a:bodyPr/>
                    <a:lstStyle/>
                    <a:p>
                      <a:pPr marL="285750" indent="-285750" rtl="1">
                        <a:buFont typeface="Arial" panose="020B0604020202020204" pitchFamily="34" charset="0"/>
                        <a:buChar char="•"/>
                      </a:pPr>
                      <a:endParaRPr lang="fa-IR"/>
                    </a:p>
                  </a:txBody>
                  <a:tcPr/>
                </a:tc>
                <a:tc>
                  <a:txBody>
                    <a:bodyPr/>
                    <a:lstStyle/>
                    <a:p>
                      <a:pPr marL="285750" indent="-285750" rtl="1">
                        <a:buFont typeface="Arial" panose="020B0604020202020204" pitchFamily="34" charset="0"/>
                        <a:buChar char="•"/>
                      </a:pPr>
                      <a:endParaRPr lang="fa-IR" dirty="0"/>
                    </a:p>
                  </a:txBody>
                  <a:tcPr/>
                </a:tc>
              </a:tr>
              <a:tr h="370840">
                <a:tc>
                  <a:txBody>
                    <a:bodyPr/>
                    <a:lstStyle/>
                    <a:p>
                      <a:pPr marL="0" indent="0" rtl="1">
                        <a:buFont typeface="Arial" panose="020B0604020202020204" pitchFamily="34" charset="0"/>
                        <a:buNone/>
                      </a:pPr>
                      <a:r>
                        <a:rPr lang="fa-IR" dirty="0" smtClean="0"/>
                        <a:t>جمعه</a:t>
                      </a:r>
                      <a:endParaRPr lang="fa-IR" dirty="0"/>
                    </a:p>
                  </a:txBody>
                  <a:tcPr/>
                </a:tc>
                <a:tc>
                  <a:txBody>
                    <a:bodyPr/>
                    <a:lstStyle/>
                    <a:p>
                      <a:pPr marL="285750" indent="-285750" rtl="1">
                        <a:buFont typeface="Arial" panose="020B0604020202020204" pitchFamily="34" charset="0"/>
                        <a:buChar char="•"/>
                      </a:pPr>
                      <a:endParaRPr lang="fa-IR"/>
                    </a:p>
                  </a:txBody>
                  <a:tcPr/>
                </a:tc>
                <a:tc>
                  <a:txBody>
                    <a:bodyPr/>
                    <a:lstStyle/>
                    <a:p>
                      <a:pPr marL="285750" indent="-285750" rtl="1">
                        <a:buFont typeface="Arial" panose="020B0604020202020204" pitchFamily="34" charset="0"/>
                        <a:buChar char="•"/>
                      </a:pPr>
                      <a:endParaRPr lang="fa-IR" dirty="0"/>
                    </a:p>
                  </a:txBody>
                  <a:tcPr/>
                </a:tc>
              </a:tr>
            </a:tbl>
          </a:graphicData>
        </a:graphic>
      </p:graphicFrame>
    </p:spTree>
    <p:extLst>
      <p:ext uri="{BB962C8B-B14F-4D97-AF65-F5344CB8AC3E}">
        <p14:creationId xmlns:p14="http://schemas.microsoft.com/office/powerpoint/2010/main" val="28799213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p:spPr>
        <p:txBody>
          <a:bodyPr>
            <a:normAutofit fontScale="90000"/>
          </a:bodyPr>
          <a:lstStyle/>
          <a:p>
            <a:pPr algn="ctr"/>
            <a:r>
              <a:rPr lang="fa-IR" dirty="0" smtClean="0"/>
              <a:t>درمان رفتاری</a:t>
            </a:r>
            <a:endParaRPr lang="fa-IR" dirty="0"/>
          </a:p>
        </p:txBody>
      </p:sp>
      <p:sp>
        <p:nvSpPr>
          <p:cNvPr id="3" name="Content Placeholder 2"/>
          <p:cNvSpPr>
            <a:spLocks noGrp="1"/>
          </p:cNvSpPr>
          <p:nvPr>
            <p:ph idx="1"/>
          </p:nvPr>
        </p:nvSpPr>
        <p:spPr>
          <a:xfrm>
            <a:off x="838200" y="1081825"/>
            <a:ext cx="10515600" cy="5563673"/>
          </a:xfrm>
        </p:spPr>
        <p:txBody>
          <a:bodyPr>
            <a:normAutofit fontScale="85000" lnSpcReduction="20000"/>
          </a:bodyPr>
          <a:lstStyle/>
          <a:p>
            <a:pPr>
              <a:lnSpc>
                <a:spcPct val="120000"/>
              </a:lnSpc>
            </a:pPr>
            <a:r>
              <a:rPr lang="fa-IR" dirty="0" smtClean="0">
                <a:solidFill>
                  <a:srgbClr val="FF0000"/>
                </a:solidFill>
              </a:rPr>
              <a:t>آموزش والدین </a:t>
            </a:r>
            <a:r>
              <a:rPr lang="fa-IR" dirty="0" smtClean="0"/>
              <a:t>در مورد کیفیت و دلایل اختلال ، تعمدی نبودن آن ، طولانی بودن بیماری ، درمان های لازم و ادامه دار بودن درمان </a:t>
            </a:r>
          </a:p>
          <a:p>
            <a:pPr>
              <a:lnSpc>
                <a:spcPct val="120000"/>
              </a:lnSpc>
            </a:pPr>
            <a:r>
              <a:rPr lang="fa-IR" dirty="0" smtClean="0"/>
              <a:t>آموزش در مورد</a:t>
            </a:r>
            <a:r>
              <a:rPr lang="fa-IR" dirty="0" smtClean="0">
                <a:solidFill>
                  <a:srgbClr val="0070C0"/>
                </a:solidFill>
              </a:rPr>
              <a:t> ثبت </a:t>
            </a:r>
            <a:r>
              <a:rPr lang="fa-IR" dirty="0" smtClean="0"/>
              <a:t>موارد شب ادراری ، </a:t>
            </a:r>
            <a:r>
              <a:rPr lang="fa-IR" dirty="0" smtClean="0">
                <a:solidFill>
                  <a:srgbClr val="C00000"/>
                </a:solidFill>
              </a:rPr>
              <a:t>نحوه ی واکنش خود </a:t>
            </a:r>
            <a:r>
              <a:rPr lang="fa-IR" dirty="0" smtClean="0"/>
              <a:t>و </a:t>
            </a:r>
            <a:r>
              <a:rPr lang="fa-IR" dirty="0" smtClean="0">
                <a:solidFill>
                  <a:srgbClr val="7030A0"/>
                </a:solidFill>
              </a:rPr>
              <a:t>ضرورت حمام کردن روزانه ی کودک </a:t>
            </a:r>
            <a:r>
              <a:rPr lang="fa-IR" dirty="0" smtClean="0"/>
              <a:t>و </a:t>
            </a:r>
            <a:r>
              <a:rPr lang="fa-IR" dirty="0" smtClean="0">
                <a:solidFill>
                  <a:schemeClr val="accent2">
                    <a:lumMod val="75000"/>
                  </a:schemeClr>
                </a:solidFill>
              </a:rPr>
              <a:t>اجتناب از تنبیه </a:t>
            </a:r>
            <a:r>
              <a:rPr lang="fa-IR" dirty="0" smtClean="0"/>
              <a:t>و</a:t>
            </a:r>
            <a:r>
              <a:rPr lang="fa-IR" dirty="0" smtClean="0">
                <a:solidFill>
                  <a:schemeClr val="accent6">
                    <a:lumMod val="75000"/>
                  </a:schemeClr>
                </a:solidFill>
              </a:rPr>
              <a:t> محدود کردن استفاده از پوشک در هنگام مهمانی </a:t>
            </a:r>
          </a:p>
          <a:p>
            <a:pPr>
              <a:lnSpc>
                <a:spcPct val="120000"/>
              </a:lnSpc>
            </a:pPr>
            <a:r>
              <a:rPr lang="fa-IR" dirty="0" smtClean="0"/>
              <a:t>فراهم کردن برنامه ی منظم دفع ادرار در طول روز و زمان خوابیدن (همینطور چنانچه کودک در طول شب بیدار شد باید برای دفع اقدام کند.)</a:t>
            </a:r>
          </a:p>
          <a:p>
            <a:pPr>
              <a:lnSpc>
                <a:spcPct val="120000"/>
              </a:lnSpc>
            </a:pPr>
            <a:r>
              <a:rPr lang="fa-IR" dirty="0" smtClean="0"/>
              <a:t>محدود کردن مصرف مواد غذایی شیرین و حاوی کافئین به خصوص در ساعات شب</a:t>
            </a:r>
          </a:p>
          <a:p>
            <a:pPr>
              <a:lnSpc>
                <a:spcPct val="120000"/>
              </a:lnSpc>
            </a:pPr>
            <a:r>
              <a:rPr lang="fa-IR" dirty="0" smtClean="0"/>
              <a:t>مایعات باید بیشتر در ساعات اولیه روز نوشیده شود و در ساعات بعد از ظهر محدود شود ( باید مطمئن شویم کودک مقدار کافی مایعات را دریافت می کند)</a:t>
            </a:r>
          </a:p>
          <a:p>
            <a:pPr>
              <a:lnSpc>
                <a:spcPct val="120000"/>
              </a:lnSpc>
            </a:pPr>
            <a:r>
              <a:rPr lang="fa-IR" dirty="0" smtClean="0">
                <a:solidFill>
                  <a:srgbClr val="0070C0"/>
                </a:solidFill>
              </a:rPr>
              <a:t>مشارکت دادن </a:t>
            </a:r>
            <a:r>
              <a:rPr lang="fa-IR" dirty="0" smtClean="0"/>
              <a:t>خود کودک در تعویض لباس و تمیز کردن رختخواب ( ولی نباید شکل تنبیه به خود گیرد )</a:t>
            </a:r>
            <a:endParaRPr lang="fa-IR" dirty="0"/>
          </a:p>
        </p:txBody>
      </p:sp>
    </p:spTree>
    <p:extLst>
      <p:ext uri="{BB962C8B-B14F-4D97-AF65-F5344CB8AC3E}">
        <p14:creationId xmlns:p14="http://schemas.microsoft.com/office/powerpoint/2010/main" val="31444285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مدیریت مایعات دریافتی</a:t>
            </a:r>
            <a:endParaRPr lang="fa-IR" dirty="0"/>
          </a:p>
        </p:txBody>
      </p:sp>
      <p:sp>
        <p:nvSpPr>
          <p:cNvPr id="3" name="Content Placeholder 2"/>
          <p:cNvSpPr>
            <a:spLocks noGrp="1"/>
          </p:cNvSpPr>
          <p:nvPr>
            <p:ph idx="1"/>
          </p:nvPr>
        </p:nvSpPr>
        <p:spPr/>
        <p:txBody>
          <a:bodyPr/>
          <a:lstStyle/>
          <a:p>
            <a:pPr marL="0" indent="0">
              <a:buNone/>
            </a:pPr>
            <a:r>
              <a:rPr lang="fa-IR" dirty="0" smtClean="0"/>
              <a:t>والدین ابتدا باید میزان دریافت مایعات در کودک را طی یک روز محاسبه کنند.</a:t>
            </a:r>
          </a:p>
          <a:p>
            <a:pPr marL="0" indent="0">
              <a:buNone/>
            </a:pPr>
            <a:r>
              <a:rPr lang="fa-IR" dirty="0" smtClean="0"/>
              <a:t>40% این مقدار در ساعتهای صبح تا ساعت 12 ظهر ، 40 % تا ساعت 5 بعد از ظهر و 20% بعد از ساعت 5 بعدازظهر</a:t>
            </a:r>
          </a:p>
          <a:p>
            <a:pPr marL="0" indent="0">
              <a:buNone/>
            </a:pP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3656" y="3863662"/>
            <a:ext cx="5409127" cy="2313301"/>
          </a:xfrm>
          <a:prstGeom prst="rect">
            <a:avLst/>
          </a:prstGeom>
        </p:spPr>
      </p:pic>
    </p:spTree>
    <p:extLst>
      <p:ext uri="{BB962C8B-B14F-4D97-AF65-F5344CB8AC3E}">
        <p14:creationId xmlns:p14="http://schemas.microsoft.com/office/powerpoint/2010/main" val="14138333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درمان انگیزشی</a:t>
            </a:r>
            <a:endParaRPr lang="fa-IR" dirty="0"/>
          </a:p>
        </p:txBody>
      </p:sp>
      <p:sp>
        <p:nvSpPr>
          <p:cNvPr id="3" name="Content Placeholder 2"/>
          <p:cNvSpPr>
            <a:spLocks noGrp="1"/>
          </p:cNvSpPr>
          <p:nvPr>
            <p:ph idx="1"/>
          </p:nvPr>
        </p:nvSpPr>
        <p:spPr/>
        <p:txBody>
          <a:bodyPr/>
          <a:lstStyle/>
          <a:p>
            <a:r>
              <a:rPr lang="fa-IR" dirty="0" smtClean="0"/>
              <a:t>این رویکرد </a:t>
            </a:r>
            <a:r>
              <a:rPr lang="fa-IR" dirty="0" smtClean="0">
                <a:solidFill>
                  <a:srgbClr val="C00000"/>
                </a:solidFill>
              </a:rPr>
              <a:t>خط اول </a:t>
            </a:r>
            <a:r>
              <a:rPr lang="fa-IR" dirty="0" smtClean="0"/>
              <a:t>درمان شب ادراری است . و 70% منجر به بهبودی می شود .</a:t>
            </a:r>
          </a:p>
          <a:p>
            <a:r>
              <a:rPr lang="fa-IR" dirty="0" smtClean="0"/>
              <a:t>در این روش از سیستم پاداش دهی مثبت به کودک برای زمانهایی که خشک می ماند و همینطور از جدول رفتاری استفاده می شود .</a:t>
            </a:r>
          </a:p>
          <a:p>
            <a:r>
              <a:rPr lang="fa-IR" dirty="0" smtClean="0"/>
              <a:t>همینطور از پیامدهای </a:t>
            </a:r>
            <a:r>
              <a:rPr lang="fa-IR" dirty="0" smtClean="0">
                <a:solidFill>
                  <a:srgbClr val="7030A0"/>
                </a:solidFill>
              </a:rPr>
              <a:t>غیر تنبیهی </a:t>
            </a:r>
            <a:r>
              <a:rPr lang="fa-IR" dirty="0" smtClean="0"/>
              <a:t>مانند مانند تعویض لباس , تعویض رویه رختخواب </a:t>
            </a:r>
            <a:r>
              <a:rPr lang="fa-IR" dirty="0" smtClean="0">
                <a:solidFill>
                  <a:schemeClr val="accent6">
                    <a:lumMod val="75000"/>
                  </a:schemeClr>
                </a:solidFill>
              </a:rPr>
              <a:t>جهت افزایش مسئولیت پذیری </a:t>
            </a:r>
            <a:r>
              <a:rPr lang="fa-IR" dirty="0" smtClean="0"/>
              <a:t>استفاده می شود .</a:t>
            </a:r>
            <a:endParaRPr lang="fa-IR" dirty="0"/>
          </a:p>
        </p:txBody>
      </p:sp>
    </p:spTree>
    <p:extLst>
      <p:ext uri="{BB962C8B-B14F-4D97-AF65-F5344CB8AC3E}">
        <p14:creationId xmlns:p14="http://schemas.microsoft.com/office/powerpoint/2010/main" val="791313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اپیدمیولوژی</a:t>
            </a:r>
            <a:endParaRPr lang="fa-IR" dirty="0"/>
          </a:p>
        </p:txBody>
      </p:sp>
      <p:sp>
        <p:nvSpPr>
          <p:cNvPr id="3" name="Content Placeholder 2"/>
          <p:cNvSpPr>
            <a:spLocks noGrp="1"/>
          </p:cNvSpPr>
          <p:nvPr>
            <p:ph idx="1"/>
          </p:nvPr>
        </p:nvSpPr>
        <p:spPr/>
        <p:txBody>
          <a:bodyPr>
            <a:normAutofit/>
          </a:bodyPr>
          <a:lstStyle/>
          <a:p>
            <a:r>
              <a:rPr lang="fa-IR" dirty="0" smtClean="0"/>
              <a:t>به </a:t>
            </a:r>
            <a:r>
              <a:rPr lang="fa-IR" dirty="0"/>
              <a:t>طور كلي، شيوع اين اختلال در افراد 5 ساله در محدوده 5 تا 10 درصد قرار دارد و تا </a:t>
            </a:r>
            <a:r>
              <a:rPr lang="fa-IR" dirty="0" smtClean="0"/>
              <a:t>سن 10 </a:t>
            </a:r>
            <a:r>
              <a:rPr lang="fa-IR" dirty="0"/>
              <a:t>سالگي به 3 تا 5 درصد مي رسد. همه اين مطالعات رخداد هاي نامتناسب در مردان را </a:t>
            </a:r>
            <a:r>
              <a:rPr lang="fa-IR" dirty="0" smtClean="0"/>
              <a:t>نشان مي </a:t>
            </a:r>
            <a:r>
              <a:rPr lang="fa-IR" dirty="0"/>
              <a:t>دهند</a:t>
            </a:r>
            <a:r>
              <a:rPr lang="fa-IR" dirty="0" smtClean="0"/>
              <a:t>.</a:t>
            </a:r>
          </a:p>
          <a:p>
            <a:pPr marL="0" indent="0">
              <a:buNone/>
            </a:pP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8806" y="3438659"/>
            <a:ext cx="6001555" cy="3065171"/>
          </a:xfrm>
          <a:prstGeom prst="rect">
            <a:avLst/>
          </a:prstGeom>
        </p:spPr>
      </p:pic>
    </p:spTree>
    <p:extLst>
      <p:ext uri="{BB962C8B-B14F-4D97-AF65-F5344CB8AC3E}">
        <p14:creationId xmlns:p14="http://schemas.microsoft.com/office/powerpoint/2010/main" val="13920777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زنگ هشدار</a:t>
            </a:r>
            <a:endParaRPr lang="fa-IR" dirty="0"/>
          </a:p>
        </p:txBody>
      </p:sp>
      <p:sp>
        <p:nvSpPr>
          <p:cNvPr id="3" name="Content Placeholder 2"/>
          <p:cNvSpPr>
            <a:spLocks noGrp="1"/>
          </p:cNvSpPr>
          <p:nvPr>
            <p:ph idx="1"/>
          </p:nvPr>
        </p:nvSpPr>
        <p:spPr/>
        <p:txBody>
          <a:bodyPr/>
          <a:lstStyle/>
          <a:p>
            <a:r>
              <a:rPr lang="fa-IR" dirty="0" smtClean="0"/>
              <a:t>در این روش از یک زنگ و سنسور الکترونیکی استفاده می شود.</a:t>
            </a:r>
          </a:p>
          <a:p>
            <a:r>
              <a:rPr lang="fa-IR" dirty="0" smtClean="0"/>
              <a:t>مکانیسم اصلی ایجاد یادگیری از طریق شرطی سازی کلاسیک است </a:t>
            </a:r>
          </a:p>
          <a:p>
            <a:r>
              <a:rPr lang="fa-IR" dirty="0" smtClean="0"/>
              <a:t>عود بعد از قطع حدود 40 % است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223" y="3786993"/>
            <a:ext cx="4069723" cy="2143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3970" y="3786993"/>
            <a:ext cx="3260300" cy="2143125"/>
          </a:xfrm>
          <a:prstGeom prst="rect">
            <a:avLst/>
          </a:prstGeom>
        </p:spPr>
      </p:pic>
    </p:spTree>
    <p:extLst>
      <p:ext uri="{BB962C8B-B14F-4D97-AF65-F5344CB8AC3E}">
        <p14:creationId xmlns:p14="http://schemas.microsoft.com/office/powerpoint/2010/main" val="2866855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3189"/>
            <a:ext cx="10515600" cy="5133774"/>
          </a:xfrm>
        </p:spPr>
        <p:txBody>
          <a:bodyPr/>
          <a:lstStyle/>
          <a:p>
            <a:pPr>
              <a:lnSpc>
                <a:spcPct val="100000"/>
              </a:lnSpc>
            </a:pPr>
            <a:r>
              <a:rPr lang="fa-IR" dirty="0" smtClean="0"/>
              <a:t>این روش نیاز به تعهد طولانی مدت والدین دارد.</a:t>
            </a:r>
          </a:p>
          <a:p>
            <a:pPr>
              <a:lnSpc>
                <a:spcPct val="100000"/>
              </a:lnSpc>
            </a:pPr>
            <a:r>
              <a:rPr lang="fa-IR" dirty="0" smtClean="0"/>
              <a:t>در مواردی استفاده می شود که دفعات </a:t>
            </a:r>
            <a:r>
              <a:rPr lang="fa-IR" dirty="0" smtClean="0">
                <a:solidFill>
                  <a:schemeClr val="accent6">
                    <a:lumMod val="75000"/>
                  </a:schemeClr>
                </a:solidFill>
              </a:rPr>
              <a:t>بیش از دو مرتبه </a:t>
            </a:r>
            <a:r>
              <a:rPr lang="fa-IR" dirty="0" smtClean="0"/>
              <a:t>در طول شب بوده و به محدودیت مایعات , آموزش توالت رفتن و سیستم پاداش پاسخ نداده باشد. </a:t>
            </a:r>
          </a:p>
          <a:p>
            <a:pPr>
              <a:lnSpc>
                <a:spcPct val="100000"/>
              </a:lnSpc>
            </a:pPr>
            <a:r>
              <a:rPr lang="fa-IR" dirty="0" smtClean="0"/>
              <a:t>در ابتدا ممکن است کودک با صدای زنگ بیدار نشود که در این موارد والدین باید خودشان کودک را بیدار و لباسش را تعویض کنند. ولی در نهایت بیدار شدن کامل کودک و آگاهی او از آن چه اتفاق افتاده است و تعویض لباس توسط خود کودک ضروری است . </a:t>
            </a:r>
          </a:p>
          <a:p>
            <a:pPr>
              <a:lnSpc>
                <a:spcPct val="100000"/>
              </a:lnSpc>
            </a:pPr>
            <a:r>
              <a:rPr lang="fa-IR" dirty="0" smtClean="0"/>
              <a:t>به طور معمول 12 هفته درمان لازم است و در صورت خیسی بیش از یک بار در طول شب , طول درمان به 16 هفته افزایش می یابد.</a:t>
            </a:r>
            <a:endParaRPr lang="fa-IR" dirty="0"/>
          </a:p>
        </p:txBody>
      </p:sp>
    </p:spTree>
    <p:extLst>
      <p:ext uri="{BB962C8B-B14F-4D97-AF65-F5344CB8AC3E}">
        <p14:creationId xmlns:p14="http://schemas.microsoft.com/office/powerpoint/2010/main" val="12886738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بیدارسازی برنامه ریزی شده</a:t>
            </a:r>
            <a:endParaRPr lang="fa-IR" dirty="0"/>
          </a:p>
        </p:txBody>
      </p:sp>
      <p:sp>
        <p:nvSpPr>
          <p:cNvPr id="3" name="Content Placeholder 2"/>
          <p:cNvSpPr>
            <a:spLocks noGrp="1"/>
          </p:cNvSpPr>
          <p:nvPr>
            <p:ph idx="1"/>
          </p:nvPr>
        </p:nvSpPr>
        <p:spPr/>
        <p:txBody>
          <a:bodyPr/>
          <a:lstStyle/>
          <a:p>
            <a:r>
              <a:rPr lang="fa-IR" dirty="0" smtClean="0"/>
              <a:t>در این روش بیدارکردن کودک توسط والدین در زمان مشخص و بر اساس یک برنامه زمان بندی شده در طی چندین شب صورت می گردد که به تدریج فاصله ی زمان بندی شده تا زمان خوابیدن کم می شود. </a:t>
            </a:r>
          </a:p>
          <a:p>
            <a:r>
              <a:rPr lang="fa-IR" dirty="0" smtClean="0"/>
              <a:t>این برنامه به صورتهای متفاوت اجرا می شود.</a:t>
            </a:r>
          </a:p>
          <a:p>
            <a:r>
              <a:rPr lang="fa-IR" dirty="0" smtClean="0"/>
              <a:t>استفاده از این روش باید همراه با زنگ هشدار باشد و در صورت استفاده نکردن از زنگ هشدار اثربخشی این روش کاهش می یابد.</a:t>
            </a:r>
            <a:endParaRPr lang="fa-IR" dirty="0"/>
          </a:p>
        </p:txBody>
      </p:sp>
    </p:spTree>
    <p:extLst>
      <p:ext uri="{BB962C8B-B14F-4D97-AF65-F5344CB8AC3E}">
        <p14:creationId xmlns:p14="http://schemas.microsoft.com/office/powerpoint/2010/main" val="13980840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9701"/>
            <a:ext cx="10515600" cy="5507262"/>
          </a:xfrm>
        </p:spPr>
        <p:txBody>
          <a:bodyPr>
            <a:normAutofit fontScale="92500" lnSpcReduction="10000"/>
          </a:bodyPr>
          <a:lstStyle/>
          <a:p>
            <a:pPr>
              <a:lnSpc>
                <a:spcPct val="110000"/>
              </a:lnSpc>
            </a:pPr>
            <a:r>
              <a:rPr lang="fa-IR" dirty="0" smtClean="0"/>
              <a:t>در یک شیوه ابتدا کودک به فاصله هر یک ساعت یک بار بیدار می شود و به تدریج در شب های بعد فاصله زمانی بین بیدار شدن ها افزایش می یابد و از کودک خواسته می شود تا دفعه ی بعد خودش را خشک نگه دارد.</a:t>
            </a:r>
          </a:p>
          <a:p>
            <a:pPr>
              <a:lnSpc>
                <a:spcPct val="110000"/>
              </a:lnSpc>
            </a:pPr>
            <a:r>
              <a:rPr lang="fa-IR" dirty="0" smtClean="0"/>
              <a:t>در شیوه ی دوم والدین کودک را هر یک ساعت یک بار برای دفع بیدار می کند و سپس کودک باید مقداری مایعات بنوشد و از او بخواهند سعی کند تا دفعه ی بعد خشک باشد و در شب دوم کودک 3 ساعت بعد از خوابیدن بیدار می شود و بعد از دفع مقداری مایع می نوشد و به رختخواب می رود و هر شب که توانست بعد از بیدارسازی اولیه تا صبح خشک بماند زمان بیدارسازی نیم ساعت به عقب کشیده می شود تا آنجا که یک ساعت پس از خوابیدن برسد.</a:t>
            </a:r>
          </a:p>
          <a:p>
            <a:pPr>
              <a:lnSpc>
                <a:spcPct val="110000"/>
              </a:lnSpc>
            </a:pPr>
            <a:r>
              <a:rPr lang="fa-IR" dirty="0" smtClean="0"/>
              <a:t>چنانچه کودک در هفته دوبار یا بیشتر خیسی داشته باشد این برنامه مجدد انجام می شود.</a:t>
            </a:r>
            <a:endParaRPr lang="fa-IR" dirty="0"/>
          </a:p>
        </p:txBody>
      </p:sp>
    </p:spTree>
    <p:extLst>
      <p:ext uri="{BB962C8B-B14F-4D97-AF65-F5344CB8AC3E}">
        <p14:creationId xmlns:p14="http://schemas.microsoft.com/office/powerpoint/2010/main" val="11158119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تمرین مثبت</a:t>
            </a:r>
            <a:endParaRPr lang="fa-IR" dirty="0"/>
          </a:p>
        </p:txBody>
      </p:sp>
      <p:sp>
        <p:nvSpPr>
          <p:cNvPr id="3" name="Content Placeholder 2"/>
          <p:cNvSpPr>
            <a:spLocks noGrp="1"/>
          </p:cNvSpPr>
          <p:nvPr>
            <p:ph idx="1"/>
          </p:nvPr>
        </p:nvSpPr>
        <p:spPr/>
        <p:txBody>
          <a:bodyPr/>
          <a:lstStyle/>
          <a:p>
            <a:r>
              <a:rPr lang="fa-IR" dirty="0" smtClean="0"/>
              <a:t>از کودک خواسته می شود که در رختخواب دراز بکشد تا 50 بشمارد و بعد بلند شود و به توالت برود و ادرارش را دفع کند .</a:t>
            </a:r>
          </a:p>
          <a:p>
            <a:r>
              <a:rPr lang="fa-IR" dirty="0" smtClean="0"/>
              <a:t>این فرایند به صورت تجسمی هم قابل اجرا است . به این صورت که کودک تجسم می کند که خوابیده و با احساس نیاز به دفع ادرار بیدار می شود و به دستشویی می رود .</a:t>
            </a:r>
          </a:p>
          <a:p>
            <a:r>
              <a:rPr lang="fa-IR" dirty="0" smtClean="0"/>
              <a:t>این تمرین می تواند تا 20 بار در یک شب تکرار شود .</a:t>
            </a:r>
          </a:p>
        </p:txBody>
      </p:sp>
    </p:spTree>
    <p:extLst>
      <p:ext uri="{BB962C8B-B14F-4D97-AF65-F5344CB8AC3E}">
        <p14:creationId xmlns:p14="http://schemas.microsoft.com/office/powerpoint/2010/main" val="38267850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تمرین مثانه</a:t>
            </a:r>
            <a:endParaRPr lang="fa-IR"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fa-IR" dirty="0" smtClean="0"/>
              <a:t>این روش در </a:t>
            </a:r>
            <a:r>
              <a:rPr lang="fa-IR" dirty="0" smtClean="0">
                <a:solidFill>
                  <a:srgbClr val="FF0000"/>
                </a:solidFill>
              </a:rPr>
              <a:t>کنار زنگ هشدار </a:t>
            </a:r>
            <a:r>
              <a:rPr lang="fa-IR" dirty="0" smtClean="0"/>
              <a:t>می تواند بهبودی را افزایش و میزان عود را کاهش دهد .</a:t>
            </a:r>
          </a:p>
          <a:p>
            <a:pPr>
              <a:lnSpc>
                <a:spcPct val="110000"/>
              </a:lnSpc>
            </a:pPr>
            <a:r>
              <a:rPr lang="fa-IR" dirty="0" smtClean="0"/>
              <a:t>این روش به تنهایی 30% موجب بهبودی می شود .</a:t>
            </a:r>
          </a:p>
          <a:p>
            <a:pPr>
              <a:lnSpc>
                <a:spcPct val="110000"/>
              </a:lnSpc>
            </a:pPr>
            <a:r>
              <a:rPr lang="fa-IR" dirty="0" smtClean="0"/>
              <a:t>تمرین مثانه در هر روز یک بار انجام می شودو حدود 2-3 ساعت طول می کشد به این صورت که کودک 240 -500 سی سی مایعات می نوشد و زمانی که نیاز به دفع دارد آن را </a:t>
            </a:r>
            <a:r>
              <a:rPr lang="fa-IR" dirty="0" smtClean="0">
                <a:solidFill>
                  <a:schemeClr val="accent6">
                    <a:lumMod val="75000"/>
                  </a:schemeClr>
                </a:solidFill>
              </a:rPr>
              <a:t>3 دقیقه </a:t>
            </a:r>
            <a:r>
              <a:rPr lang="fa-IR" dirty="0" smtClean="0"/>
              <a:t>به تعویق می اندازد و در صورت موفقیت پاداش دریافت می کند( با استفاده از جدول ستاره ) و هر روز زمان به تعویق انداختن ادرار باید 3 دقیقه افزایش یابد </a:t>
            </a:r>
            <a:r>
              <a:rPr lang="fa-IR" dirty="0" smtClean="0">
                <a:solidFill>
                  <a:schemeClr val="accent1">
                    <a:lumMod val="75000"/>
                  </a:schemeClr>
                </a:solidFill>
              </a:rPr>
              <a:t>تا به 45 دقیقه </a:t>
            </a:r>
            <a:r>
              <a:rPr lang="fa-IR" dirty="0" smtClean="0"/>
              <a:t>برسد و اگر طی برخی روزها موفق نشد , همان زمان قبلی برای یک روز دیگر تکرار می شود. </a:t>
            </a:r>
          </a:p>
          <a:p>
            <a:pPr>
              <a:lnSpc>
                <a:spcPct val="110000"/>
              </a:lnSpc>
            </a:pPr>
            <a:r>
              <a:rPr lang="fa-IR" dirty="0" smtClean="0"/>
              <a:t>از این روش نباید زمانی که علت شب ادراری به تعویق انداختن ادرار توسط کودک است یا به عنوان اولین درمان استفاده کرد .</a:t>
            </a:r>
            <a:endParaRPr lang="fa-IR" dirty="0"/>
          </a:p>
        </p:txBody>
      </p:sp>
    </p:spTree>
    <p:extLst>
      <p:ext uri="{BB962C8B-B14F-4D97-AF65-F5344CB8AC3E}">
        <p14:creationId xmlns:p14="http://schemas.microsoft.com/office/powerpoint/2010/main" val="29367439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تقویت یادگیری</a:t>
            </a:r>
            <a:endParaRPr lang="fa-IR"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fa-IR" dirty="0" smtClean="0"/>
              <a:t>این روش به منظور افزایش توانمندی کنترل مثانه </a:t>
            </a:r>
            <a:r>
              <a:rPr lang="fa-IR" dirty="0" smtClean="0">
                <a:solidFill>
                  <a:srgbClr val="C00000"/>
                </a:solidFill>
              </a:rPr>
              <a:t>بعد از به دست آوردن کنترل نسبی </a:t>
            </a:r>
            <a:r>
              <a:rPr lang="fa-IR" dirty="0" smtClean="0"/>
              <a:t>بعد از به کارگیری روشهای دیگر مخصوصا درمان با زنگ هشدار استفاده می شود .</a:t>
            </a:r>
          </a:p>
          <a:p>
            <a:pPr>
              <a:lnSpc>
                <a:spcPct val="110000"/>
              </a:lnSpc>
            </a:pPr>
            <a:r>
              <a:rPr lang="fa-IR" dirty="0" smtClean="0"/>
              <a:t>بعد از این که کودک توانست </a:t>
            </a:r>
            <a:r>
              <a:rPr lang="fa-IR" dirty="0" smtClean="0">
                <a:solidFill>
                  <a:srgbClr val="7030A0"/>
                </a:solidFill>
              </a:rPr>
              <a:t>14</a:t>
            </a:r>
            <a:r>
              <a:rPr lang="fa-IR" dirty="0" smtClean="0"/>
              <a:t> شب خشک بماند :</a:t>
            </a:r>
          </a:p>
          <a:p>
            <a:pPr>
              <a:lnSpc>
                <a:spcPct val="110000"/>
              </a:lnSpc>
            </a:pPr>
            <a:r>
              <a:rPr lang="fa-IR" dirty="0" smtClean="0"/>
              <a:t>در شب اول کودک 15 دقیقه قبل از خواب حدود 60 سی سی مایع می </a:t>
            </a:r>
            <a:r>
              <a:rPr lang="fa-IR" dirty="0" smtClean="0"/>
              <a:t>نوشد </a:t>
            </a:r>
            <a:r>
              <a:rPr lang="fa-IR" dirty="0" smtClean="0"/>
              <a:t>و هر شب به این مقدار 60 سی سی اضافه می کند تا به حداکثر مقدار مجاز برسد  ( سن به علاوه 2 ضرب در 30 سی سی).</a:t>
            </a:r>
          </a:p>
          <a:p>
            <a:pPr>
              <a:lnSpc>
                <a:spcPct val="110000"/>
              </a:lnSpc>
            </a:pPr>
            <a:r>
              <a:rPr lang="fa-IR" dirty="0" smtClean="0"/>
              <a:t>چنانچه کودک دچار شب ادراری شد باید در شب بعد مقدار دریافت مایعات 60 سی سی کاهش یافته و مجددا به تدریج افزایش یابد .</a:t>
            </a:r>
          </a:p>
          <a:p>
            <a:pPr>
              <a:lnSpc>
                <a:spcPct val="110000"/>
              </a:lnSpc>
            </a:pPr>
            <a:r>
              <a:rPr lang="fa-IR" dirty="0" smtClean="0"/>
              <a:t>زمانی که تا </a:t>
            </a:r>
            <a:r>
              <a:rPr lang="fa-IR" dirty="0" smtClean="0">
                <a:solidFill>
                  <a:srgbClr val="0070C0"/>
                </a:solidFill>
              </a:rPr>
              <a:t>14</a:t>
            </a:r>
            <a:r>
              <a:rPr lang="fa-IR" dirty="0" smtClean="0"/>
              <a:t> روز متوالی با نوشیدن حداکثر مقدار مجاز مایع کودک خشک باقی ماند می توان تمرین را متوقف کرد .</a:t>
            </a:r>
            <a:endParaRPr lang="fa-IR" dirty="0"/>
          </a:p>
        </p:txBody>
      </p:sp>
    </p:spTree>
    <p:extLst>
      <p:ext uri="{BB962C8B-B14F-4D97-AF65-F5344CB8AC3E}">
        <p14:creationId xmlns:p14="http://schemas.microsoft.com/office/powerpoint/2010/main" val="29668813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fa-IR" sz="5400" dirty="0" smtClean="0"/>
              <a:t>با تشکر از توجه شما</a:t>
            </a:r>
            <a:endParaRPr lang="fa-IR" sz="5400" dirty="0"/>
          </a:p>
        </p:txBody>
      </p:sp>
    </p:spTree>
    <p:extLst>
      <p:ext uri="{BB962C8B-B14F-4D97-AF65-F5344CB8AC3E}">
        <p14:creationId xmlns:p14="http://schemas.microsoft.com/office/powerpoint/2010/main" val="35866670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fa-IR" dirty="0" smtClean="0"/>
              <a:t>کوموربیدیتی</a:t>
            </a:r>
            <a:r>
              <a:rPr lang="en-US" dirty="0" smtClean="0"/>
              <a:t> </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03340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89072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دلایل مدیکال ابتلا به بی اختیاری ادرار</a:t>
            </a:r>
            <a:endParaRPr lang="fa-IR" dirty="0"/>
          </a:p>
        </p:txBody>
      </p:sp>
      <p:sp>
        <p:nvSpPr>
          <p:cNvPr id="3" name="Content Placeholder 2"/>
          <p:cNvSpPr>
            <a:spLocks noGrp="1"/>
          </p:cNvSpPr>
          <p:nvPr>
            <p:ph idx="1"/>
          </p:nvPr>
        </p:nvSpPr>
        <p:spPr/>
        <p:txBody>
          <a:bodyPr>
            <a:normAutofit fontScale="85000" lnSpcReduction="20000"/>
          </a:bodyPr>
          <a:lstStyle/>
          <a:p>
            <a:r>
              <a:rPr lang="fa-IR" dirty="0" smtClean="0"/>
              <a:t>1</a:t>
            </a:r>
            <a:r>
              <a:rPr lang="fa-IR" dirty="0"/>
              <a:t>. ديابت بي مزه</a:t>
            </a:r>
          </a:p>
          <a:p>
            <a:r>
              <a:rPr lang="fa-IR" dirty="0"/>
              <a:t>2. ديابت نوع دو</a:t>
            </a:r>
          </a:p>
          <a:p>
            <a:r>
              <a:rPr lang="fa-IR" dirty="0"/>
              <a:t>3. اورتريت</a:t>
            </a:r>
          </a:p>
          <a:p>
            <a:r>
              <a:rPr lang="fa-IR" dirty="0"/>
              <a:t>4. تشنج</a:t>
            </a:r>
          </a:p>
          <a:p>
            <a:r>
              <a:rPr lang="fa-IR" dirty="0"/>
              <a:t>5. سلول داسي شكل</a:t>
            </a:r>
          </a:p>
          <a:p>
            <a:r>
              <a:rPr lang="fa-IR" dirty="0"/>
              <a:t>6. آپنه خواب</a:t>
            </a:r>
          </a:p>
          <a:p>
            <a:r>
              <a:rPr lang="fa-IR" dirty="0"/>
              <a:t>7. مثانه نوروژنيك</a:t>
            </a:r>
          </a:p>
          <a:p>
            <a:r>
              <a:rPr lang="fa-IR" dirty="0"/>
              <a:t>8. اختلالات خواب</a:t>
            </a:r>
          </a:p>
          <a:p>
            <a:r>
              <a:rPr lang="fa-IR" dirty="0"/>
              <a:t>9. ناهنجاري يا انسداد ادراري تناسلي</a:t>
            </a:r>
          </a:p>
          <a:p>
            <a:r>
              <a:rPr lang="fa-IR" dirty="0"/>
              <a:t>10 . عوارض </a:t>
            </a:r>
            <a:r>
              <a:rPr lang="fa-IR" dirty="0" smtClean="0"/>
              <a:t>جانبي يا </a:t>
            </a:r>
            <a:r>
              <a:rPr lang="fa-IR" dirty="0"/>
              <a:t>واكنش فردي به يك </a:t>
            </a:r>
            <a:r>
              <a:rPr lang="fa-IR" dirty="0" smtClean="0"/>
              <a:t>دارو مانند </a:t>
            </a:r>
            <a:r>
              <a:rPr lang="en-US" dirty="0" smtClean="0"/>
              <a:t>SSRI</a:t>
            </a:r>
            <a:r>
              <a:rPr lang="fa-IR" dirty="0" smtClean="0"/>
              <a:t> یا </a:t>
            </a:r>
            <a:r>
              <a:rPr lang="fa-IR" dirty="0" smtClean="0">
                <a:solidFill>
                  <a:srgbClr val="FF0000"/>
                </a:solidFill>
              </a:rPr>
              <a:t>رسپریدون</a:t>
            </a:r>
          </a:p>
          <a:p>
            <a:r>
              <a:rPr lang="fa-IR" dirty="0" smtClean="0"/>
              <a:t>11.</a:t>
            </a:r>
            <a:r>
              <a:rPr lang="fa-IR" dirty="0"/>
              <a:t> </a:t>
            </a:r>
            <a:r>
              <a:rPr lang="fa-IR" dirty="0">
                <a:solidFill>
                  <a:srgbClr val="7030A0"/>
                </a:solidFill>
              </a:rPr>
              <a:t>عفونت مجاري ادراري</a:t>
            </a:r>
          </a:p>
          <a:p>
            <a:pPr marL="0" indent="0">
              <a:buNone/>
            </a:pP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6373" y="1825626"/>
            <a:ext cx="4211390" cy="2888042"/>
          </a:xfrm>
          <a:prstGeom prst="rect">
            <a:avLst/>
          </a:prstGeom>
        </p:spPr>
      </p:pic>
    </p:spTree>
    <p:extLst>
      <p:ext uri="{BB962C8B-B14F-4D97-AF65-F5344CB8AC3E}">
        <p14:creationId xmlns:p14="http://schemas.microsoft.com/office/powerpoint/2010/main" val="19206699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عوامل خطر</a:t>
            </a:r>
            <a:endParaRPr lang="fa-IR" dirty="0"/>
          </a:p>
        </p:txBody>
      </p:sp>
      <p:sp>
        <p:nvSpPr>
          <p:cNvPr id="3" name="Content Placeholder 2"/>
          <p:cNvSpPr>
            <a:spLocks noGrp="1"/>
          </p:cNvSpPr>
          <p:nvPr>
            <p:ph idx="1"/>
          </p:nvPr>
        </p:nvSpPr>
        <p:spPr/>
        <p:txBody>
          <a:bodyPr/>
          <a:lstStyle/>
          <a:p>
            <a:r>
              <a:rPr lang="fa-IR" dirty="0" smtClean="0"/>
              <a:t>استرس های روانی اجتماعی</a:t>
            </a:r>
          </a:p>
          <a:p>
            <a:r>
              <a:rPr lang="fa-IR" dirty="0" smtClean="0"/>
              <a:t>(مواجه با بیشتر از 4 رویداد استرس زا در سال)</a:t>
            </a:r>
          </a:p>
          <a:p>
            <a:r>
              <a:rPr lang="fa-IR" dirty="0" smtClean="0"/>
              <a:t> اختلالات رفتاری</a:t>
            </a:r>
          </a:p>
          <a:p>
            <a:r>
              <a:rPr lang="fa-IR" dirty="0" smtClean="0"/>
              <a:t>تأخیر رشدی</a:t>
            </a:r>
          </a:p>
          <a:p>
            <a:r>
              <a:rPr lang="fa-IR" dirty="0" smtClean="0"/>
              <a:t>سابقه خانوادگی</a:t>
            </a: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384" y="3035389"/>
            <a:ext cx="3995134" cy="2760104"/>
          </a:xfrm>
          <a:prstGeom prst="rect">
            <a:avLst/>
          </a:prstGeom>
        </p:spPr>
      </p:pic>
    </p:spTree>
    <p:extLst>
      <p:ext uri="{BB962C8B-B14F-4D97-AF65-F5344CB8AC3E}">
        <p14:creationId xmlns:p14="http://schemas.microsoft.com/office/powerpoint/2010/main" val="7457876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0000"/>
              </a:lnSpc>
            </a:pPr>
            <a:r>
              <a:rPr lang="fa-IR" dirty="0"/>
              <a:t>سابقه خانوادگي در بي اختياري ادرار همچنان </a:t>
            </a:r>
            <a:r>
              <a:rPr lang="fa-IR" dirty="0">
                <a:solidFill>
                  <a:srgbClr val="0070C0"/>
                </a:solidFill>
              </a:rPr>
              <a:t>مهمترين</a:t>
            </a:r>
            <a:r>
              <a:rPr lang="fa-IR" dirty="0"/>
              <a:t> عامل خطر ابتلا به بي اختياري </a:t>
            </a:r>
            <a:r>
              <a:rPr lang="fa-IR" dirty="0" smtClean="0"/>
              <a:t>ادراراست</a:t>
            </a:r>
            <a:r>
              <a:rPr lang="fa-IR" dirty="0"/>
              <a:t>. يك مطالعه اپيدميولوژيك اسكانديناويايي نشان داد كه خطر ابتلا به بي اختياري ادرار </a:t>
            </a:r>
            <a:r>
              <a:rPr lang="fa-IR" dirty="0" smtClean="0"/>
              <a:t>براي يك </a:t>
            </a:r>
            <a:r>
              <a:rPr lang="fa-IR" dirty="0"/>
              <a:t>كودك </a:t>
            </a:r>
            <a:r>
              <a:rPr lang="fa-IR" dirty="0">
                <a:solidFill>
                  <a:srgbClr val="FF0000"/>
                </a:solidFill>
              </a:rPr>
              <a:t>7.1 برابر </a:t>
            </a:r>
            <a:r>
              <a:rPr lang="fa-IR" dirty="0"/>
              <a:t>بيشتر مي شود اگر پدر او </a:t>
            </a:r>
            <a:r>
              <a:rPr lang="fa-IR" dirty="0" smtClean="0"/>
              <a:t>بعد </a:t>
            </a:r>
            <a:r>
              <a:rPr lang="fa-IR" dirty="0"/>
              <a:t>از سن 4 سالگي دچار رخداد هاي بي </a:t>
            </a:r>
            <a:r>
              <a:rPr lang="fa-IR" dirty="0" smtClean="0"/>
              <a:t>اختياري ادرار </a:t>
            </a:r>
            <a:r>
              <a:rPr lang="fa-IR" dirty="0"/>
              <a:t>شده باشد.</a:t>
            </a:r>
          </a:p>
        </p:txBody>
      </p:sp>
    </p:spTree>
    <p:extLst>
      <p:ext uri="{BB962C8B-B14F-4D97-AF65-F5344CB8AC3E}">
        <p14:creationId xmlns:p14="http://schemas.microsoft.com/office/powerpoint/2010/main" val="8685329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سیر و پیش آگهی</a:t>
            </a:r>
            <a:endParaRPr lang="fa-IR" dirty="0"/>
          </a:p>
        </p:txBody>
      </p:sp>
      <p:sp>
        <p:nvSpPr>
          <p:cNvPr id="3" name="Content Placeholder 2"/>
          <p:cNvSpPr>
            <a:spLocks noGrp="1"/>
          </p:cNvSpPr>
          <p:nvPr>
            <p:ph idx="1"/>
          </p:nvPr>
        </p:nvSpPr>
        <p:spPr/>
        <p:txBody>
          <a:bodyPr/>
          <a:lstStyle/>
          <a:p>
            <a:r>
              <a:rPr lang="fa-IR" dirty="0" smtClean="0"/>
              <a:t> </a:t>
            </a:r>
            <a:r>
              <a:rPr lang="fa-IR" dirty="0"/>
              <a:t>نرخ نسبتا بالايي در مورد نرخ بهبودي خود به خود بين سنين 5 </a:t>
            </a:r>
            <a:r>
              <a:rPr lang="fa-IR" dirty="0" smtClean="0"/>
              <a:t>_7 </a:t>
            </a:r>
            <a:r>
              <a:rPr lang="fa-IR" dirty="0"/>
              <a:t>سال و پس از </a:t>
            </a:r>
            <a:r>
              <a:rPr lang="fa-IR" dirty="0" smtClean="0"/>
              <a:t>سن </a:t>
            </a:r>
            <a:r>
              <a:rPr lang="fa-IR" dirty="0"/>
              <a:t>12 سال وجود دارد. نرخ بهبودي سالانه به ميزان 14 الي 16 درصد گزارش شده است. به </a:t>
            </a:r>
            <a:r>
              <a:rPr lang="fa-IR" dirty="0" smtClean="0"/>
              <a:t>اين ترتيب</a:t>
            </a:r>
            <a:r>
              <a:rPr lang="fa-IR" dirty="0"/>
              <a:t>، بي اختياري ادرار معمولا يك</a:t>
            </a:r>
            <a:r>
              <a:rPr lang="fa-IR" dirty="0">
                <a:solidFill>
                  <a:srgbClr val="0070C0"/>
                </a:solidFill>
              </a:rPr>
              <a:t> اختلال خود محدود </a:t>
            </a:r>
            <a:r>
              <a:rPr lang="fa-IR" dirty="0"/>
              <a:t>است و اكثريت قريب به اتفاق كودكان</a:t>
            </a:r>
          </a:p>
          <a:p>
            <a:pPr marL="0" indent="0">
              <a:buNone/>
            </a:pPr>
            <a:r>
              <a:rPr lang="fa-IR" dirty="0"/>
              <a:t>مبتلا به آن، در نهايت يك بهبودي خود به خودي را تجربه خواهند كرد. تداوم بي اختياري </a:t>
            </a:r>
            <a:r>
              <a:rPr lang="fa-IR" dirty="0" smtClean="0"/>
              <a:t>ادرار كه به اواخر دوران نوجواني به درازا بكشد امري نادر است.</a:t>
            </a:r>
            <a:endParaRPr lang="fa-IR" dirty="0"/>
          </a:p>
        </p:txBody>
      </p:sp>
    </p:spTree>
    <p:extLst>
      <p:ext uri="{BB962C8B-B14F-4D97-AF65-F5344CB8AC3E}">
        <p14:creationId xmlns:p14="http://schemas.microsoft.com/office/powerpoint/2010/main" val="17692229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درمان هاي فارماكولوژيك</a:t>
            </a:r>
            <a:endParaRPr lang="fa-IR" dirty="0"/>
          </a:p>
        </p:txBody>
      </p:sp>
      <p:sp>
        <p:nvSpPr>
          <p:cNvPr id="3" name="Content Placeholder 2"/>
          <p:cNvSpPr>
            <a:spLocks noGrp="1"/>
          </p:cNvSpPr>
          <p:nvPr>
            <p:ph idx="1"/>
          </p:nvPr>
        </p:nvSpPr>
        <p:spPr/>
        <p:txBody>
          <a:bodyPr/>
          <a:lstStyle/>
          <a:p>
            <a:r>
              <a:rPr lang="fa-IR" dirty="0" smtClean="0"/>
              <a:t>درمان دارویی به ندرت و به طور معمول تا </a:t>
            </a:r>
            <a:r>
              <a:rPr lang="fa-IR" dirty="0" smtClean="0">
                <a:solidFill>
                  <a:srgbClr val="FF0000"/>
                </a:solidFill>
              </a:rPr>
              <a:t>قبل از 8 سالگی </a:t>
            </a:r>
            <a:r>
              <a:rPr lang="fa-IR" dirty="0" smtClean="0"/>
              <a:t>تجویز </a:t>
            </a:r>
            <a:endParaRPr lang="fa-IR" dirty="0" smtClean="0"/>
          </a:p>
          <a:p>
            <a:pPr marL="0" indent="0">
              <a:buNone/>
            </a:pPr>
            <a:r>
              <a:rPr lang="fa-IR" dirty="0" smtClean="0"/>
              <a:t>نمی </a:t>
            </a:r>
            <a:r>
              <a:rPr lang="fa-IR" dirty="0" smtClean="0"/>
              <a:t>شود . </a:t>
            </a:r>
          </a:p>
          <a:p>
            <a:r>
              <a:rPr lang="fa-IR" dirty="0" smtClean="0"/>
              <a:t>به علت میزان عود بالا در درمان دارویی لذا تجویز دارو به تنهایی توصیه نمی شود .</a:t>
            </a:r>
          </a:p>
          <a:p>
            <a:r>
              <a:rPr lang="en-US" dirty="0" smtClean="0"/>
              <a:t>DDAVP</a:t>
            </a:r>
            <a:endParaRPr lang="fa-IR" dirty="0" smtClean="0"/>
          </a:p>
          <a:p>
            <a:r>
              <a:rPr lang="fa-IR" dirty="0" smtClean="0"/>
              <a:t>ایمی پرامین</a:t>
            </a:r>
          </a:p>
          <a:p>
            <a:r>
              <a:rPr lang="fa-IR" dirty="0" smtClean="0"/>
              <a:t>اکسی بوتینین</a:t>
            </a:r>
            <a:endParaRPr lang="fa-IR" dirty="0"/>
          </a:p>
        </p:txBody>
      </p:sp>
    </p:spTree>
    <p:extLst>
      <p:ext uri="{BB962C8B-B14F-4D97-AF65-F5344CB8AC3E}">
        <p14:creationId xmlns:p14="http://schemas.microsoft.com/office/powerpoint/2010/main" val="20685021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slides.potx" id="{0C631111-0761-4095-80FF-907E1270642A}" vid="{4C722CC6-EA24-4B9B-A48E-3EC5DC6964FB}"/>
    </a:ext>
  </a:extLst>
</a:theme>
</file>

<file path=docProps/app.xml><?xml version="1.0" encoding="utf-8"?>
<Properties xmlns="http://schemas.openxmlformats.org/officeDocument/2006/extended-properties" xmlns:vt="http://schemas.openxmlformats.org/officeDocument/2006/docPropsVTypes">
  <Template>Melancholy abstract design slides</Template>
  <TotalTime>1030</TotalTime>
  <Words>2526</Words>
  <Application>Microsoft Office PowerPoint</Application>
  <PresentationFormat>Widescreen</PresentationFormat>
  <Paragraphs>193</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Century Gothic</vt:lpstr>
      <vt:lpstr>Tahoma</vt:lpstr>
      <vt:lpstr>Melancholy abstract design template</vt:lpstr>
      <vt:lpstr>شب ادراری</vt:lpstr>
      <vt:lpstr>معيار تشخيص بي اختياري ادرار درDSM5</vt:lpstr>
      <vt:lpstr>اپیدمیولوژی</vt:lpstr>
      <vt:lpstr>کوموربیدیتی </vt:lpstr>
      <vt:lpstr>دلایل مدیکال ابتلا به بی اختیاری ادرار</vt:lpstr>
      <vt:lpstr>عوامل خطر</vt:lpstr>
      <vt:lpstr>PowerPoint Presentation</vt:lpstr>
      <vt:lpstr>سیر و پیش آگهی</vt:lpstr>
      <vt:lpstr>درمان هاي فارماكولوژيك</vt:lpstr>
      <vt:lpstr>ایمی پرامین</vt:lpstr>
      <vt:lpstr>PowerPoint Presentation</vt:lpstr>
      <vt:lpstr>PowerPoint Presentation</vt:lpstr>
      <vt:lpstr>دسموپرسین </vt:lpstr>
      <vt:lpstr>نوع داخل بینی  </vt:lpstr>
      <vt:lpstr>نوع خوراکی</vt:lpstr>
      <vt:lpstr>نوع زیرزبانی</vt:lpstr>
      <vt:lpstr>موارد منع مصرف</vt:lpstr>
      <vt:lpstr>تداخلات دارویی</vt:lpstr>
      <vt:lpstr>ارزیابی پاسخ</vt:lpstr>
      <vt:lpstr>PowerPoint Presentation</vt:lpstr>
      <vt:lpstr>PowerPoint Presentation</vt:lpstr>
      <vt:lpstr>اکسی بوتینین</vt:lpstr>
      <vt:lpstr>PowerPoint Presentation</vt:lpstr>
      <vt:lpstr>الگوریتم ارزیابی و درمان شب ادراری</vt:lpstr>
      <vt:lpstr>ارزیابی از طریق شرح حال</vt:lpstr>
      <vt:lpstr>جدول ثبت موارد شب ادراری نام کودک ........ تارخ ثبت ..........</vt:lpstr>
      <vt:lpstr>درمان رفتاری</vt:lpstr>
      <vt:lpstr>مدیریت مایعات دریافتی</vt:lpstr>
      <vt:lpstr>درمان انگیزشی</vt:lpstr>
      <vt:lpstr>زنگ هشدار</vt:lpstr>
      <vt:lpstr>PowerPoint Presentation</vt:lpstr>
      <vt:lpstr>بیدارسازی برنامه ریزی شده</vt:lpstr>
      <vt:lpstr>PowerPoint Presentation</vt:lpstr>
      <vt:lpstr>تمرین مثبت</vt:lpstr>
      <vt:lpstr>تمرین مثانه</vt:lpstr>
      <vt:lpstr>تقویت یادگیری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hamid</dc:creator>
  <cp:lastModifiedBy>hamid</cp:lastModifiedBy>
  <cp:revision>93</cp:revision>
  <dcterms:created xsi:type="dcterms:W3CDTF">2019-02-10T19:30:58Z</dcterms:created>
  <dcterms:modified xsi:type="dcterms:W3CDTF">2020-01-14T20:23:46Z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