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58" r:id="rId3"/>
    <p:sldId id="261" r:id="rId4"/>
    <p:sldId id="283" r:id="rId5"/>
    <p:sldId id="299" r:id="rId6"/>
    <p:sldId id="284" r:id="rId7"/>
    <p:sldId id="285" r:id="rId8"/>
    <p:sldId id="312" r:id="rId9"/>
    <p:sldId id="262" r:id="rId10"/>
    <p:sldId id="264" r:id="rId11"/>
    <p:sldId id="263" r:id="rId12"/>
    <p:sldId id="265" r:id="rId13"/>
    <p:sldId id="266" r:id="rId14"/>
    <p:sldId id="267" r:id="rId15"/>
    <p:sldId id="300" r:id="rId16"/>
    <p:sldId id="269" r:id="rId17"/>
    <p:sldId id="270" r:id="rId18"/>
    <p:sldId id="271" r:id="rId19"/>
    <p:sldId id="272" r:id="rId20"/>
    <p:sldId id="301" r:id="rId21"/>
    <p:sldId id="273" r:id="rId22"/>
    <p:sldId id="274" r:id="rId23"/>
    <p:sldId id="275" r:id="rId24"/>
    <p:sldId id="277" r:id="rId25"/>
    <p:sldId id="278" r:id="rId26"/>
    <p:sldId id="279" r:id="rId27"/>
    <p:sldId id="280" r:id="rId28"/>
    <p:sldId id="281" r:id="rId29"/>
    <p:sldId id="302" r:id="rId30"/>
    <p:sldId id="287" r:id="rId31"/>
    <p:sldId id="288" r:id="rId32"/>
    <p:sldId id="289" r:id="rId33"/>
    <p:sldId id="314" r:id="rId34"/>
    <p:sldId id="290" r:id="rId35"/>
    <p:sldId id="259" r:id="rId36"/>
    <p:sldId id="260" r:id="rId37"/>
    <p:sldId id="291" r:id="rId38"/>
    <p:sldId id="292" r:id="rId39"/>
    <p:sldId id="293" r:id="rId40"/>
    <p:sldId id="294" r:id="rId41"/>
    <p:sldId id="295" r:id="rId42"/>
    <p:sldId id="296" r:id="rId43"/>
    <p:sldId id="304" r:id="rId44"/>
    <p:sldId id="303" r:id="rId45"/>
    <p:sldId id="297" r:id="rId46"/>
    <p:sldId id="305" r:id="rId47"/>
    <p:sldId id="306" r:id="rId48"/>
    <p:sldId id="307" r:id="rId49"/>
    <p:sldId id="308" r:id="rId50"/>
    <p:sldId id="309" r:id="rId51"/>
    <p:sldId id="310" r:id="rId52"/>
    <p:sldId id="298" r:id="rId53"/>
    <p:sldId id="311"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2" autoAdjust="0"/>
    <p:restoredTop sz="94660"/>
  </p:normalViewPr>
  <p:slideViewPr>
    <p:cSldViewPr snapToGrid="0">
      <p:cViewPr varScale="1">
        <p:scale>
          <a:sx n="74" d="100"/>
          <a:sy n="74" d="100"/>
        </p:scale>
        <p:origin x="37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20CC28-A5FB-41BE-A644-8D6BD262EBDE}" type="doc">
      <dgm:prSet loTypeId="urn:microsoft.com/office/officeart/2005/8/layout/hList1" loCatId="list" qsTypeId="urn:microsoft.com/office/officeart/2005/8/quickstyle/simple5" qsCatId="simple" csTypeId="urn:microsoft.com/office/officeart/2005/8/colors/colorful4" csCatId="colorful" phldr="1"/>
      <dgm:spPr/>
      <dgm:t>
        <a:bodyPr/>
        <a:lstStyle/>
        <a:p>
          <a:endParaRPr lang="en-US"/>
        </a:p>
      </dgm:t>
    </dgm:pt>
    <dgm:pt modelId="{5AD93CA6-1C35-4B8E-AD2C-D9D7D170E76F}">
      <dgm:prSet phldrT="[Text]" custT="1"/>
      <dgm:spPr/>
      <dgm:t>
        <a:bodyPr/>
        <a:lstStyle/>
        <a:p>
          <a:r>
            <a:rPr lang="en-US" sz="2000" b="1" dirty="0">
              <a:solidFill>
                <a:schemeClr val="tx1"/>
              </a:solidFill>
            </a:rPr>
            <a:t>Medical</a:t>
          </a:r>
        </a:p>
      </dgm:t>
    </dgm:pt>
    <dgm:pt modelId="{17B8D3C7-18CF-45E4-844F-E814D3D2A51F}" type="parTrans" cxnId="{1C0C4201-5BAD-4E6F-BAB1-21C919DB4D87}">
      <dgm:prSet/>
      <dgm:spPr/>
      <dgm:t>
        <a:bodyPr/>
        <a:lstStyle/>
        <a:p>
          <a:endParaRPr lang="en-US"/>
        </a:p>
      </dgm:t>
    </dgm:pt>
    <dgm:pt modelId="{244AF818-B257-4F0F-8A6F-9298629CF4F7}" type="sibTrans" cxnId="{1C0C4201-5BAD-4E6F-BAB1-21C919DB4D87}">
      <dgm:prSet/>
      <dgm:spPr/>
      <dgm:t>
        <a:bodyPr/>
        <a:lstStyle/>
        <a:p>
          <a:endParaRPr lang="en-US"/>
        </a:p>
      </dgm:t>
    </dgm:pt>
    <dgm:pt modelId="{AAEB508D-ADF4-4C2F-8F9C-9D11A444AB8A}">
      <dgm:prSet phldrT="[Text]" custT="1"/>
      <dgm:spPr/>
      <dgm:t>
        <a:bodyPr/>
        <a:lstStyle/>
        <a:p>
          <a:r>
            <a:rPr lang="en-US" sz="1800" dirty="0"/>
            <a:t>AIDS/HIV</a:t>
          </a:r>
        </a:p>
      </dgm:t>
    </dgm:pt>
    <dgm:pt modelId="{BE709389-D01A-463C-B6B6-42218A2644C4}" type="parTrans" cxnId="{28A00B72-C071-4BCC-8C1C-4353DEB13F54}">
      <dgm:prSet/>
      <dgm:spPr/>
      <dgm:t>
        <a:bodyPr/>
        <a:lstStyle/>
        <a:p>
          <a:endParaRPr lang="en-US"/>
        </a:p>
      </dgm:t>
    </dgm:pt>
    <dgm:pt modelId="{39B86B49-BBB7-46BC-B10D-397ADF865A7F}" type="sibTrans" cxnId="{28A00B72-C071-4BCC-8C1C-4353DEB13F54}">
      <dgm:prSet/>
      <dgm:spPr/>
      <dgm:t>
        <a:bodyPr/>
        <a:lstStyle/>
        <a:p>
          <a:endParaRPr lang="en-US"/>
        </a:p>
      </dgm:t>
    </dgm:pt>
    <dgm:pt modelId="{D4CB9331-DB17-4A98-93EE-DA9E6B8CC87A}">
      <dgm:prSet phldrT="[Text]" custT="1"/>
      <dgm:spPr/>
      <dgm:t>
        <a:bodyPr/>
        <a:lstStyle/>
        <a:p>
          <a:r>
            <a:rPr lang="en-US" sz="2000" b="1" dirty="0">
              <a:solidFill>
                <a:schemeClr val="tx1"/>
              </a:solidFill>
            </a:rPr>
            <a:t>Substance induced</a:t>
          </a:r>
        </a:p>
      </dgm:t>
    </dgm:pt>
    <dgm:pt modelId="{AF7F3B92-B185-4478-ACE8-950110E3981C}" type="parTrans" cxnId="{FE2D3011-C147-4556-AEB2-025AEB0EEB8A}">
      <dgm:prSet/>
      <dgm:spPr/>
      <dgm:t>
        <a:bodyPr/>
        <a:lstStyle/>
        <a:p>
          <a:endParaRPr lang="en-US"/>
        </a:p>
      </dgm:t>
    </dgm:pt>
    <dgm:pt modelId="{7D40C32E-2140-4BC7-8ECC-BBB2017D6FF1}" type="sibTrans" cxnId="{FE2D3011-C147-4556-AEB2-025AEB0EEB8A}">
      <dgm:prSet/>
      <dgm:spPr/>
      <dgm:t>
        <a:bodyPr/>
        <a:lstStyle/>
        <a:p>
          <a:endParaRPr lang="en-US"/>
        </a:p>
      </dgm:t>
    </dgm:pt>
    <dgm:pt modelId="{7E2B11AD-3F23-46B2-8C18-C1FC589A0196}">
      <dgm:prSet phldrT="[Text]"/>
      <dgm:spPr/>
      <dgm:t>
        <a:bodyPr/>
        <a:lstStyle/>
        <a:p>
          <a:r>
            <a:rPr lang="en-US" dirty="0"/>
            <a:t>Antidepressant-induced mania</a:t>
          </a:r>
        </a:p>
      </dgm:t>
    </dgm:pt>
    <dgm:pt modelId="{4153C5CA-A28D-41B5-A450-6715D661B2C5}" type="parTrans" cxnId="{0C2C7798-CAE5-485F-987F-82E43878A826}">
      <dgm:prSet/>
      <dgm:spPr/>
      <dgm:t>
        <a:bodyPr/>
        <a:lstStyle/>
        <a:p>
          <a:endParaRPr lang="en-US"/>
        </a:p>
      </dgm:t>
    </dgm:pt>
    <dgm:pt modelId="{71B5D9E4-3E8B-4299-9A57-F1FC13932F3A}" type="sibTrans" cxnId="{0C2C7798-CAE5-485F-987F-82E43878A826}">
      <dgm:prSet/>
      <dgm:spPr/>
      <dgm:t>
        <a:bodyPr/>
        <a:lstStyle/>
        <a:p>
          <a:endParaRPr lang="en-US"/>
        </a:p>
      </dgm:t>
    </dgm:pt>
    <dgm:pt modelId="{CDC474E8-0ACF-444B-B269-D3FFAD71A971}">
      <dgm:prSet phldrT="[Text]" custT="1"/>
      <dgm:spPr/>
      <dgm:t>
        <a:bodyPr/>
        <a:lstStyle/>
        <a:p>
          <a:r>
            <a:rPr lang="en-US" sz="2000" b="1" dirty="0">
              <a:solidFill>
                <a:schemeClr val="tx1"/>
              </a:solidFill>
            </a:rPr>
            <a:t>Psychiatric</a:t>
          </a:r>
        </a:p>
      </dgm:t>
    </dgm:pt>
    <dgm:pt modelId="{670194FB-B55B-4F46-AA4A-B41351EE079D}" type="parTrans" cxnId="{359C11F0-1ED8-4BF8-AAD0-FA49B8D287B2}">
      <dgm:prSet/>
      <dgm:spPr/>
      <dgm:t>
        <a:bodyPr/>
        <a:lstStyle/>
        <a:p>
          <a:endParaRPr lang="en-US"/>
        </a:p>
      </dgm:t>
    </dgm:pt>
    <dgm:pt modelId="{A39D0F5B-9290-46B5-8474-21CDB1478E87}" type="sibTrans" cxnId="{359C11F0-1ED8-4BF8-AAD0-FA49B8D287B2}">
      <dgm:prSet/>
      <dgm:spPr/>
      <dgm:t>
        <a:bodyPr/>
        <a:lstStyle/>
        <a:p>
          <a:endParaRPr lang="en-US"/>
        </a:p>
      </dgm:t>
    </dgm:pt>
    <dgm:pt modelId="{56C31C28-5041-42B3-BF12-6C1D29B245F9}">
      <dgm:prSet phldrT="[Text]"/>
      <dgm:spPr/>
      <dgm:t>
        <a:bodyPr/>
        <a:lstStyle/>
        <a:p>
          <a:r>
            <a:rPr lang="en-US" dirty="0"/>
            <a:t>Atypical psychosis</a:t>
          </a:r>
        </a:p>
      </dgm:t>
    </dgm:pt>
    <dgm:pt modelId="{9D606ACA-4CE2-44E4-AB7F-21902C06047D}" type="parTrans" cxnId="{3B31C858-D21B-4F98-A912-CF79C1E7387F}">
      <dgm:prSet/>
      <dgm:spPr/>
      <dgm:t>
        <a:bodyPr/>
        <a:lstStyle/>
        <a:p>
          <a:endParaRPr lang="en-US"/>
        </a:p>
      </dgm:t>
    </dgm:pt>
    <dgm:pt modelId="{14314B1E-2EE1-4519-8F45-90B78C499488}" type="sibTrans" cxnId="{3B31C858-D21B-4F98-A912-CF79C1E7387F}">
      <dgm:prSet/>
      <dgm:spPr/>
      <dgm:t>
        <a:bodyPr/>
        <a:lstStyle/>
        <a:p>
          <a:endParaRPr lang="en-US"/>
        </a:p>
      </dgm:t>
    </dgm:pt>
    <dgm:pt modelId="{98EB41AD-3D59-411C-BC7F-8CC02DB1A400}">
      <dgm:prSet custT="1"/>
      <dgm:spPr/>
      <dgm:t>
        <a:bodyPr/>
        <a:lstStyle/>
        <a:p>
          <a:r>
            <a:rPr lang="en-US" sz="1800" dirty="0"/>
            <a:t>Delirium</a:t>
          </a:r>
        </a:p>
      </dgm:t>
    </dgm:pt>
    <dgm:pt modelId="{2FD768EB-7DE9-4689-B34F-165FA62439CA}" type="parTrans" cxnId="{DA02D8E7-488E-49DF-8A94-F1E50963CA43}">
      <dgm:prSet/>
      <dgm:spPr/>
      <dgm:t>
        <a:bodyPr/>
        <a:lstStyle/>
        <a:p>
          <a:endParaRPr lang="en-US"/>
        </a:p>
      </dgm:t>
    </dgm:pt>
    <dgm:pt modelId="{0D71FA81-8E14-4BE9-8A8D-CF15CD21220F}" type="sibTrans" cxnId="{DA02D8E7-488E-49DF-8A94-F1E50963CA43}">
      <dgm:prSet/>
      <dgm:spPr/>
      <dgm:t>
        <a:bodyPr/>
        <a:lstStyle/>
        <a:p>
          <a:endParaRPr lang="en-US"/>
        </a:p>
      </dgm:t>
    </dgm:pt>
    <dgm:pt modelId="{9FB5FE2E-DC81-4FC3-88A6-2C2F71DED1DF}">
      <dgm:prSet custT="1"/>
      <dgm:spPr/>
      <dgm:t>
        <a:bodyPr/>
        <a:lstStyle/>
        <a:p>
          <a:r>
            <a:rPr lang="en-US" sz="1800" dirty="0"/>
            <a:t>Hyperthyroidism</a:t>
          </a:r>
        </a:p>
      </dgm:t>
    </dgm:pt>
    <dgm:pt modelId="{4F0615D9-960C-4C3D-B436-EF972EE9FC94}" type="parTrans" cxnId="{E7CA046D-1EB0-4DF4-918C-4C5918DB9100}">
      <dgm:prSet/>
      <dgm:spPr/>
      <dgm:t>
        <a:bodyPr/>
        <a:lstStyle/>
        <a:p>
          <a:endParaRPr lang="en-US"/>
        </a:p>
      </dgm:t>
    </dgm:pt>
    <dgm:pt modelId="{2AF4C3E6-5771-4EDD-A70B-8D5DDBA01892}" type="sibTrans" cxnId="{E7CA046D-1EB0-4DF4-918C-4C5918DB9100}">
      <dgm:prSet/>
      <dgm:spPr/>
      <dgm:t>
        <a:bodyPr/>
        <a:lstStyle/>
        <a:p>
          <a:endParaRPr lang="en-US"/>
        </a:p>
      </dgm:t>
    </dgm:pt>
    <dgm:pt modelId="{B6E6093F-8FB5-48FC-9B44-9B29617A1E67}">
      <dgm:prSet custT="1"/>
      <dgm:spPr/>
      <dgm:t>
        <a:bodyPr/>
        <a:lstStyle/>
        <a:p>
          <a:r>
            <a:rPr lang="en-US" sz="1800" dirty="0"/>
            <a:t>Postencephalitic syndrome</a:t>
          </a:r>
        </a:p>
      </dgm:t>
    </dgm:pt>
    <dgm:pt modelId="{ABEA188B-9A6B-4C6A-8CF8-3BD57E76219F}" type="parTrans" cxnId="{30D89506-869C-47B8-A2C9-B74059C70A8D}">
      <dgm:prSet/>
      <dgm:spPr/>
      <dgm:t>
        <a:bodyPr/>
        <a:lstStyle/>
        <a:p>
          <a:endParaRPr lang="en-US"/>
        </a:p>
      </dgm:t>
    </dgm:pt>
    <dgm:pt modelId="{1FC4E2E2-9F66-4B97-9433-8A3F2B144FBB}" type="sibTrans" cxnId="{30D89506-869C-47B8-A2C9-B74059C70A8D}">
      <dgm:prSet/>
      <dgm:spPr/>
      <dgm:t>
        <a:bodyPr/>
        <a:lstStyle/>
        <a:p>
          <a:endParaRPr lang="en-US"/>
        </a:p>
      </dgm:t>
    </dgm:pt>
    <dgm:pt modelId="{03958A4D-A8AD-41F7-B666-47AB77378AAB}">
      <dgm:prSet/>
      <dgm:spPr/>
      <dgm:t>
        <a:bodyPr/>
        <a:lstStyle/>
        <a:p>
          <a:r>
            <a:rPr lang="en-US"/>
            <a:t>Steroid-induced mania</a:t>
          </a:r>
        </a:p>
      </dgm:t>
    </dgm:pt>
    <dgm:pt modelId="{B92EB6CF-4B53-4F67-888D-F4E0E1935EF2}" type="parTrans" cxnId="{C12F8BF6-04A4-4ABE-B572-E539C3F0E9E4}">
      <dgm:prSet/>
      <dgm:spPr/>
      <dgm:t>
        <a:bodyPr/>
        <a:lstStyle/>
        <a:p>
          <a:endParaRPr lang="en-US"/>
        </a:p>
      </dgm:t>
    </dgm:pt>
    <dgm:pt modelId="{84711B5A-A321-4C12-B798-0A8FA074A3E9}" type="sibTrans" cxnId="{C12F8BF6-04A4-4ABE-B572-E539C3F0E9E4}">
      <dgm:prSet/>
      <dgm:spPr/>
      <dgm:t>
        <a:bodyPr/>
        <a:lstStyle/>
        <a:p>
          <a:endParaRPr lang="en-US"/>
        </a:p>
      </dgm:t>
    </dgm:pt>
    <dgm:pt modelId="{7E64B362-FB7D-4417-9BF1-5D6D50BF2BE0}">
      <dgm:prSet/>
      <dgm:spPr/>
      <dgm:t>
        <a:bodyPr/>
        <a:lstStyle/>
        <a:p>
          <a:r>
            <a:rPr lang="en-US"/>
            <a:t>Amphetamine-induced mania</a:t>
          </a:r>
        </a:p>
      </dgm:t>
    </dgm:pt>
    <dgm:pt modelId="{73654CA5-2CCE-475B-9775-D08C3057606D}" type="parTrans" cxnId="{E43C79E3-5AD2-4872-94ED-A9C07B9A032D}">
      <dgm:prSet/>
      <dgm:spPr/>
      <dgm:t>
        <a:bodyPr/>
        <a:lstStyle/>
        <a:p>
          <a:endParaRPr lang="en-US"/>
        </a:p>
      </dgm:t>
    </dgm:pt>
    <dgm:pt modelId="{9F452605-B4FD-4DA4-8F06-9C317AE2CE89}" type="sibTrans" cxnId="{E43C79E3-5AD2-4872-94ED-A9C07B9A032D}">
      <dgm:prSet/>
      <dgm:spPr/>
      <dgm:t>
        <a:bodyPr/>
        <a:lstStyle/>
        <a:p>
          <a:endParaRPr lang="en-US"/>
        </a:p>
      </dgm:t>
    </dgm:pt>
    <dgm:pt modelId="{EDE2C3D5-8B52-47C9-857E-4D22A6AC711C}">
      <dgm:prSet/>
      <dgm:spPr/>
      <dgm:t>
        <a:bodyPr/>
        <a:lstStyle/>
        <a:p>
          <a:r>
            <a:rPr lang="en-US"/>
            <a:t>Cocaine-induced mania</a:t>
          </a:r>
        </a:p>
      </dgm:t>
    </dgm:pt>
    <dgm:pt modelId="{9E653AE6-EF4B-4733-BCF2-3002AA989438}" type="parTrans" cxnId="{8FC0922F-D66B-4577-9889-E3C3E24F6729}">
      <dgm:prSet/>
      <dgm:spPr/>
      <dgm:t>
        <a:bodyPr/>
        <a:lstStyle/>
        <a:p>
          <a:endParaRPr lang="en-US"/>
        </a:p>
      </dgm:t>
    </dgm:pt>
    <dgm:pt modelId="{DDA9566C-454D-4A99-8126-D091ED787884}" type="sibTrans" cxnId="{8FC0922F-D66B-4577-9889-E3C3E24F6729}">
      <dgm:prSet/>
      <dgm:spPr/>
      <dgm:t>
        <a:bodyPr/>
        <a:lstStyle/>
        <a:p>
          <a:endParaRPr lang="en-US"/>
        </a:p>
      </dgm:t>
    </dgm:pt>
    <dgm:pt modelId="{7E047EC5-E9E5-498D-A08B-3AAB571F8CF8}">
      <dgm:prSet/>
      <dgm:spPr/>
      <dgm:t>
        <a:bodyPr/>
        <a:lstStyle/>
        <a:p>
          <a:r>
            <a:rPr lang="en-US"/>
            <a:t>Phencyclidine-induced mania</a:t>
          </a:r>
        </a:p>
      </dgm:t>
    </dgm:pt>
    <dgm:pt modelId="{7886BD3C-52AB-4C80-8316-3567D6FA13CB}" type="parTrans" cxnId="{17740626-B108-4FD3-8D6F-153F8BBAF048}">
      <dgm:prSet/>
      <dgm:spPr/>
      <dgm:t>
        <a:bodyPr/>
        <a:lstStyle/>
        <a:p>
          <a:endParaRPr lang="en-US"/>
        </a:p>
      </dgm:t>
    </dgm:pt>
    <dgm:pt modelId="{525DA420-6058-4348-A851-A169B1980F56}" type="sibTrans" cxnId="{17740626-B108-4FD3-8D6F-153F8BBAF048}">
      <dgm:prSet/>
      <dgm:spPr/>
      <dgm:t>
        <a:bodyPr/>
        <a:lstStyle/>
        <a:p>
          <a:endParaRPr lang="en-US"/>
        </a:p>
      </dgm:t>
    </dgm:pt>
    <dgm:pt modelId="{7C7EDE29-894C-4A37-8321-2751FA9BE723}">
      <dgm:prSet/>
      <dgm:spPr/>
      <dgm:t>
        <a:bodyPr/>
        <a:lstStyle/>
        <a:p>
          <a:r>
            <a:rPr lang="en-US"/>
            <a:t>Alcohol intoxication</a:t>
          </a:r>
        </a:p>
      </dgm:t>
    </dgm:pt>
    <dgm:pt modelId="{AE9BE4B3-7332-44D5-A320-7A91A72B7695}" type="parTrans" cxnId="{AAA4A74F-571F-4C34-9BDF-39325FD67810}">
      <dgm:prSet/>
      <dgm:spPr/>
      <dgm:t>
        <a:bodyPr/>
        <a:lstStyle/>
        <a:p>
          <a:endParaRPr lang="en-US"/>
        </a:p>
      </dgm:t>
    </dgm:pt>
    <dgm:pt modelId="{550553D9-5DB3-42C8-B1BE-CF8205B52869}" type="sibTrans" cxnId="{AAA4A74F-571F-4C34-9BDF-39325FD67810}">
      <dgm:prSet/>
      <dgm:spPr/>
      <dgm:t>
        <a:bodyPr/>
        <a:lstStyle/>
        <a:p>
          <a:endParaRPr lang="en-US"/>
        </a:p>
      </dgm:t>
    </dgm:pt>
    <dgm:pt modelId="{6D368A89-9DFB-475A-98E1-22D29C54A435}">
      <dgm:prSet/>
      <dgm:spPr/>
      <dgm:t>
        <a:bodyPr/>
        <a:lstStyle/>
        <a:p>
          <a:r>
            <a:rPr lang="en-US"/>
            <a:t>L-Dopa–induced mania</a:t>
          </a:r>
        </a:p>
      </dgm:t>
    </dgm:pt>
    <dgm:pt modelId="{E9B350A0-0619-41FC-8F16-F56C3895E920}" type="parTrans" cxnId="{BCAFE4BE-D0DD-45E3-BAC9-422A1C2D8C16}">
      <dgm:prSet/>
      <dgm:spPr/>
      <dgm:t>
        <a:bodyPr/>
        <a:lstStyle/>
        <a:p>
          <a:endParaRPr lang="en-US"/>
        </a:p>
      </dgm:t>
    </dgm:pt>
    <dgm:pt modelId="{98F1A41A-B235-49AF-98C7-EFC186B326C9}" type="sibTrans" cxnId="{BCAFE4BE-D0DD-45E3-BAC9-422A1C2D8C16}">
      <dgm:prSet/>
      <dgm:spPr/>
      <dgm:t>
        <a:bodyPr/>
        <a:lstStyle/>
        <a:p>
          <a:endParaRPr lang="en-US"/>
        </a:p>
      </dgm:t>
    </dgm:pt>
    <dgm:pt modelId="{E78FCF8B-C341-474C-A422-2C50557A966D}">
      <dgm:prSet/>
      <dgm:spPr/>
      <dgm:t>
        <a:bodyPr/>
        <a:lstStyle/>
        <a:p>
          <a:r>
            <a:rPr lang="en-US"/>
            <a:t>Bronchodilator-induced mania</a:t>
          </a:r>
        </a:p>
      </dgm:t>
    </dgm:pt>
    <dgm:pt modelId="{4067ABF0-F203-4263-AC81-1759EF907B53}" type="parTrans" cxnId="{5FF269B4-0C07-4FE8-A7AA-860671EA23DE}">
      <dgm:prSet/>
      <dgm:spPr/>
      <dgm:t>
        <a:bodyPr/>
        <a:lstStyle/>
        <a:p>
          <a:endParaRPr lang="en-US"/>
        </a:p>
      </dgm:t>
    </dgm:pt>
    <dgm:pt modelId="{CB76E8EB-3C68-4CBC-B3F7-569C3FCD94DB}" type="sibTrans" cxnId="{5FF269B4-0C07-4FE8-A7AA-860671EA23DE}">
      <dgm:prSet/>
      <dgm:spPr/>
      <dgm:t>
        <a:bodyPr/>
        <a:lstStyle/>
        <a:p>
          <a:endParaRPr lang="en-US"/>
        </a:p>
      </dgm:t>
    </dgm:pt>
    <dgm:pt modelId="{80FC7A32-6898-4527-8D6A-62A9C46DE978}">
      <dgm:prSet/>
      <dgm:spPr/>
      <dgm:t>
        <a:bodyPr/>
        <a:lstStyle/>
        <a:p>
          <a:r>
            <a:rPr lang="en-US" dirty="0"/>
            <a:t>Decongestant-induced mania</a:t>
          </a:r>
        </a:p>
      </dgm:t>
    </dgm:pt>
    <dgm:pt modelId="{CFA59D52-D2DF-4F31-B41A-41C128326AF3}" type="parTrans" cxnId="{66FA7180-E2D4-4318-99E1-8C495C226E22}">
      <dgm:prSet/>
      <dgm:spPr/>
      <dgm:t>
        <a:bodyPr/>
        <a:lstStyle/>
        <a:p>
          <a:endParaRPr lang="en-US"/>
        </a:p>
      </dgm:t>
    </dgm:pt>
    <dgm:pt modelId="{B64A7F91-9243-41B9-B5B3-9E980ED26E7F}" type="sibTrans" cxnId="{66FA7180-E2D4-4318-99E1-8C495C226E22}">
      <dgm:prSet/>
      <dgm:spPr/>
      <dgm:t>
        <a:bodyPr/>
        <a:lstStyle/>
        <a:p>
          <a:endParaRPr lang="en-US"/>
        </a:p>
      </dgm:t>
    </dgm:pt>
    <dgm:pt modelId="{27CB8C04-0B5D-449B-87E6-B4234E718D30}">
      <dgm:prSet/>
      <dgm:spPr/>
      <dgm:t>
        <a:bodyPr/>
        <a:lstStyle/>
        <a:p>
          <a:r>
            <a:rPr lang="en-US"/>
            <a:t>Bipolar disorder</a:t>
          </a:r>
        </a:p>
      </dgm:t>
    </dgm:pt>
    <dgm:pt modelId="{237ED8E9-68E1-47B0-8E85-0EEC68F90B46}" type="parTrans" cxnId="{AAD26C09-C53B-4940-AAC8-0612B693F32C}">
      <dgm:prSet/>
      <dgm:spPr/>
      <dgm:t>
        <a:bodyPr/>
        <a:lstStyle/>
        <a:p>
          <a:endParaRPr lang="en-US"/>
        </a:p>
      </dgm:t>
    </dgm:pt>
    <dgm:pt modelId="{162B073F-4742-4566-932B-1290A4ECF37D}" type="sibTrans" cxnId="{AAD26C09-C53B-4940-AAC8-0612B693F32C}">
      <dgm:prSet/>
      <dgm:spPr/>
      <dgm:t>
        <a:bodyPr/>
        <a:lstStyle/>
        <a:p>
          <a:endParaRPr lang="en-US"/>
        </a:p>
      </dgm:t>
    </dgm:pt>
    <dgm:pt modelId="{24F6F65E-0A9B-4EE4-8027-D69BC4F84AF2}">
      <dgm:prSet/>
      <dgm:spPr/>
      <dgm:t>
        <a:bodyPr/>
        <a:lstStyle/>
        <a:p>
          <a:r>
            <a:rPr lang="en-US"/>
            <a:t>Catatonic schizophrenia</a:t>
          </a:r>
        </a:p>
      </dgm:t>
    </dgm:pt>
    <dgm:pt modelId="{5D41C5E4-1D09-469C-9437-B7357F4A495F}" type="parTrans" cxnId="{D66B4DE2-3515-4BFA-9BEC-C309EEE099E7}">
      <dgm:prSet/>
      <dgm:spPr/>
      <dgm:t>
        <a:bodyPr/>
        <a:lstStyle/>
        <a:p>
          <a:endParaRPr lang="en-US"/>
        </a:p>
      </dgm:t>
    </dgm:pt>
    <dgm:pt modelId="{176B88E0-EBE6-4EB0-A116-E15F833F2A92}" type="sibTrans" cxnId="{D66B4DE2-3515-4BFA-9BEC-C309EEE099E7}">
      <dgm:prSet/>
      <dgm:spPr/>
      <dgm:t>
        <a:bodyPr/>
        <a:lstStyle/>
        <a:p>
          <a:endParaRPr lang="en-US"/>
        </a:p>
      </dgm:t>
    </dgm:pt>
    <dgm:pt modelId="{D3018DEF-EF02-44EB-879D-768F3671F8CB}">
      <dgm:prSet/>
      <dgm:spPr/>
      <dgm:t>
        <a:bodyPr/>
        <a:lstStyle/>
        <a:p>
          <a:r>
            <a:rPr lang="en-US" dirty="0"/>
            <a:t>Schizoaffective disorder</a:t>
          </a:r>
        </a:p>
      </dgm:t>
    </dgm:pt>
    <dgm:pt modelId="{AD831304-95AD-41DF-A9F9-CFA275C87828}" type="parTrans" cxnId="{D1375E6F-5A0D-48A6-9E5F-2CFC9D6B9054}">
      <dgm:prSet/>
      <dgm:spPr/>
      <dgm:t>
        <a:bodyPr/>
        <a:lstStyle/>
        <a:p>
          <a:endParaRPr lang="en-US"/>
        </a:p>
      </dgm:t>
    </dgm:pt>
    <dgm:pt modelId="{02E688EE-A515-4EC4-87F0-7DDA9C69A9F4}" type="sibTrans" cxnId="{D1375E6F-5A0D-48A6-9E5F-2CFC9D6B9054}">
      <dgm:prSet/>
      <dgm:spPr/>
      <dgm:t>
        <a:bodyPr/>
        <a:lstStyle/>
        <a:p>
          <a:endParaRPr lang="en-US"/>
        </a:p>
      </dgm:t>
    </dgm:pt>
    <dgm:pt modelId="{F5AD9CED-1A8C-44F4-931F-242F7F05B412}" type="pres">
      <dgm:prSet presAssocID="{8E20CC28-A5FB-41BE-A644-8D6BD262EBDE}" presName="Name0" presStyleCnt="0">
        <dgm:presLayoutVars>
          <dgm:dir/>
          <dgm:animLvl val="lvl"/>
          <dgm:resizeHandles val="exact"/>
        </dgm:presLayoutVars>
      </dgm:prSet>
      <dgm:spPr/>
    </dgm:pt>
    <dgm:pt modelId="{53516B05-88E9-4351-904B-EB815E5CD7F2}" type="pres">
      <dgm:prSet presAssocID="{5AD93CA6-1C35-4B8E-AD2C-D9D7D170E76F}" presName="composite" presStyleCnt="0"/>
      <dgm:spPr/>
    </dgm:pt>
    <dgm:pt modelId="{69DE4BB6-9391-46E2-969C-C9CBF0AB0612}" type="pres">
      <dgm:prSet presAssocID="{5AD93CA6-1C35-4B8E-AD2C-D9D7D170E76F}" presName="parTx" presStyleLbl="alignNode1" presStyleIdx="0" presStyleCnt="3">
        <dgm:presLayoutVars>
          <dgm:chMax val="0"/>
          <dgm:chPref val="0"/>
          <dgm:bulletEnabled val="1"/>
        </dgm:presLayoutVars>
      </dgm:prSet>
      <dgm:spPr/>
    </dgm:pt>
    <dgm:pt modelId="{7A661106-5D9E-4A51-B349-9FCDACE2FD68}" type="pres">
      <dgm:prSet presAssocID="{5AD93CA6-1C35-4B8E-AD2C-D9D7D170E76F}" presName="desTx" presStyleLbl="alignAccFollowNode1" presStyleIdx="0" presStyleCnt="3">
        <dgm:presLayoutVars>
          <dgm:bulletEnabled val="1"/>
        </dgm:presLayoutVars>
      </dgm:prSet>
      <dgm:spPr/>
    </dgm:pt>
    <dgm:pt modelId="{D4562D0D-DABA-443F-BB4A-72DCE2CA5FBB}" type="pres">
      <dgm:prSet presAssocID="{244AF818-B257-4F0F-8A6F-9298629CF4F7}" presName="space" presStyleCnt="0"/>
      <dgm:spPr/>
    </dgm:pt>
    <dgm:pt modelId="{9C9A9FA1-A98F-4BF5-BEDB-58F0197FE3E8}" type="pres">
      <dgm:prSet presAssocID="{D4CB9331-DB17-4A98-93EE-DA9E6B8CC87A}" presName="composite" presStyleCnt="0"/>
      <dgm:spPr/>
    </dgm:pt>
    <dgm:pt modelId="{BF619301-C20B-48D5-9AA3-17FDBF5ABEFC}" type="pres">
      <dgm:prSet presAssocID="{D4CB9331-DB17-4A98-93EE-DA9E6B8CC87A}" presName="parTx" presStyleLbl="alignNode1" presStyleIdx="1" presStyleCnt="3">
        <dgm:presLayoutVars>
          <dgm:chMax val="0"/>
          <dgm:chPref val="0"/>
          <dgm:bulletEnabled val="1"/>
        </dgm:presLayoutVars>
      </dgm:prSet>
      <dgm:spPr/>
    </dgm:pt>
    <dgm:pt modelId="{699BD266-624E-444F-8A86-382B4D519233}" type="pres">
      <dgm:prSet presAssocID="{D4CB9331-DB17-4A98-93EE-DA9E6B8CC87A}" presName="desTx" presStyleLbl="alignAccFollowNode1" presStyleIdx="1" presStyleCnt="3">
        <dgm:presLayoutVars>
          <dgm:bulletEnabled val="1"/>
        </dgm:presLayoutVars>
      </dgm:prSet>
      <dgm:spPr/>
    </dgm:pt>
    <dgm:pt modelId="{203D1941-22CB-48F2-B6A6-54D94FE7421B}" type="pres">
      <dgm:prSet presAssocID="{7D40C32E-2140-4BC7-8ECC-BBB2017D6FF1}" presName="space" presStyleCnt="0"/>
      <dgm:spPr/>
    </dgm:pt>
    <dgm:pt modelId="{AE374970-B3F3-4755-9149-E1B34DC8B037}" type="pres">
      <dgm:prSet presAssocID="{CDC474E8-0ACF-444B-B269-D3FFAD71A971}" presName="composite" presStyleCnt="0"/>
      <dgm:spPr/>
    </dgm:pt>
    <dgm:pt modelId="{1E0FC6BE-0219-44FF-82A6-2A201780AD06}" type="pres">
      <dgm:prSet presAssocID="{CDC474E8-0ACF-444B-B269-D3FFAD71A971}" presName="parTx" presStyleLbl="alignNode1" presStyleIdx="2" presStyleCnt="3" custLinFactNeighborX="103">
        <dgm:presLayoutVars>
          <dgm:chMax val="0"/>
          <dgm:chPref val="0"/>
          <dgm:bulletEnabled val="1"/>
        </dgm:presLayoutVars>
      </dgm:prSet>
      <dgm:spPr/>
    </dgm:pt>
    <dgm:pt modelId="{C4B1BD2A-899F-4462-BD16-F0FF4BAF0FA8}" type="pres">
      <dgm:prSet presAssocID="{CDC474E8-0ACF-444B-B269-D3FFAD71A971}" presName="desTx" presStyleLbl="alignAccFollowNode1" presStyleIdx="2" presStyleCnt="3">
        <dgm:presLayoutVars>
          <dgm:bulletEnabled val="1"/>
        </dgm:presLayoutVars>
      </dgm:prSet>
      <dgm:spPr/>
    </dgm:pt>
  </dgm:ptLst>
  <dgm:cxnLst>
    <dgm:cxn modelId="{1C0C4201-5BAD-4E6F-BAB1-21C919DB4D87}" srcId="{8E20CC28-A5FB-41BE-A644-8D6BD262EBDE}" destId="{5AD93CA6-1C35-4B8E-AD2C-D9D7D170E76F}" srcOrd="0" destOrd="0" parTransId="{17B8D3C7-18CF-45E4-844F-E814D3D2A51F}" sibTransId="{244AF818-B257-4F0F-8A6F-9298629CF4F7}"/>
    <dgm:cxn modelId="{30D89506-869C-47B8-A2C9-B74059C70A8D}" srcId="{5AD93CA6-1C35-4B8E-AD2C-D9D7D170E76F}" destId="{B6E6093F-8FB5-48FC-9B44-9B29617A1E67}" srcOrd="3" destOrd="0" parTransId="{ABEA188B-9A6B-4C6A-8CF8-3BD57E76219F}" sibTransId="{1FC4E2E2-9F66-4B97-9433-8A3F2B144FBB}"/>
    <dgm:cxn modelId="{AAD26C09-C53B-4940-AAC8-0612B693F32C}" srcId="{CDC474E8-0ACF-444B-B269-D3FFAD71A971}" destId="{27CB8C04-0B5D-449B-87E6-B4234E718D30}" srcOrd="1" destOrd="0" parTransId="{237ED8E9-68E1-47B0-8E85-0EEC68F90B46}" sibTransId="{162B073F-4742-4566-932B-1290A4ECF37D}"/>
    <dgm:cxn modelId="{FE2D3011-C147-4556-AEB2-025AEB0EEB8A}" srcId="{8E20CC28-A5FB-41BE-A644-8D6BD262EBDE}" destId="{D4CB9331-DB17-4A98-93EE-DA9E6B8CC87A}" srcOrd="1" destOrd="0" parTransId="{AF7F3B92-B185-4478-ACE8-950110E3981C}" sibTransId="{7D40C32E-2140-4BC7-8ECC-BBB2017D6FF1}"/>
    <dgm:cxn modelId="{9DFEDE19-76AC-401E-ABF0-5DFAA9B2A309}" type="presOf" srcId="{80FC7A32-6898-4527-8D6A-62A9C46DE978}" destId="{699BD266-624E-444F-8A86-382B4D519233}" srcOrd="0" destOrd="8" presId="urn:microsoft.com/office/officeart/2005/8/layout/hList1"/>
    <dgm:cxn modelId="{17740626-B108-4FD3-8D6F-153F8BBAF048}" srcId="{D4CB9331-DB17-4A98-93EE-DA9E6B8CC87A}" destId="{7E047EC5-E9E5-498D-A08B-3AAB571F8CF8}" srcOrd="4" destOrd="0" parTransId="{7886BD3C-52AB-4C80-8316-3567D6FA13CB}" sibTransId="{525DA420-6058-4348-A851-A169B1980F56}"/>
    <dgm:cxn modelId="{8FC0922F-D66B-4577-9889-E3C3E24F6729}" srcId="{D4CB9331-DB17-4A98-93EE-DA9E6B8CC87A}" destId="{EDE2C3D5-8B52-47C9-857E-4D22A6AC711C}" srcOrd="3" destOrd="0" parTransId="{9E653AE6-EF4B-4733-BCF2-3002AA989438}" sibTransId="{DDA9566C-454D-4A99-8126-D091ED787884}"/>
    <dgm:cxn modelId="{43C99933-2256-4C4C-B6BC-75D494E8C677}" type="presOf" srcId="{98EB41AD-3D59-411C-BC7F-8CC02DB1A400}" destId="{7A661106-5D9E-4A51-B349-9FCDACE2FD68}" srcOrd="0" destOrd="1" presId="urn:microsoft.com/office/officeart/2005/8/layout/hList1"/>
    <dgm:cxn modelId="{EA3C203B-A29B-4E99-BCC8-06C029897EE0}" type="presOf" srcId="{6D368A89-9DFB-475A-98E1-22D29C54A435}" destId="{699BD266-624E-444F-8A86-382B4D519233}" srcOrd="0" destOrd="6" presId="urn:microsoft.com/office/officeart/2005/8/layout/hList1"/>
    <dgm:cxn modelId="{507C224B-856E-419F-9A3E-8B28F6F4ADFD}" type="presOf" srcId="{CDC474E8-0ACF-444B-B269-D3FFAD71A971}" destId="{1E0FC6BE-0219-44FF-82A6-2A201780AD06}" srcOrd="0" destOrd="0" presId="urn:microsoft.com/office/officeart/2005/8/layout/hList1"/>
    <dgm:cxn modelId="{E7CA046D-1EB0-4DF4-918C-4C5918DB9100}" srcId="{5AD93CA6-1C35-4B8E-AD2C-D9D7D170E76F}" destId="{9FB5FE2E-DC81-4FC3-88A6-2C2F71DED1DF}" srcOrd="2" destOrd="0" parTransId="{4F0615D9-960C-4C3D-B436-EF972EE9FC94}" sibTransId="{2AF4C3E6-5771-4EDD-A70B-8D5DDBA01892}"/>
    <dgm:cxn modelId="{D1375E6F-5A0D-48A6-9E5F-2CFC9D6B9054}" srcId="{CDC474E8-0ACF-444B-B269-D3FFAD71A971}" destId="{D3018DEF-EF02-44EB-879D-768F3671F8CB}" srcOrd="3" destOrd="0" parTransId="{AD831304-95AD-41DF-A9F9-CFA275C87828}" sibTransId="{02E688EE-A515-4EC4-87F0-7DDA9C69A9F4}"/>
    <dgm:cxn modelId="{AAA4A74F-571F-4C34-9BDF-39325FD67810}" srcId="{D4CB9331-DB17-4A98-93EE-DA9E6B8CC87A}" destId="{7C7EDE29-894C-4A37-8321-2751FA9BE723}" srcOrd="5" destOrd="0" parTransId="{AE9BE4B3-7332-44D5-A320-7A91A72B7695}" sibTransId="{550553D9-5DB3-42C8-B1BE-CF8205B52869}"/>
    <dgm:cxn modelId="{28A00B72-C071-4BCC-8C1C-4353DEB13F54}" srcId="{5AD93CA6-1C35-4B8E-AD2C-D9D7D170E76F}" destId="{AAEB508D-ADF4-4C2F-8F9C-9D11A444AB8A}" srcOrd="0" destOrd="0" parTransId="{BE709389-D01A-463C-B6B6-42218A2644C4}" sibTransId="{39B86B49-BBB7-46BC-B10D-397ADF865A7F}"/>
    <dgm:cxn modelId="{3B31C858-D21B-4F98-A912-CF79C1E7387F}" srcId="{CDC474E8-0ACF-444B-B269-D3FFAD71A971}" destId="{56C31C28-5041-42B3-BF12-6C1D29B245F9}" srcOrd="0" destOrd="0" parTransId="{9D606ACA-4CE2-44E4-AB7F-21902C06047D}" sibTransId="{14314B1E-2EE1-4519-8F45-90B78C499488}"/>
    <dgm:cxn modelId="{DAF4C97D-A054-40DA-8D15-5795A70A5E90}" type="presOf" srcId="{9FB5FE2E-DC81-4FC3-88A6-2C2F71DED1DF}" destId="{7A661106-5D9E-4A51-B349-9FCDACE2FD68}" srcOrd="0" destOrd="2" presId="urn:microsoft.com/office/officeart/2005/8/layout/hList1"/>
    <dgm:cxn modelId="{0B24637E-9A61-4FEA-8226-37E895A431CE}" type="presOf" srcId="{AAEB508D-ADF4-4C2F-8F9C-9D11A444AB8A}" destId="{7A661106-5D9E-4A51-B349-9FCDACE2FD68}" srcOrd="0" destOrd="0" presId="urn:microsoft.com/office/officeart/2005/8/layout/hList1"/>
    <dgm:cxn modelId="{66FA7180-E2D4-4318-99E1-8C495C226E22}" srcId="{D4CB9331-DB17-4A98-93EE-DA9E6B8CC87A}" destId="{80FC7A32-6898-4527-8D6A-62A9C46DE978}" srcOrd="8" destOrd="0" parTransId="{CFA59D52-D2DF-4F31-B41A-41C128326AF3}" sibTransId="{B64A7F91-9243-41B9-B5B3-9E980ED26E7F}"/>
    <dgm:cxn modelId="{08195D84-0022-4449-9BCB-6E1474D7E3CA}" type="presOf" srcId="{24F6F65E-0A9B-4EE4-8027-D69BC4F84AF2}" destId="{C4B1BD2A-899F-4462-BD16-F0FF4BAF0FA8}" srcOrd="0" destOrd="2" presId="urn:microsoft.com/office/officeart/2005/8/layout/hList1"/>
    <dgm:cxn modelId="{E6B7FD90-2A6C-4F63-8D67-A4EBA0AB1FB6}" type="presOf" srcId="{B6E6093F-8FB5-48FC-9B44-9B29617A1E67}" destId="{7A661106-5D9E-4A51-B349-9FCDACE2FD68}" srcOrd="0" destOrd="3" presId="urn:microsoft.com/office/officeart/2005/8/layout/hList1"/>
    <dgm:cxn modelId="{0C2C7798-CAE5-485F-987F-82E43878A826}" srcId="{D4CB9331-DB17-4A98-93EE-DA9E6B8CC87A}" destId="{7E2B11AD-3F23-46B2-8C18-C1FC589A0196}" srcOrd="0" destOrd="0" parTransId="{4153C5CA-A28D-41B5-A450-6715D661B2C5}" sibTransId="{71B5D9E4-3E8B-4299-9A57-F1FC13932F3A}"/>
    <dgm:cxn modelId="{845A2EAE-D6EC-4DD2-A9D2-A1A878B1F8F3}" type="presOf" srcId="{E78FCF8B-C341-474C-A422-2C50557A966D}" destId="{699BD266-624E-444F-8A86-382B4D519233}" srcOrd="0" destOrd="7" presId="urn:microsoft.com/office/officeart/2005/8/layout/hList1"/>
    <dgm:cxn modelId="{5FF269B4-0C07-4FE8-A7AA-860671EA23DE}" srcId="{D4CB9331-DB17-4A98-93EE-DA9E6B8CC87A}" destId="{E78FCF8B-C341-474C-A422-2C50557A966D}" srcOrd="7" destOrd="0" parTransId="{4067ABF0-F203-4263-AC81-1759EF907B53}" sibTransId="{CB76E8EB-3C68-4CBC-B3F7-569C3FCD94DB}"/>
    <dgm:cxn modelId="{BCAFE4BE-D0DD-45E3-BAC9-422A1C2D8C16}" srcId="{D4CB9331-DB17-4A98-93EE-DA9E6B8CC87A}" destId="{6D368A89-9DFB-475A-98E1-22D29C54A435}" srcOrd="6" destOrd="0" parTransId="{E9B350A0-0619-41FC-8F16-F56C3895E920}" sibTransId="{98F1A41A-B235-49AF-98C7-EFC186B326C9}"/>
    <dgm:cxn modelId="{14A10ECF-9EB8-44D4-AC67-80963AE11A4C}" type="presOf" srcId="{7C7EDE29-894C-4A37-8321-2751FA9BE723}" destId="{699BD266-624E-444F-8A86-382B4D519233}" srcOrd="0" destOrd="5" presId="urn:microsoft.com/office/officeart/2005/8/layout/hList1"/>
    <dgm:cxn modelId="{E49833D1-EEFE-4271-812A-D1BCD431046B}" type="presOf" srcId="{EDE2C3D5-8B52-47C9-857E-4D22A6AC711C}" destId="{699BD266-624E-444F-8A86-382B4D519233}" srcOrd="0" destOrd="3" presId="urn:microsoft.com/office/officeart/2005/8/layout/hList1"/>
    <dgm:cxn modelId="{FFB236D2-49B3-4773-9777-FF1EF57E6A9C}" type="presOf" srcId="{5AD93CA6-1C35-4B8E-AD2C-D9D7D170E76F}" destId="{69DE4BB6-9391-46E2-969C-C9CBF0AB0612}" srcOrd="0" destOrd="0" presId="urn:microsoft.com/office/officeart/2005/8/layout/hList1"/>
    <dgm:cxn modelId="{4F4402D5-976D-4169-8DAD-9F18846D91BC}" type="presOf" srcId="{7E047EC5-E9E5-498D-A08B-3AAB571F8CF8}" destId="{699BD266-624E-444F-8A86-382B4D519233}" srcOrd="0" destOrd="4" presId="urn:microsoft.com/office/officeart/2005/8/layout/hList1"/>
    <dgm:cxn modelId="{BE138BE1-F062-4529-A7AF-E5FDA1F1B7C2}" type="presOf" srcId="{7E2B11AD-3F23-46B2-8C18-C1FC589A0196}" destId="{699BD266-624E-444F-8A86-382B4D519233}" srcOrd="0" destOrd="0" presId="urn:microsoft.com/office/officeart/2005/8/layout/hList1"/>
    <dgm:cxn modelId="{D66B4DE2-3515-4BFA-9BEC-C309EEE099E7}" srcId="{CDC474E8-0ACF-444B-B269-D3FFAD71A971}" destId="{24F6F65E-0A9B-4EE4-8027-D69BC4F84AF2}" srcOrd="2" destOrd="0" parTransId="{5D41C5E4-1D09-469C-9437-B7357F4A495F}" sibTransId="{176B88E0-EBE6-4EB0-A116-E15F833F2A92}"/>
    <dgm:cxn modelId="{E43C79E3-5AD2-4872-94ED-A9C07B9A032D}" srcId="{D4CB9331-DB17-4A98-93EE-DA9E6B8CC87A}" destId="{7E64B362-FB7D-4417-9BF1-5D6D50BF2BE0}" srcOrd="2" destOrd="0" parTransId="{73654CA5-2CCE-475B-9775-D08C3057606D}" sibTransId="{9F452605-B4FD-4DA4-8F06-9C317AE2CE89}"/>
    <dgm:cxn modelId="{BFA791E4-B931-417C-9908-A524E54553B3}" type="presOf" srcId="{03958A4D-A8AD-41F7-B666-47AB77378AAB}" destId="{699BD266-624E-444F-8A86-382B4D519233}" srcOrd="0" destOrd="1" presId="urn:microsoft.com/office/officeart/2005/8/layout/hList1"/>
    <dgm:cxn modelId="{DC5BF9E6-9DB1-4F60-8F8B-A0F2583A2FCE}" type="presOf" srcId="{27CB8C04-0B5D-449B-87E6-B4234E718D30}" destId="{C4B1BD2A-899F-4462-BD16-F0FF4BAF0FA8}" srcOrd="0" destOrd="1" presId="urn:microsoft.com/office/officeart/2005/8/layout/hList1"/>
    <dgm:cxn modelId="{DA02D8E7-488E-49DF-8A94-F1E50963CA43}" srcId="{5AD93CA6-1C35-4B8E-AD2C-D9D7D170E76F}" destId="{98EB41AD-3D59-411C-BC7F-8CC02DB1A400}" srcOrd="1" destOrd="0" parTransId="{2FD768EB-7DE9-4689-B34F-165FA62439CA}" sibTransId="{0D71FA81-8E14-4BE9-8A8D-CF15CD21220F}"/>
    <dgm:cxn modelId="{689A9DEB-E99C-4997-B3CE-1B9169882823}" type="presOf" srcId="{8E20CC28-A5FB-41BE-A644-8D6BD262EBDE}" destId="{F5AD9CED-1A8C-44F4-931F-242F7F05B412}" srcOrd="0" destOrd="0" presId="urn:microsoft.com/office/officeart/2005/8/layout/hList1"/>
    <dgm:cxn modelId="{359C11F0-1ED8-4BF8-AAD0-FA49B8D287B2}" srcId="{8E20CC28-A5FB-41BE-A644-8D6BD262EBDE}" destId="{CDC474E8-0ACF-444B-B269-D3FFAD71A971}" srcOrd="2" destOrd="0" parTransId="{670194FB-B55B-4F46-AA4A-B41351EE079D}" sibTransId="{A39D0F5B-9290-46B5-8474-21CDB1478E87}"/>
    <dgm:cxn modelId="{25DD71F3-F58E-4EF4-B202-B9266A1AE75B}" type="presOf" srcId="{7E64B362-FB7D-4417-9BF1-5D6D50BF2BE0}" destId="{699BD266-624E-444F-8A86-382B4D519233}" srcOrd="0" destOrd="2" presId="urn:microsoft.com/office/officeart/2005/8/layout/hList1"/>
    <dgm:cxn modelId="{A5BB30F5-1293-45C8-85AB-92835B180CAC}" type="presOf" srcId="{D4CB9331-DB17-4A98-93EE-DA9E6B8CC87A}" destId="{BF619301-C20B-48D5-9AA3-17FDBF5ABEFC}" srcOrd="0" destOrd="0" presId="urn:microsoft.com/office/officeart/2005/8/layout/hList1"/>
    <dgm:cxn modelId="{C12F8BF6-04A4-4ABE-B572-E539C3F0E9E4}" srcId="{D4CB9331-DB17-4A98-93EE-DA9E6B8CC87A}" destId="{03958A4D-A8AD-41F7-B666-47AB77378AAB}" srcOrd="1" destOrd="0" parTransId="{B92EB6CF-4B53-4F67-888D-F4E0E1935EF2}" sibTransId="{84711B5A-A321-4C12-B798-0A8FA074A3E9}"/>
    <dgm:cxn modelId="{0E34E5FB-C37F-46D6-90C2-CDBB4618454A}" type="presOf" srcId="{56C31C28-5041-42B3-BF12-6C1D29B245F9}" destId="{C4B1BD2A-899F-4462-BD16-F0FF4BAF0FA8}" srcOrd="0" destOrd="0" presId="urn:microsoft.com/office/officeart/2005/8/layout/hList1"/>
    <dgm:cxn modelId="{E28233FC-986A-4B4B-93B6-86E071EB1C27}" type="presOf" srcId="{D3018DEF-EF02-44EB-879D-768F3671F8CB}" destId="{C4B1BD2A-899F-4462-BD16-F0FF4BAF0FA8}" srcOrd="0" destOrd="3" presId="urn:microsoft.com/office/officeart/2005/8/layout/hList1"/>
    <dgm:cxn modelId="{B8BA5E75-8264-4059-9B4D-D381CE5FBD5E}" type="presParOf" srcId="{F5AD9CED-1A8C-44F4-931F-242F7F05B412}" destId="{53516B05-88E9-4351-904B-EB815E5CD7F2}" srcOrd="0" destOrd="0" presId="urn:microsoft.com/office/officeart/2005/8/layout/hList1"/>
    <dgm:cxn modelId="{6AC67ECA-84D8-46EB-B804-44ADE2EDCCD3}" type="presParOf" srcId="{53516B05-88E9-4351-904B-EB815E5CD7F2}" destId="{69DE4BB6-9391-46E2-969C-C9CBF0AB0612}" srcOrd="0" destOrd="0" presId="urn:microsoft.com/office/officeart/2005/8/layout/hList1"/>
    <dgm:cxn modelId="{62656506-5548-4E39-A3C7-01D04EF581FD}" type="presParOf" srcId="{53516B05-88E9-4351-904B-EB815E5CD7F2}" destId="{7A661106-5D9E-4A51-B349-9FCDACE2FD68}" srcOrd="1" destOrd="0" presId="urn:microsoft.com/office/officeart/2005/8/layout/hList1"/>
    <dgm:cxn modelId="{14FB0A8B-388C-43FD-8B34-B191B715A483}" type="presParOf" srcId="{F5AD9CED-1A8C-44F4-931F-242F7F05B412}" destId="{D4562D0D-DABA-443F-BB4A-72DCE2CA5FBB}" srcOrd="1" destOrd="0" presId="urn:microsoft.com/office/officeart/2005/8/layout/hList1"/>
    <dgm:cxn modelId="{CAA9FC4B-0C40-45CD-8143-CD9E42E7B9B7}" type="presParOf" srcId="{F5AD9CED-1A8C-44F4-931F-242F7F05B412}" destId="{9C9A9FA1-A98F-4BF5-BEDB-58F0197FE3E8}" srcOrd="2" destOrd="0" presId="urn:microsoft.com/office/officeart/2005/8/layout/hList1"/>
    <dgm:cxn modelId="{183FDBA7-F64B-4F29-8B2F-7C84986D3142}" type="presParOf" srcId="{9C9A9FA1-A98F-4BF5-BEDB-58F0197FE3E8}" destId="{BF619301-C20B-48D5-9AA3-17FDBF5ABEFC}" srcOrd="0" destOrd="0" presId="urn:microsoft.com/office/officeart/2005/8/layout/hList1"/>
    <dgm:cxn modelId="{AD185AA3-4D49-40BF-8F8C-3AE2C02ED741}" type="presParOf" srcId="{9C9A9FA1-A98F-4BF5-BEDB-58F0197FE3E8}" destId="{699BD266-624E-444F-8A86-382B4D519233}" srcOrd="1" destOrd="0" presId="urn:microsoft.com/office/officeart/2005/8/layout/hList1"/>
    <dgm:cxn modelId="{EA96C73F-DB5D-4448-9648-83BEDCFE1BA0}" type="presParOf" srcId="{F5AD9CED-1A8C-44F4-931F-242F7F05B412}" destId="{203D1941-22CB-48F2-B6A6-54D94FE7421B}" srcOrd="3" destOrd="0" presId="urn:microsoft.com/office/officeart/2005/8/layout/hList1"/>
    <dgm:cxn modelId="{57721AFD-8143-4021-AD1A-D641E3CE168F}" type="presParOf" srcId="{F5AD9CED-1A8C-44F4-931F-242F7F05B412}" destId="{AE374970-B3F3-4755-9149-E1B34DC8B037}" srcOrd="4" destOrd="0" presId="urn:microsoft.com/office/officeart/2005/8/layout/hList1"/>
    <dgm:cxn modelId="{60692F2D-3A64-4B6F-A2FC-C02005CE67DF}" type="presParOf" srcId="{AE374970-B3F3-4755-9149-E1B34DC8B037}" destId="{1E0FC6BE-0219-44FF-82A6-2A201780AD06}" srcOrd="0" destOrd="0" presId="urn:microsoft.com/office/officeart/2005/8/layout/hList1"/>
    <dgm:cxn modelId="{2F986AE0-E78A-4D4C-B133-F578A1718460}" type="presParOf" srcId="{AE374970-B3F3-4755-9149-E1B34DC8B037}" destId="{C4B1BD2A-899F-4462-BD16-F0FF4BAF0FA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5FE06C-082F-4161-9085-F4D6D7A5B7A2}" type="doc">
      <dgm:prSet loTypeId="urn:microsoft.com/office/officeart/2005/8/layout/hList1" loCatId="list" qsTypeId="urn:microsoft.com/office/officeart/2005/8/quickstyle/simple4" qsCatId="simple" csTypeId="urn:microsoft.com/office/officeart/2005/8/colors/colorful5" csCatId="colorful" phldr="1"/>
      <dgm:spPr/>
      <dgm:t>
        <a:bodyPr/>
        <a:lstStyle/>
        <a:p>
          <a:endParaRPr lang="en-US"/>
        </a:p>
      </dgm:t>
    </dgm:pt>
    <dgm:pt modelId="{AA3A92C9-34EE-47E3-91F6-3335DC583A6B}">
      <dgm:prSet phldrT="[Text]"/>
      <dgm:spPr/>
      <dgm:t>
        <a:bodyPr/>
        <a:lstStyle/>
        <a:p>
          <a:r>
            <a:rPr lang="en-US" dirty="0"/>
            <a:t>Men</a:t>
          </a:r>
        </a:p>
      </dgm:t>
    </dgm:pt>
    <dgm:pt modelId="{C0659B4C-B7CD-4662-9700-23E12F56180C}" type="parTrans" cxnId="{1CA051A2-9AB1-48D6-A7A9-1ACA1F0D98D8}">
      <dgm:prSet/>
      <dgm:spPr/>
      <dgm:t>
        <a:bodyPr/>
        <a:lstStyle/>
        <a:p>
          <a:endParaRPr lang="en-US"/>
        </a:p>
      </dgm:t>
    </dgm:pt>
    <dgm:pt modelId="{0088F8C8-AC1D-4688-889E-43E53C4E2A8A}" type="sibTrans" cxnId="{1CA051A2-9AB1-48D6-A7A9-1ACA1F0D98D8}">
      <dgm:prSet/>
      <dgm:spPr/>
      <dgm:t>
        <a:bodyPr/>
        <a:lstStyle/>
        <a:p>
          <a:endParaRPr lang="en-US"/>
        </a:p>
      </dgm:t>
    </dgm:pt>
    <dgm:pt modelId="{E60E7B80-6946-4428-9DFB-F4BDFDCB32E2}">
      <dgm:prSet phldrT="[Text]" custT="1"/>
      <dgm:spPr/>
      <dgm:t>
        <a:bodyPr/>
        <a:lstStyle/>
        <a:p>
          <a:r>
            <a:rPr lang="en-US" sz="3600" dirty="0"/>
            <a:t>Substance use Disorder </a:t>
          </a:r>
        </a:p>
      </dgm:t>
    </dgm:pt>
    <dgm:pt modelId="{0B70B13F-D8BF-4C63-A795-09E3406AD735}" type="parTrans" cxnId="{F2C957D7-A124-43F7-A8D3-CED05AA33A73}">
      <dgm:prSet/>
      <dgm:spPr/>
      <dgm:t>
        <a:bodyPr/>
        <a:lstStyle/>
        <a:p>
          <a:endParaRPr lang="en-US"/>
        </a:p>
      </dgm:t>
    </dgm:pt>
    <dgm:pt modelId="{B4025378-59D6-4541-828D-DFDCC5C2F451}" type="sibTrans" cxnId="{F2C957D7-A124-43F7-A8D3-CED05AA33A73}">
      <dgm:prSet/>
      <dgm:spPr/>
      <dgm:t>
        <a:bodyPr/>
        <a:lstStyle/>
        <a:p>
          <a:endParaRPr lang="en-US"/>
        </a:p>
      </dgm:t>
    </dgm:pt>
    <dgm:pt modelId="{45580DAA-802C-4503-9D57-D73987D1A482}">
      <dgm:prSet phldrT="[Text]"/>
      <dgm:spPr/>
      <dgm:t>
        <a:bodyPr/>
        <a:lstStyle/>
        <a:p>
          <a:r>
            <a:rPr lang="en-US" dirty="0"/>
            <a:t>women</a:t>
          </a:r>
        </a:p>
      </dgm:t>
    </dgm:pt>
    <dgm:pt modelId="{26C33402-B000-45E4-ADA3-7B76D61FBB30}" type="parTrans" cxnId="{4F95070E-1D49-4B92-8D1A-B2D164132A3A}">
      <dgm:prSet/>
      <dgm:spPr/>
      <dgm:t>
        <a:bodyPr/>
        <a:lstStyle/>
        <a:p>
          <a:endParaRPr lang="en-US"/>
        </a:p>
      </dgm:t>
    </dgm:pt>
    <dgm:pt modelId="{558849B7-F844-47B2-8638-0A999190C130}" type="sibTrans" cxnId="{4F95070E-1D49-4B92-8D1A-B2D164132A3A}">
      <dgm:prSet/>
      <dgm:spPr/>
      <dgm:t>
        <a:bodyPr/>
        <a:lstStyle/>
        <a:p>
          <a:endParaRPr lang="en-US"/>
        </a:p>
      </dgm:t>
    </dgm:pt>
    <dgm:pt modelId="{3AC6BF47-642A-4FC5-9154-E42FF737B888}">
      <dgm:prSet phldrT="[Text]" custT="1"/>
      <dgm:spPr/>
      <dgm:t>
        <a:bodyPr/>
        <a:lstStyle/>
        <a:p>
          <a:r>
            <a:rPr lang="en-US" sz="3600" dirty="0"/>
            <a:t>Anxiety Disorder</a:t>
          </a:r>
        </a:p>
      </dgm:t>
    </dgm:pt>
    <dgm:pt modelId="{BD70F4B1-B665-44B9-85F1-0A64C78B7C9B}" type="parTrans" cxnId="{BF7BF959-C859-444B-9DA4-D3C46C11821F}">
      <dgm:prSet/>
      <dgm:spPr/>
      <dgm:t>
        <a:bodyPr/>
        <a:lstStyle/>
        <a:p>
          <a:endParaRPr lang="en-US"/>
        </a:p>
      </dgm:t>
    </dgm:pt>
    <dgm:pt modelId="{FF04D835-54C7-474C-AD3B-C38B600A4452}" type="sibTrans" cxnId="{BF7BF959-C859-444B-9DA4-D3C46C11821F}">
      <dgm:prSet/>
      <dgm:spPr/>
      <dgm:t>
        <a:bodyPr/>
        <a:lstStyle/>
        <a:p>
          <a:endParaRPr lang="en-US"/>
        </a:p>
      </dgm:t>
    </dgm:pt>
    <dgm:pt modelId="{CD16FC62-BF20-41C2-8EE1-38368E8BCB29}">
      <dgm:prSet phldrT="[Text]" custT="1"/>
      <dgm:spPr/>
      <dgm:t>
        <a:bodyPr/>
        <a:lstStyle/>
        <a:p>
          <a:r>
            <a:rPr lang="en-US" sz="3600" dirty="0"/>
            <a:t>Eating Disorder</a:t>
          </a:r>
        </a:p>
      </dgm:t>
    </dgm:pt>
    <dgm:pt modelId="{258CC6EE-5F39-4A7B-8A42-8D23761716E6}" type="parTrans" cxnId="{CEB86125-9975-45B3-A3F5-6610FDC94DC4}">
      <dgm:prSet/>
      <dgm:spPr/>
      <dgm:t>
        <a:bodyPr/>
        <a:lstStyle/>
        <a:p>
          <a:endParaRPr lang="en-US"/>
        </a:p>
      </dgm:t>
    </dgm:pt>
    <dgm:pt modelId="{0A02CF02-AF40-4DA3-A137-10B2ED730359}" type="sibTrans" cxnId="{CEB86125-9975-45B3-A3F5-6610FDC94DC4}">
      <dgm:prSet/>
      <dgm:spPr/>
      <dgm:t>
        <a:bodyPr/>
        <a:lstStyle/>
        <a:p>
          <a:endParaRPr lang="en-US"/>
        </a:p>
      </dgm:t>
    </dgm:pt>
    <dgm:pt modelId="{91F63D5C-E91C-4784-8B2A-712D8C7440F6}" type="pres">
      <dgm:prSet presAssocID="{B55FE06C-082F-4161-9085-F4D6D7A5B7A2}" presName="Name0" presStyleCnt="0">
        <dgm:presLayoutVars>
          <dgm:dir/>
          <dgm:animLvl val="lvl"/>
          <dgm:resizeHandles val="exact"/>
        </dgm:presLayoutVars>
      </dgm:prSet>
      <dgm:spPr/>
    </dgm:pt>
    <dgm:pt modelId="{A52870CE-910C-4DB6-84D3-C985BF68E084}" type="pres">
      <dgm:prSet presAssocID="{AA3A92C9-34EE-47E3-91F6-3335DC583A6B}" presName="composite" presStyleCnt="0"/>
      <dgm:spPr/>
    </dgm:pt>
    <dgm:pt modelId="{3ACD210B-4874-4FFB-8041-0D57BE35402C}" type="pres">
      <dgm:prSet presAssocID="{AA3A92C9-34EE-47E3-91F6-3335DC583A6B}" presName="parTx" presStyleLbl="alignNode1" presStyleIdx="0" presStyleCnt="2" custLinFactNeighborX="-1" custLinFactNeighborY="1523">
        <dgm:presLayoutVars>
          <dgm:chMax val="0"/>
          <dgm:chPref val="0"/>
          <dgm:bulletEnabled val="1"/>
        </dgm:presLayoutVars>
      </dgm:prSet>
      <dgm:spPr/>
    </dgm:pt>
    <dgm:pt modelId="{EC59D387-F393-4F90-A4E7-A1C1C2E688F1}" type="pres">
      <dgm:prSet presAssocID="{AA3A92C9-34EE-47E3-91F6-3335DC583A6B}" presName="desTx" presStyleLbl="alignAccFollowNode1" presStyleIdx="0" presStyleCnt="2">
        <dgm:presLayoutVars>
          <dgm:bulletEnabled val="1"/>
        </dgm:presLayoutVars>
      </dgm:prSet>
      <dgm:spPr/>
    </dgm:pt>
    <dgm:pt modelId="{FE097240-EA57-4229-9E30-7A5BF2220424}" type="pres">
      <dgm:prSet presAssocID="{0088F8C8-AC1D-4688-889E-43E53C4E2A8A}" presName="space" presStyleCnt="0"/>
      <dgm:spPr/>
    </dgm:pt>
    <dgm:pt modelId="{C5B29ACF-C4EA-4463-AC3A-AE23426DCC50}" type="pres">
      <dgm:prSet presAssocID="{45580DAA-802C-4503-9D57-D73987D1A482}" presName="composite" presStyleCnt="0"/>
      <dgm:spPr/>
    </dgm:pt>
    <dgm:pt modelId="{BDBBC928-975B-49BE-98C5-C3540D5AA2E3}" type="pres">
      <dgm:prSet presAssocID="{45580DAA-802C-4503-9D57-D73987D1A482}" presName="parTx" presStyleLbl="alignNode1" presStyleIdx="1" presStyleCnt="2">
        <dgm:presLayoutVars>
          <dgm:chMax val="0"/>
          <dgm:chPref val="0"/>
          <dgm:bulletEnabled val="1"/>
        </dgm:presLayoutVars>
      </dgm:prSet>
      <dgm:spPr/>
    </dgm:pt>
    <dgm:pt modelId="{D21F95E2-4C9B-42CE-8154-818BA5A9BCCF}" type="pres">
      <dgm:prSet presAssocID="{45580DAA-802C-4503-9D57-D73987D1A482}" presName="desTx" presStyleLbl="alignAccFollowNode1" presStyleIdx="1" presStyleCnt="2">
        <dgm:presLayoutVars>
          <dgm:bulletEnabled val="1"/>
        </dgm:presLayoutVars>
      </dgm:prSet>
      <dgm:spPr/>
    </dgm:pt>
  </dgm:ptLst>
  <dgm:cxnLst>
    <dgm:cxn modelId="{4F95070E-1D49-4B92-8D1A-B2D164132A3A}" srcId="{B55FE06C-082F-4161-9085-F4D6D7A5B7A2}" destId="{45580DAA-802C-4503-9D57-D73987D1A482}" srcOrd="1" destOrd="0" parTransId="{26C33402-B000-45E4-ADA3-7B76D61FBB30}" sibTransId="{558849B7-F844-47B2-8638-0A999190C130}"/>
    <dgm:cxn modelId="{CEB86125-9975-45B3-A3F5-6610FDC94DC4}" srcId="{45580DAA-802C-4503-9D57-D73987D1A482}" destId="{CD16FC62-BF20-41C2-8EE1-38368E8BCB29}" srcOrd="1" destOrd="0" parTransId="{258CC6EE-5F39-4A7B-8A42-8D23761716E6}" sibTransId="{0A02CF02-AF40-4DA3-A137-10B2ED730359}"/>
    <dgm:cxn modelId="{E2D25E27-76EC-468C-9EA7-A804D643F91C}" type="presOf" srcId="{3AC6BF47-642A-4FC5-9154-E42FF737B888}" destId="{D21F95E2-4C9B-42CE-8154-818BA5A9BCCF}" srcOrd="0" destOrd="0" presId="urn:microsoft.com/office/officeart/2005/8/layout/hList1"/>
    <dgm:cxn modelId="{764CAD3E-90DE-41F7-BBF2-0E561798C273}" type="presOf" srcId="{B55FE06C-082F-4161-9085-F4D6D7A5B7A2}" destId="{91F63D5C-E91C-4784-8B2A-712D8C7440F6}" srcOrd="0" destOrd="0" presId="urn:microsoft.com/office/officeart/2005/8/layout/hList1"/>
    <dgm:cxn modelId="{F245AF40-7198-4400-9C00-3970AA84E58E}" type="presOf" srcId="{CD16FC62-BF20-41C2-8EE1-38368E8BCB29}" destId="{D21F95E2-4C9B-42CE-8154-818BA5A9BCCF}" srcOrd="0" destOrd="1" presId="urn:microsoft.com/office/officeart/2005/8/layout/hList1"/>
    <dgm:cxn modelId="{C860A261-8A60-4369-AF0E-BAE65E7A5345}" type="presOf" srcId="{E60E7B80-6946-4428-9DFB-F4BDFDCB32E2}" destId="{EC59D387-F393-4F90-A4E7-A1C1C2E688F1}" srcOrd="0" destOrd="0" presId="urn:microsoft.com/office/officeart/2005/8/layout/hList1"/>
    <dgm:cxn modelId="{95747751-1AE1-4DB1-9BBA-512BB27DCE45}" type="presOf" srcId="{AA3A92C9-34EE-47E3-91F6-3335DC583A6B}" destId="{3ACD210B-4874-4FFB-8041-0D57BE35402C}" srcOrd="0" destOrd="0" presId="urn:microsoft.com/office/officeart/2005/8/layout/hList1"/>
    <dgm:cxn modelId="{D7F62A56-78E6-4425-B8EF-C1A76D44364D}" type="presOf" srcId="{45580DAA-802C-4503-9D57-D73987D1A482}" destId="{BDBBC928-975B-49BE-98C5-C3540D5AA2E3}" srcOrd="0" destOrd="0" presId="urn:microsoft.com/office/officeart/2005/8/layout/hList1"/>
    <dgm:cxn modelId="{BF7BF959-C859-444B-9DA4-D3C46C11821F}" srcId="{45580DAA-802C-4503-9D57-D73987D1A482}" destId="{3AC6BF47-642A-4FC5-9154-E42FF737B888}" srcOrd="0" destOrd="0" parTransId="{BD70F4B1-B665-44B9-85F1-0A64C78B7C9B}" sibTransId="{FF04D835-54C7-474C-AD3B-C38B600A4452}"/>
    <dgm:cxn modelId="{1CA051A2-9AB1-48D6-A7A9-1ACA1F0D98D8}" srcId="{B55FE06C-082F-4161-9085-F4D6D7A5B7A2}" destId="{AA3A92C9-34EE-47E3-91F6-3335DC583A6B}" srcOrd="0" destOrd="0" parTransId="{C0659B4C-B7CD-4662-9700-23E12F56180C}" sibTransId="{0088F8C8-AC1D-4688-889E-43E53C4E2A8A}"/>
    <dgm:cxn modelId="{F2C957D7-A124-43F7-A8D3-CED05AA33A73}" srcId="{AA3A92C9-34EE-47E3-91F6-3335DC583A6B}" destId="{E60E7B80-6946-4428-9DFB-F4BDFDCB32E2}" srcOrd="0" destOrd="0" parTransId="{0B70B13F-D8BF-4C63-A795-09E3406AD735}" sibTransId="{B4025378-59D6-4541-828D-DFDCC5C2F451}"/>
    <dgm:cxn modelId="{BCC8C254-28A7-4ECC-9355-50532C697A81}" type="presParOf" srcId="{91F63D5C-E91C-4784-8B2A-712D8C7440F6}" destId="{A52870CE-910C-4DB6-84D3-C985BF68E084}" srcOrd="0" destOrd="0" presId="urn:microsoft.com/office/officeart/2005/8/layout/hList1"/>
    <dgm:cxn modelId="{21482E32-F342-44F7-A26C-F1C8498E259E}" type="presParOf" srcId="{A52870CE-910C-4DB6-84D3-C985BF68E084}" destId="{3ACD210B-4874-4FFB-8041-0D57BE35402C}" srcOrd="0" destOrd="0" presId="urn:microsoft.com/office/officeart/2005/8/layout/hList1"/>
    <dgm:cxn modelId="{57259ADB-0F9A-423A-ABDE-0A971390417C}" type="presParOf" srcId="{A52870CE-910C-4DB6-84D3-C985BF68E084}" destId="{EC59D387-F393-4F90-A4E7-A1C1C2E688F1}" srcOrd="1" destOrd="0" presId="urn:microsoft.com/office/officeart/2005/8/layout/hList1"/>
    <dgm:cxn modelId="{3A03440B-470B-48E9-9B55-806529FD0D8F}" type="presParOf" srcId="{91F63D5C-E91C-4784-8B2A-712D8C7440F6}" destId="{FE097240-EA57-4229-9E30-7A5BF2220424}" srcOrd="1" destOrd="0" presId="urn:microsoft.com/office/officeart/2005/8/layout/hList1"/>
    <dgm:cxn modelId="{478D94A8-0DAC-4479-8ED0-04E27EA19452}" type="presParOf" srcId="{91F63D5C-E91C-4784-8B2A-712D8C7440F6}" destId="{C5B29ACF-C4EA-4463-AC3A-AE23426DCC50}" srcOrd="2" destOrd="0" presId="urn:microsoft.com/office/officeart/2005/8/layout/hList1"/>
    <dgm:cxn modelId="{415E25F9-B470-48F2-AC48-B3F776DB447D}" type="presParOf" srcId="{C5B29ACF-C4EA-4463-AC3A-AE23426DCC50}" destId="{BDBBC928-975B-49BE-98C5-C3540D5AA2E3}" srcOrd="0" destOrd="0" presId="urn:microsoft.com/office/officeart/2005/8/layout/hList1"/>
    <dgm:cxn modelId="{FC7EAF66-98BF-4BB7-9DBA-615F1DD06822}" type="presParOf" srcId="{C5B29ACF-C4EA-4463-AC3A-AE23426DCC50}" destId="{D21F95E2-4C9B-42CE-8154-818BA5A9BCC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DE4BB6-9391-46E2-969C-C9CBF0AB0612}">
      <dsp:nvSpPr>
        <dsp:cNvPr id="0" name=""/>
        <dsp:cNvSpPr/>
      </dsp:nvSpPr>
      <dsp:spPr>
        <a:xfrm>
          <a:off x="3286" y="230352"/>
          <a:ext cx="3203971" cy="51840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Medical</a:t>
          </a:r>
        </a:p>
      </dsp:txBody>
      <dsp:txXfrm>
        <a:off x="3286" y="230352"/>
        <a:ext cx="3203971" cy="518400"/>
      </dsp:txXfrm>
    </dsp:sp>
    <dsp:sp modelId="{7A661106-5D9E-4A51-B349-9FCDACE2FD68}">
      <dsp:nvSpPr>
        <dsp:cNvPr id="0" name=""/>
        <dsp:cNvSpPr/>
      </dsp:nvSpPr>
      <dsp:spPr>
        <a:xfrm>
          <a:off x="3286" y="748752"/>
          <a:ext cx="3203971" cy="3372232"/>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AIDS/HIV</a:t>
          </a:r>
        </a:p>
        <a:p>
          <a:pPr marL="171450" lvl="1" indent="-171450" algn="l" defTabSz="800100">
            <a:lnSpc>
              <a:spcPct val="90000"/>
            </a:lnSpc>
            <a:spcBef>
              <a:spcPct val="0"/>
            </a:spcBef>
            <a:spcAft>
              <a:spcPct val="15000"/>
            </a:spcAft>
            <a:buChar char="•"/>
          </a:pPr>
          <a:r>
            <a:rPr lang="en-US" sz="1800" kern="1200" dirty="0"/>
            <a:t>Delirium</a:t>
          </a:r>
        </a:p>
        <a:p>
          <a:pPr marL="171450" lvl="1" indent="-171450" algn="l" defTabSz="800100">
            <a:lnSpc>
              <a:spcPct val="90000"/>
            </a:lnSpc>
            <a:spcBef>
              <a:spcPct val="0"/>
            </a:spcBef>
            <a:spcAft>
              <a:spcPct val="15000"/>
            </a:spcAft>
            <a:buChar char="•"/>
          </a:pPr>
          <a:r>
            <a:rPr lang="en-US" sz="1800" kern="1200" dirty="0"/>
            <a:t>Hyperthyroidism</a:t>
          </a:r>
        </a:p>
        <a:p>
          <a:pPr marL="171450" lvl="1" indent="-171450" algn="l" defTabSz="800100">
            <a:lnSpc>
              <a:spcPct val="90000"/>
            </a:lnSpc>
            <a:spcBef>
              <a:spcPct val="0"/>
            </a:spcBef>
            <a:spcAft>
              <a:spcPct val="15000"/>
            </a:spcAft>
            <a:buChar char="•"/>
          </a:pPr>
          <a:r>
            <a:rPr lang="en-US" sz="1800" kern="1200" dirty="0"/>
            <a:t>Postencephalitic syndrome</a:t>
          </a:r>
        </a:p>
      </dsp:txBody>
      <dsp:txXfrm>
        <a:off x="3286" y="748752"/>
        <a:ext cx="3203971" cy="3372232"/>
      </dsp:txXfrm>
    </dsp:sp>
    <dsp:sp modelId="{BF619301-C20B-48D5-9AA3-17FDBF5ABEFC}">
      <dsp:nvSpPr>
        <dsp:cNvPr id="0" name=""/>
        <dsp:cNvSpPr/>
      </dsp:nvSpPr>
      <dsp:spPr>
        <a:xfrm>
          <a:off x="3655814" y="230352"/>
          <a:ext cx="3203971" cy="518400"/>
        </a:xfrm>
        <a:prstGeom prst="rect">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w="6350" cap="flat" cmpd="sng" algn="ctr">
          <a:solidFill>
            <a:schemeClr val="accent4">
              <a:hueOff val="5197846"/>
              <a:satOff val="-23984"/>
              <a:lumOff val="883"/>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Substance induced</a:t>
          </a:r>
        </a:p>
      </dsp:txBody>
      <dsp:txXfrm>
        <a:off x="3655814" y="230352"/>
        <a:ext cx="3203971" cy="518400"/>
      </dsp:txXfrm>
    </dsp:sp>
    <dsp:sp modelId="{699BD266-624E-444F-8A86-382B4D519233}">
      <dsp:nvSpPr>
        <dsp:cNvPr id="0" name=""/>
        <dsp:cNvSpPr/>
      </dsp:nvSpPr>
      <dsp:spPr>
        <a:xfrm>
          <a:off x="3655814" y="748752"/>
          <a:ext cx="3203971" cy="3372232"/>
        </a:xfrm>
        <a:prstGeom prst="rect">
          <a:avLst/>
        </a:prstGeom>
        <a:solidFill>
          <a:schemeClr val="accent4">
            <a:tint val="40000"/>
            <a:alpha val="90000"/>
            <a:hueOff val="5756959"/>
            <a:satOff val="-30630"/>
            <a:lumOff val="-1745"/>
            <a:alphaOff val="0"/>
          </a:schemeClr>
        </a:solidFill>
        <a:ln w="6350" cap="flat" cmpd="sng" algn="ctr">
          <a:solidFill>
            <a:schemeClr val="accent4">
              <a:tint val="40000"/>
              <a:alpha val="90000"/>
              <a:hueOff val="5756959"/>
              <a:satOff val="-30630"/>
              <a:lumOff val="-174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Antidepressant-induced mania</a:t>
          </a:r>
        </a:p>
        <a:p>
          <a:pPr marL="171450" lvl="1" indent="-171450" algn="l" defTabSz="800100">
            <a:lnSpc>
              <a:spcPct val="90000"/>
            </a:lnSpc>
            <a:spcBef>
              <a:spcPct val="0"/>
            </a:spcBef>
            <a:spcAft>
              <a:spcPct val="15000"/>
            </a:spcAft>
            <a:buChar char="•"/>
          </a:pPr>
          <a:r>
            <a:rPr lang="en-US" sz="1800" kern="1200"/>
            <a:t>Steroid-induced mania</a:t>
          </a:r>
        </a:p>
        <a:p>
          <a:pPr marL="171450" lvl="1" indent="-171450" algn="l" defTabSz="800100">
            <a:lnSpc>
              <a:spcPct val="90000"/>
            </a:lnSpc>
            <a:spcBef>
              <a:spcPct val="0"/>
            </a:spcBef>
            <a:spcAft>
              <a:spcPct val="15000"/>
            </a:spcAft>
            <a:buChar char="•"/>
          </a:pPr>
          <a:r>
            <a:rPr lang="en-US" sz="1800" kern="1200"/>
            <a:t>Amphetamine-induced mania</a:t>
          </a:r>
        </a:p>
        <a:p>
          <a:pPr marL="171450" lvl="1" indent="-171450" algn="l" defTabSz="800100">
            <a:lnSpc>
              <a:spcPct val="90000"/>
            </a:lnSpc>
            <a:spcBef>
              <a:spcPct val="0"/>
            </a:spcBef>
            <a:spcAft>
              <a:spcPct val="15000"/>
            </a:spcAft>
            <a:buChar char="•"/>
          </a:pPr>
          <a:r>
            <a:rPr lang="en-US" sz="1800" kern="1200"/>
            <a:t>Cocaine-induced mania</a:t>
          </a:r>
        </a:p>
        <a:p>
          <a:pPr marL="171450" lvl="1" indent="-171450" algn="l" defTabSz="800100">
            <a:lnSpc>
              <a:spcPct val="90000"/>
            </a:lnSpc>
            <a:spcBef>
              <a:spcPct val="0"/>
            </a:spcBef>
            <a:spcAft>
              <a:spcPct val="15000"/>
            </a:spcAft>
            <a:buChar char="•"/>
          </a:pPr>
          <a:r>
            <a:rPr lang="en-US" sz="1800" kern="1200"/>
            <a:t>Phencyclidine-induced mania</a:t>
          </a:r>
        </a:p>
        <a:p>
          <a:pPr marL="171450" lvl="1" indent="-171450" algn="l" defTabSz="800100">
            <a:lnSpc>
              <a:spcPct val="90000"/>
            </a:lnSpc>
            <a:spcBef>
              <a:spcPct val="0"/>
            </a:spcBef>
            <a:spcAft>
              <a:spcPct val="15000"/>
            </a:spcAft>
            <a:buChar char="•"/>
          </a:pPr>
          <a:r>
            <a:rPr lang="en-US" sz="1800" kern="1200"/>
            <a:t>Alcohol intoxication</a:t>
          </a:r>
        </a:p>
        <a:p>
          <a:pPr marL="171450" lvl="1" indent="-171450" algn="l" defTabSz="800100">
            <a:lnSpc>
              <a:spcPct val="90000"/>
            </a:lnSpc>
            <a:spcBef>
              <a:spcPct val="0"/>
            </a:spcBef>
            <a:spcAft>
              <a:spcPct val="15000"/>
            </a:spcAft>
            <a:buChar char="•"/>
          </a:pPr>
          <a:r>
            <a:rPr lang="en-US" sz="1800" kern="1200"/>
            <a:t>L-Dopa–induced mania</a:t>
          </a:r>
        </a:p>
        <a:p>
          <a:pPr marL="171450" lvl="1" indent="-171450" algn="l" defTabSz="800100">
            <a:lnSpc>
              <a:spcPct val="90000"/>
            </a:lnSpc>
            <a:spcBef>
              <a:spcPct val="0"/>
            </a:spcBef>
            <a:spcAft>
              <a:spcPct val="15000"/>
            </a:spcAft>
            <a:buChar char="•"/>
          </a:pPr>
          <a:r>
            <a:rPr lang="en-US" sz="1800" kern="1200"/>
            <a:t>Bronchodilator-induced mania</a:t>
          </a:r>
        </a:p>
        <a:p>
          <a:pPr marL="171450" lvl="1" indent="-171450" algn="l" defTabSz="800100">
            <a:lnSpc>
              <a:spcPct val="90000"/>
            </a:lnSpc>
            <a:spcBef>
              <a:spcPct val="0"/>
            </a:spcBef>
            <a:spcAft>
              <a:spcPct val="15000"/>
            </a:spcAft>
            <a:buChar char="•"/>
          </a:pPr>
          <a:r>
            <a:rPr lang="en-US" sz="1800" kern="1200" dirty="0"/>
            <a:t>Decongestant-induced mania</a:t>
          </a:r>
        </a:p>
      </dsp:txBody>
      <dsp:txXfrm>
        <a:off x="3655814" y="748752"/>
        <a:ext cx="3203971" cy="3372232"/>
      </dsp:txXfrm>
    </dsp:sp>
    <dsp:sp modelId="{1E0FC6BE-0219-44FF-82A6-2A201780AD06}">
      <dsp:nvSpPr>
        <dsp:cNvPr id="0" name=""/>
        <dsp:cNvSpPr/>
      </dsp:nvSpPr>
      <dsp:spPr>
        <a:xfrm>
          <a:off x="7311628" y="230352"/>
          <a:ext cx="3203971" cy="518400"/>
        </a:xfrm>
        <a:prstGeom prst="rect">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w="6350" cap="flat" cmpd="sng" algn="ctr">
          <a:solidFill>
            <a:schemeClr val="accent4">
              <a:hueOff val="10395692"/>
              <a:satOff val="-47968"/>
              <a:lumOff val="176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Psychiatric</a:t>
          </a:r>
        </a:p>
      </dsp:txBody>
      <dsp:txXfrm>
        <a:off x="7311628" y="230352"/>
        <a:ext cx="3203971" cy="518400"/>
      </dsp:txXfrm>
    </dsp:sp>
    <dsp:sp modelId="{C4B1BD2A-899F-4462-BD16-F0FF4BAF0FA8}">
      <dsp:nvSpPr>
        <dsp:cNvPr id="0" name=""/>
        <dsp:cNvSpPr/>
      </dsp:nvSpPr>
      <dsp:spPr>
        <a:xfrm>
          <a:off x="7308342" y="748752"/>
          <a:ext cx="3203971" cy="3372232"/>
        </a:xfrm>
        <a:prstGeom prst="rect">
          <a:avLst/>
        </a:prstGeom>
        <a:solidFill>
          <a:schemeClr val="accent4">
            <a:tint val="40000"/>
            <a:alpha val="90000"/>
            <a:hueOff val="11513918"/>
            <a:satOff val="-61261"/>
            <a:lumOff val="-3490"/>
            <a:alphaOff val="0"/>
          </a:schemeClr>
        </a:solidFill>
        <a:ln w="6350" cap="flat" cmpd="sng" algn="ctr">
          <a:solidFill>
            <a:schemeClr val="accent4">
              <a:tint val="40000"/>
              <a:alpha val="90000"/>
              <a:hueOff val="11513918"/>
              <a:satOff val="-61261"/>
              <a:lumOff val="-349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Atypical psychosis</a:t>
          </a:r>
        </a:p>
        <a:p>
          <a:pPr marL="171450" lvl="1" indent="-171450" algn="l" defTabSz="800100">
            <a:lnSpc>
              <a:spcPct val="90000"/>
            </a:lnSpc>
            <a:spcBef>
              <a:spcPct val="0"/>
            </a:spcBef>
            <a:spcAft>
              <a:spcPct val="15000"/>
            </a:spcAft>
            <a:buChar char="•"/>
          </a:pPr>
          <a:r>
            <a:rPr lang="en-US" sz="1800" kern="1200"/>
            <a:t>Bipolar disorder</a:t>
          </a:r>
        </a:p>
        <a:p>
          <a:pPr marL="171450" lvl="1" indent="-171450" algn="l" defTabSz="800100">
            <a:lnSpc>
              <a:spcPct val="90000"/>
            </a:lnSpc>
            <a:spcBef>
              <a:spcPct val="0"/>
            </a:spcBef>
            <a:spcAft>
              <a:spcPct val="15000"/>
            </a:spcAft>
            <a:buChar char="•"/>
          </a:pPr>
          <a:r>
            <a:rPr lang="en-US" sz="1800" kern="1200"/>
            <a:t>Catatonic schizophrenia</a:t>
          </a:r>
        </a:p>
        <a:p>
          <a:pPr marL="171450" lvl="1" indent="-171450" algn="l" defTabSz="800100">
            <a:lnSpc>
              <a:spcPct val="90000"/>
            </a:lnSpc>
            <a:spcBef>
              <a:spcPct val="0"/>
            </a:spcBef>
            <a:spcAft>
              <a:spcPct val="15000"/>
            </a:spcAft>
            <a:buChar char="•"/>
          </a:pPr>
          <a:r>
            <a:rPr lang="en-US" sz="1800" kern="1200" dirty="0"/>
            <a:t>Schizoaffective disorder</a:t>
          </a:r>
        </a:p>
      </dsp:txBody>
      <dsp:txXfrm>
        <a:off x="7308342" y="748752"/>
        <a:ext cx="3203971" cy="33722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D210B-4874-4FFB-8041-0D57BE35402C}">
      <dsp:nvSpPr>
        <dsp:cNvPr id="0" name=""/>
        <dsp:cNvSpPr/>
      </dsp:nvSpPr>
      <dsp:spPr>
        <a:xfrm>
          <a:off x="2" y="56307"/>
          <a:ext cx="4913783" cy="169920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419608" tIns="239776" rIns="419608" bIns="239776" numCol="1" spcCol="1270" anchor="ctr" anchorCtr="0">
          <a:noAutofit/>
        </a:bodyPr>
        <a:lstStyle/>
        <a:p>
          <a:pPr marL="0" lvl="0" indent="0" algn="ctr" defTabSz="2622550">
            <a:lnSpc>
              <a:spcPct val="90000"/>
            </a:lnSpc>
            <a:spcBef>
              <a:spcPct val="0"/>
            </a:spcBef>
            <a:spcAft>
              <a:spcPct val="35000"/>
            </a:spcAft>
            <a:buNone/>
          </a:pPr>
          <a:r>
            <a:rPr lang="en-US" sz="5900" kern="1200" dirty="0"/>
            <a:t>Men</a:t>
          </a:r>
        </a:p>
      </dsp:txBody>
      <dsp:txXfrm>
        <a:off x="2" y="56307"/>
        <a:ext cx="4913783" cy="1699200"/>
      </dsp:txXfrm>
    </dsp:sp>
    <dsp:sp modelId="{EC59D387-F393-4F90-A4E7-A1C1C2E688F1}">
      <dsp:nvSpPr>
        <dsp:cNvPr id="0" name=""/>
        <dsp:cNvSpPr/>
      </dsp:nvSpPr>
      <dsp:spPr>
        <a:xfrm>
          <a:off x="51" y="1729629"/>
          <a:ext cx="4913783" cy="2591280"/>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2024" tIns="192024" rIns="256032" bIns="288036" numCol="1" spcCol="1270" anchor="t" anchorCtr="0">
          <a:noAutofit/>
        </a:bodyPr>
        <a:lstStyle/>
        <a:p>
          <a:pPr marL="285750" lvl="1" indent="-285750" algn="l" defTabSz="1600200">
            <a:lnSpc>
              <a:spcPct val="90000"/>
            </a:lnSpc>
            <a:spcBef>
              <a:spcPct val="0"/>
            </a:spcBef>
            <a:spcAft>
              <a:spcPct val="15000"/>
            </a:spcAft>
            <a:buChar char="•"/>
          </a:pPr>
          <a:r>
            <a:rPr lang="en-US" sz="3600" kern="1200" dirty="0"/>
            <a:t>Substance use Disorder </a:t>
          </a:r>
        </a:p>
      </dsp:txBody>
      <dsp:txXfrm>
        <a:off x="51" y="1729629"/>
        <a:ext cx="4913783" cy="2591280"/>
      </dsp:txXfrm>
    </dsp:sp>
    <dsp:sp modelId="{BDBBC928-975B-49BE-98C5-C3540D5AA2E3}">
      <dsp:nvSpPr>
        <dsp:cNvPr id="0" name=""/>
        <dsp:cNvSpPr/>
      </dsp:nvSpPr>
      <dsp:spPr>
        <a:xfrm>
          <a:off x="5601764" y="30429"/>
          <a:ext cx="4913783" cy="1699200"/>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419608" tIns="239776" rIns="419608" bIns="239776" numCol="1" spcCol="1270" anchor="ctr" anchorCtr="0">
          <a:noAutofit/>
        </a:bodyPr>
        <a:lstStyle/>
        <a:p>
          <a:pPr marL="0" lvl="0" indent="0" algn="ctr" defTabSz="2622550">
            <a:lnSpc>
              <a:spcPct val="90000"/>
            </a:lnSpc>
            <a:spcBef>
              <a:spcPct val="0"/>
            </a:spcBef>
            <a:spcAft>
              <a:spcPct val="35000"/>
            </a:spcAft>
            <a:buNone/>
          </a:pPr>
          <a:r>
            <a:rPr lang="en-US" sz="5900" kern="1200" dirty="0"/>
            <a:t>women</a:t>
          </a:r>
        </a:p>
      </dsp:txBody>
      <dsp:txXfrm>
        <a:off x="5601764" y="30429"/>
        <a:ext cx="4913783" cy="1699200"/>
      </dsp:txXfrm>
    </dsp:sp>
    <dsp:sp modelId="{D21F95E2-4C9B-42CE-8154-818BA5A9BCCF}">
      <dsp:nvSpPr>
        <dsp:cNvPr id="0" name=""/>
        <dsp:cNvSpPr/>
      </dsp:nvSpPr>
      <dsp:spPr>
        <a:xfrm>
          <a:off x="5601764" y="1729629"/>
          <a:ext cx="4913783" cy="2591280"/>
        </a:xfrm>
        <a:prstGeom prst="rect">
          <a:avLst/>
        </a:prstGeom>
        <a:solidFill>
          <a:schemeClr val="accent5">
            <a:tint val="40000"/>
            <a:alpha val="90000"/>
            <a:hueOff val="-7391755"/>
            <a:satOff val="-12816"/>
            <a:lumOff val="-1289"/>
            <a:alphaOff val="0"/>
          </a:schemeClr>
        </a:solidFill>
        <a:ln w="6350" cap="flat" cmpd="sng" algn="ctr">
          <a:solidFill>
            <a:schemeClr val="accent5">
              <a:tint val="40000"/>
              <a:alpha val="90000"/>
              <a:hueOff val="-7391755"/>
              <a:satOff val="-12816"/>
              <a:lumOff val="-128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2024" tIns="192024" rIns="256032" bIns="288036" numCol="1" spcCol="1270" anchor="t" anchorCtr="0">
          <a:noAutofit/>
        </a:bodyPr>
        <a:lstStyle/>
        <a:p>
          <a:pPr marL="285750" lvl="1" indent="-285750" algn="l" defTabSz="1600200">
            <a:lnSpc>
              <a:spcPct val="90000"/>
            </a:lnSpc>
            <a:spcBef>
              <a:spcPct val="0"/>
            </a:spcBef>
            <a:spcAft>
              <a:spcPct val="15000"/>
            </a:spcAft>
            <a:buChar char="•"/>
          </a:pPr>
          <a:r>
            <a:rPr lang="en-US" sz="3600" kern="1200" dirty="0"/>
            <a:t>Anxiety Disorder</a:t>
          </a:r>
        </a:p>
        <a:p>
          <a:pPr marL="285750" lvl="1" indent="-285750" algn="l" defTabSz="1600200">
            <a:lnSpc>
              <a:spcPct val="90000"/>
            </a:lnSpc>
            <a:spcBef>
              <a:spcPct val="0"/>
            </a:spcBef>
            <a:spcAft>
              <a:spcPct val="15000"/>
            </a:spcAft>
            <a:buChar char="•"/>
          </a:pPr>
          <a:r>
            <a:rPr lang="en-US" sz="3600" kern="1200" dirty="0"/>
            <a:t>Eating Disorder</a:t>
          </a:r>
        </a:p>
      </dsp:txBody>
      <dsp:txXfrm>
        <a:off x="5601764" y="1729629"/>
        <a:ext cx="4913783" cy="259128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AF6F5A-2DDB-40D2-90B2-4C52E4857E4C}" type="datetimeFigureOut">
              <a:rPr lang="en-US" smtClean="0"/>
              <a:t>6/10/2023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F84293-DEDD-44F4-8E7D-C96BF0CC8BD7}" type="slidenum">
              <a:rPr lang="en-US" smtClean="0"/>
              <a:t>‹#›</a:t>
            </a:fld>
            <a:endParaRPr lang="en-US"/>
          </a:p>
        </p:txBody>
      </p:sp>
    </p:spTree>
    <p:extLst>
      <p:ext uri="{BB962C8B-B14F-4D97-AF65-F5344CB8AC3E}">
        <p14:creationId xmlns:p14="http://schemas.microsoft.com/office/powerpoint/2010/main" val="1291345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F84293-DEDD-44F4-8E7D-C96BF0CC8BD7}" type="slidenum">
              <a:rPr lang="en-US" smtClean="0"/>
              <a:t>1</a:t>
            </a:fld>
            <a:endParaRPr lang="en-US"/>
          </a:p>
        </p:txBody>
      </p:sp>
    </p:spTree>
    <p:extLst>
      <p:ext uri="{BB962C8B-B14F-4D97-AF65-F5344CB8AC3E}">
        <p14:creationId xmlns:p14="http://schemas.microsoft.com/office/powerpoint/2010/main" val="3089978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F84293-DEDD-44F4-8E7D-C96BF0CC8BD7}" type="slidenum">
              <a:rPr lang="en-US" smtClean="0"/>
              <a:t>11</a:t>
            </a:fld>
            <a:endParaRPr lang="en-US"/>
          </a:p>
        </p:txBody>
      </p:sp>
    </p:spTree>
    <p:extLst>
      <p:ext uri="{BB962C8B-B14F-4D97-AF65-F5344CB8AC3E}">
        <p14:creationId xmlns:p14="http://schemas.microsoft.com/office/powerpoint/2010/main" val="4228938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F84293-DEDD-44F4-8E7D-C96BF0CC8BD7}" type="slidenum">
              <a:rPr lang="en-US" smtClean="0"/>
              <a:t>12</a:t>
            </a:fld>
            <a:endParaRPr lang="en-US"/>
          </a:p>
        </p:txBody>
      </p:sp>
    </p:spTree>
    <p:extLst>
      <p:ext uri="{BB962C8B-B14F-4D97-AF65-F5344CB8AC3E}">
        <p14:creationId xmlns:p14="http://schemas.microsoft.com/office/powerpoint/2010/main" val="2376970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F84293-DEDD-44F4-8E7D-C96BF0CC8BD7}" type="slidenum">
              <a:rPr lang="en-US" smtClean="0"/>
              <a:t>13</a:t>
            </a:fld>
            <a:endParaRPr lang="en-US"/>
          </a:p>
        </p:txBody>
      </p:sp>
    </p:spTree>
    <p:extLst>
      <p:ext uri="{BB962C8B-B14F-4D97-AF65-F5344CB8AC3E}">
        <p14:creationId xmlns:p14="http://schemas.microsoft.com/office/powerpoint/2010/main" val="1816396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F84293-DEDD-44F4-8E7D-C96BF0CC8BD7}" type="slidenum">
              <a:rPr lang="en-US" smtClean="0"/>
              <a:t>14</a:t>
            </a:fld>
            <a:endParaRPr lang="en-US"/>
          </a:p>
        </p:txBody>
      </p:sp>
    </p:spTree>
    <p:extLst>
      <p:ext uri="{BB962C8B-B14F-4D97-AF65-F5344CB8AC3E}">
        <p14:creationId xmlns:p14="http://schemas.microsoft.com/office/powerpoint/2010/main" val="830965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F84293-DEDD-44F4-8E7D-C96BF0CC8BD7}" type="slidenum">
              <a:rPr lang="en-US" smtClean="0"/>
              <a:t>15</a:t>
            </a:fld>
            <a:endParaRPr lang="en-US"/>
          </a:p>
        </p:txBody>
      </p:sp>
    </p:spTree>
    <p:extLst>
      <p:ext uri="{BB962C8B-B14F-4D97-AF65-F5344CB8AC3E}">
        <p14:creationId xmlns:p14="http://schemas.microsoft.com/office/powerpoint/2010/main" val="3219945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F84293-DEDD-44F4-8E7D-C96BF0CC8BD7}" type="slidenum">
              <a:rPr lang="en-US" smtClean="0"/>
              <a:t>16</a:t>
            </a:fld>
            <a:endParaRPr lang="en-US"/>
          </a:p>
        </p:txBody>
      </p:sp>
    </p:spTree>
    <p:extLst>
      <p:ext uri="{BB962C8B-B14F-4D97-AF65-F5344CB8AC3E}">
        <p14:creationId xmlns:p14="http://schemas.microsoft.com/office/powerpoint/2010/main" val="1501910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F84293-DEDD-44F4-8E7D-C96BF0CC8BD7}" type="slidenum">
              <a:rPr lang="en-US" smtClean="0"/>
              <a:t>17</a:t>
            </a:fld>
            <a:endParaRPr lang="en-US"/>
          </a:p>
        </p:txBody>
      </p:sp>
    </p:spTree>
    <p:extLst>
      <p:ext uri="{BB962C8B-B14F-4D97-AF65-F5344CB8AC3E}">
        <p14:creationId xmlns:p14="http://schemas.microsoft.com/office/powerpoint/2010/main" val="3715743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F84293-DEDD-44F4-8E7D-C96BF0CC8BD7}" type="slidenum">
              <a:rPr lang="en-US" smtClean="0"/>
              <a:t>18</a:t>
            </a:fld>
            <a:endParaRPr lang="en-US"/>
          </a:p>
        </p:txBody>
      </p:sp>
    </p:spTree>
    <p:extLst>
      <p:ext uri="{BB962C8B-B14F-4D97-AF65-F5344CB8AC3E}">
        <p14:creationId xmlns:p14="http://schemas.microsoft.com/office/powerpoint/2010/main" val="875784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F84293-DEDD-44F4-8E7D-C96BF0CC8BD7}" type="slidenum">
              <a:rPr lang="en-US" smtClean="0"/>
              <a:t>19</a:t>
            </a:fld>
            <a:endParaRPr lang="en-US"/>
          </a:p>
        </p:txBody>
      </p:sp>
    </p:spTree>
    <p:extLst>
      <p:ext uri="{BB962C8B-B14F-4D97-AF65-F5344CB8AC3E}">
        <p14:creationId xmlns:p14="http://schemas.microsoft.com/office/powerpoint/2010/main" val="3685090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F84293-DEDD-44F4-8E7D-C96BF0CC8BD7}" type="slidenum">
              <a:rPr lang="en-US" smtClean="0"/>
              <a:t>20</a:t>
            </a:fld>
            <a:endParaRPr lang="en-US"/>
          </a:p>
        </p:txBody>
      </p:sp>
    </p:spTree>
    <p:extLst>
      <p:ext uri="{BB962C8B-B14F-4D97-AF65-F5344CB8AC3E}">
        <p14:creationId xmlns:p14="http://schemas.microsoft.com/office/powerpoint/2010/main" val="4202890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072A45-B6AA-4BAC-8749-04CBEB3971BE}" type="slidenum">
              <a:rPr lang="en-US" smtClean="0"/>
              <a:t>2</a:t>
            </a:fld>
            <a:endParaRPr lang="en-US"/>
          </a:p>
        </p:txBody>
      </p:sp>
    </p:spTree>
    <p:extLst>
      <p:ext uri="{BB962C8B-B14F-4D97-AF65-F5344CB8AC3E}">
        <p14:creationId xmlns:p14="http://schemas.microsoft.com/office/powerpoint/2010/main" val="20057298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F84293-DEDD-44F4-8E7D-C96BF0CC8BD7}" type="slidenum">
              <a:rPr lang="en-US" smtClean="0"/>
              <a:t>21</a:t>
            </a:fld>
            <a:endParaRPr lang="en-US"/>
          </a:p>
        </p:txBody>
      </p:sp>
    </p:spTree>
    <p:extLst>
      <p:ext uri="{BB962C8B-B14F-4D97-AF65-F5344CB8AC3E}">
        <p14:creationId xmlns:p14="http://schemas.microsoft.com/office/powerpoint/2010/main" val="38248870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F84293-DEDD-44F4-8E7D-C96BF0CC8BD7}" type="slidenum">
              <a:rPr lang="en-US" smtClean="0"/>
              <a:t>22</a:t>
            </a:fld>
            <a:endParaRPr lang="en-US"/>
          </a:p>
        </p:txBody>
      </p:sp>
    </p:spTree>
    <p:extLst>
      <p:ext uri="{BB962C8B-B14F-4D97-AF65-F5344CB8AC3E}">
        <p14:creationId xmlns:p14="http://schemas.microsoft.com/office/powerpoint/2010/main" val="15378001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F84293-DEDD-44F4-8E7D-C96BF0CC8BD7}" type="slidenum">
              <a:rPr lang="en-US" smtClean="0"/>
              <a:t>23</a:t>
            </a:fld>
            <a:endParaRPr lang="en-US"/>
          </a:p>
        </p:txBody>
      </p:sp>
    </p:spTree>
    <p:extLst>
      <p:ext uri="{BB962C8B-B14F-4D97-AF65-F5344CB8AC3E}">
        <p14:creationId xmlns:p14="http://schemas.microsoft.com/office/powerpoint/2010/main" val="19858383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F84293-DEDD-44F4-8E7D-C96BF0CC8BD7}" type="slidenum">
              <a:rPr lang="en-US" smtClean="0"/>
              <a:t>24</a:t>
            </a:fld>
            <a:endParaRPr lang="en-US"/>
          </a:p>
        </p:txBody>
      </p:sp>
    </p:spTree>
    <p:extLst>
      <p:ext uri="{BB962C8B-B14F-4D97-AF65-F5344CB8AC3E}">
        <p14:creationId xmlns:p14="http://schemas.microsoft.com/office/powerpoint/2010/main" val="3319108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F84293-DEDD-44F4-8E7D-C96BF0CC8BD7}" type="slidenum">
              <a:rPr lang="en-US" smtClean="0"/>
              <a:t>25</a:t>
            </a:fld>
            <a:endParaRPr lang="en-US"/>
          </a:p>
        </p:txBody>
      </p:sp>
    </p:spTree>
    <p:extLst>
      <p:ext uri="{BB962C8B-B14F-4D97-AF65-F5344CB8AC3E}">
        <p14:creationId xmlns:p14="http://schemas.microsoft.com/office/powerpoint/2010/main" val="34933782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F84293-DEDD-44F4-8E7D-C96BF0CC8BD7}" type="slidenum">
              <a:rPr lang="en-US" smtClean="0"/>
              <a:t>26</a:t>
            </a:fld>
            <a:endParaRPr lang="en-US"/>
          </a:p>
        </p:txBody>
      </p:sp>
    </p:spTree>
    <p:extLst>
      <p:ext uri="{BB962C8B-B14F-4D97-AF65-F5344CB8AC3E}">
        <p14:creationId xmlns:p14="http://schemas.microsoft.com/office/powerpoint/2010/main" val="17118803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F84293-DEDD-44F4-8E7D-C96BF0CC8BD7}" type="slidenum">
              <a:rPr lang="en-US" smtClean="0"/>
              <a:t>27</a:t>
            </a:fld>
            <a:endParaRPr lang="en-US"/>
          </a:p>
        </p:txBody>
      </p:sp>
    </p:spTree>
    <p:extLst>
      <p:ext uri="{BB962C8B-B14F-4D97-AF65-F5344CB8AC3E}">
        <p14:creationId xmlns:p14="http://schemas.microsoft.com/office/powerpoint/2010/main" val="26457060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F84293-DEDD-44F4-8E7D-C96BF0CC8BD7}" type="slidenum">
              <a:rPr lang="en-US" smtClean="0"/>
              <a:t>28</a:t>
            </a:fld>
            <a:endParaRPr lang="en-US"/>
          </a:p>
        </p:txBody>
      </p:sp>
    </p:spTree>
    <p:extLst>
      <p:ext uri="{BB962C8B-B14F-4D97-AF65-F5344CB8AC3E}">
        <p14:creationId xmlns:p14="http://schemas.microsoft.com/office/powerpoint/2010/main" val="25920167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2D21D1-52E2-420B-B491-CFF6D7BB79FB}" type="slidenum">
              <a:rPr lang="en-US" smtClean="0"/>
              <a:pPr/>
              <a:t>29</a:t>
            </a:fld>
            <a:endParaRPr lang="en-US" dirty="0"/>
          </a:p>
        </p:txBody>
      </p:sp>
    </p:spTree>
    <p:extLst>
      <p:ext uri="{BB962C8B-B14F-4D97-AF65-F5344CB8AC3E}">
        <p14:creationId xmlns:p14="http://schemas.microsoft.com/office/powerpoint/2010/main" val="40956525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F84293-DEDD-44F4-8E7D-C96BF0CC8BD7}" type="slidenum">
              <a:rPr lang="en-US" smtClean="0"/>
              <a:t>30</a:t>
            </a:fld>
            <a:endParaRPr lang="en-US"/>
          </a:p>
        </p:txBody>
      </p:sp>
    </p:spTree>
    <p:extLst>
      <p:ext uri="{BB962C8B-B14F-4D97-AF65-F5344CB8AC3E}">
        <p14:creationId xmlns:p14="http://schemas.microsoft.com/office/powerpoint/2010/main" val="3710517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F84293-DEDD-44F4-8E7D-C96BF0CC8BD7}" type="slidenum">
              <a:rPr lang="en-US" smtClean="0"/>
              <a:t>3</a:t>
            </a:fld>
            <a:endParaRPr lang="en-US"/>
          </a:p>
        </p:txBody>
      </p:sp>
    </p:spTree>
    <p:extLst>
      <p:ext uri="{BB962C8B-B14F-4D97-AF65-F5344CB8AC3E}">
        <p14:creationId xmlns:p14="http://schemas.microsoft.com/office/powerpoint/2010/main" val="28811977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F84293-DEDD-44F4-8E7D-C96BF0CC8BD7}" type="slidenum">
              <a:rPr lang="en-US" smtClean="0"/>
              <a:t>31</a:t>
            </a:fld>
            <a:endParaRPr lang="en-US"/>
          </a:p>
        </p:txBody>
      </p:sp>
    </p:spTree>
    <p:extLst>
      <p:ext uri="{BB962C8B-B14F-4D97-AF65-F5344CB8AC3E}">
        <p14:creationId xmlns:p14="http://schemas.microsoft.com/office/powerpoint/2010/main" val="23469763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F84293-DEDD-44F4-8E7D-C96BF0CC8BD7}" type="slidenum">
              <a:rPr lang="en-US" smtClean="0"/>
              <a:t>32</a:t>
            </a:fld>
            <a:endParaRPr lang="en-US"/>
          </a:p>
        </p:txBody>
      </p:sp>
    </p:spTree>
    <p:extLst>
      <p:ext uri="{BB962C8B-B14F-4D97-AF65-F5344CB8AC3E}">
        <p14:creationId xmlns:p14="http://schemas.microsoft.com/office/powerpoint/2010/main" val="15572386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F84293-DEDD-44F4-8E7D-C96BF0CC8BD7}" type="slidenum">
              <a:rPr lang="en-US" smtClean="0"/>
              <a:t>34</a:t>
            </a:fld>
            <a:endParaRPr lang="en-US"/>
          </a:p>
        </p:txBody>
      </p:sp>
    </p:spTree>
    <p:extLst>
      <p:ext uri="{BB962C8B-B14F-4D97-AF65-F5344CB8AC3E}">
        <p14:creationId xmlns:p14="http://schemas.microsoft.com/office/powerpoint/2010/main" val="15024526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F84293-DEDD-44F4-8E7D-C96BF0CC8BD7}" type="slidenum">
              <a:rPr lang="en-US" smtClean="0"/>
              <a:t>35</a:t>
            </a:fld>
            <a:endParaRPr lang="en-US"/>
          </a:p>
        </p:txBody>
      </p:sp>
    </p:spTree>
    <p:extLst>
      <p:ext uri="{BB962C8B-B14F-4D97-AF65-F5344CB8AC3E}">
        <p14:creationId xmlns:p14="http://schemas.microsoft.com/office/powerpoint/2010/main" val="35926503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F84293-DEDD-44F4-8E7D-C96BF0CC8BD7}" type="slidenum">
              <a:rPr lang="en-US" smtClean="0"/>
              <a:t>36</a:t>
            </a:fld>
            <a:endParaRPr lang="en-US"/>
          </a:p>
        </p:txBody>
      </p:sp>
    </p:spTree>
    <p:extLst>
      <p:ext uri="{BB962C8B-B14F-4D97-AF65-F5344CB8AC3E}">
        <p14:creationId xmlns:p14="http://schemas.microsoft.com/office/powerpoint/2010/main" val="31222505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F84293-DEDD-44F4-8E7D-C96BF0CC8BD7}" type="slidenum">
              <a:rPr lang="en-US" smtClean="0"/>
              <a:t>37</a:t>
            </a:fld>
            <a:endParaRPr lang="en-US"/>
          </a:p>
        </p:txBody>
      </p:sp>
    </p:spTree>
    <p:extLst>
      <p:ext uri="{BB962C8B-B14F-4D97-AF65-F5344CB8AC3E}">
        <p14:creationId xmlns:p14="http://schemas.microsoft.com/office/powerpoint/2010/main" val="21671296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F84293-DEDD-44F4-8E7D-C96BF0CC8BD7}" type="slidenum">
              <a:rPr lang="en-US" smtClean="0"/>
              <a:t>38</a:t>
            </a:fld>
            <a:endParaRPr lang="en-US"/>
          </a:p>
        </p:txBody>
      </p:sp>
    </p:spTree>
    <p:extLst>
      <p:ext uri="{BB962C8B-B14F-4D97-AF65-F5344CB8AC3E}">
        <p14:creationId xmlns:p14="http://schemas.microsoft.com/office/powerpoint/2010/main" val="39332263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F84293-DEDD-44F4-8E7D-C96BF0CC8BD7}" type="slidenum">
              <a:rPr lang="en-US" smtClean="0"/>
              <a:t>39</a:t>
            </a:fld>
            <a:endParaRPr lang="en-US"/>
          </a:p>
        </p:txBody>
      </p:sp>
    </p:spTree>
    <p:extLst>
      <p:ext uri="{BB962C8B-B14F-4D97-AF65-F5344CB8AC3E}">
        <p14:creationId xmlns:p14="http://schemas.microsoft.com/office/powerpoint/2010/main" val="32528981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F84293-DEDD-44F4-8E7D-C96BF0CC8BD7}" type="slidenum">
              <a:rPr lang="en-US" smtClean="0"/>
              <a:t>40</a:t>
            </a:fld>
            <a:endParaRPr lang="en-US"/>
          </a:p>
        </p:txBody>
      </p:sp>
    </p:spTree>
    <p:extLst>
      <p:ext uri="{BB962C8B-B14F-4D97-AF65-F5344CB8AC3E}">
        <p14:creationId xmlns:p14="http://schemas.microsoft.com/office/powerpoint/2010/main" val="10401932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F84293-DEDD-44F4-8E7D-C96BF0CC8BD7}" type="slidenum">
              <a:rPr lang="en-US" smtClean="0"/>
              <a:t>41</a:t>
            </a:fld>
            <a:endParaRPr lang="en-US"/>
          </a:p>
        </p:txBody>
      </p:sp>
    </p:spTree>
    <p:extLst>
      <p:ext uri="{BB962C8B-B14F-4D97-AF65-F5344CB8AC3E}">
        <p14:creationId xmlns:p14="http://schemas.microsoft.com/office/powerpoint/2010/main" val="3193619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F84293-DEDD-44F4-8E7D-C96BF0CC8BD7}" type="slidenum">
              <a:rPr lang="en-US" smtClean="0"/>
              <a:t>4</a:t>
            </a:fld>
            <a:endParaRPr lang="en-US"/>
          </a:p>
        </p:txBody>
      </p:sp>
    </p:spTree>
    <p:extLst>
      <p:ext uri="{BB962C8B-B14F-4D97-AF65-F5344CB8AC3E}">
        <p14:creationId xmlns:p14="http://schemas.microsoft.com/office/powerpoint/2010/main" val="28969718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F84293-DEDD-44F4-8E7D-C96BF0CC8BD7}" type="slidenum">
              <a:rPr lang="en-US" smtClean="0"/>
              <a:t>42</a:t>
            </a:fld>
            <a:endParaRPr lang="en-US"/>
          </a:p>
        </p:txBody>
      </p:sp>
    </p:spTree>
    <p:extLst>
      <p:ext uri="{BB962C8B-B14F-4D97-AF65-F5344CB8AC3E}">
        <p14:creationId xmlns:p14="http://schemas.microsoft.com/office/powerpoint/2010/main" val="18056535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F84293-DEDD-44F4-8E7D-C96BF0CC8BD7}" type="slidenum">
              <a:rPr lang="en-US" smtClean="0"/>
              <a:t>45</a:t>
            </a:fld>
            <a:endParaRPr lang="en-US"/>
          </a:p>
        </p:txBody>
      </p:sp>
    </p:spTree>
    <p:extLst>
      <p:ext uri="{BB962C8B-B14F-4D97-AF65-F5344CB8AC3E}">
        <p14:creationId xmlns:p14="http://schemas.microsoft.com/office/powerpoint/2010/main" val="6626022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F84293-DEDD-44F4-8E7D-C96BF0CC8BD7}" type="slidenum">
              <a:rPr lang="en-US" smtClean="0"/>
              <a:t>52</a:t>
            </a:fld>
            <a:endParaRPr lang="en-US"/>
          </a:p>
        </p:txBody>
      </p:sp>
    </p:spTree>
    <p:extLst>
      <p:ext uri="{BB962C8B-B14F-4D97-AF65-F5344CB8AC3E}">
        <p14:creationId xmlns:p14="http://schemas.microsoft.com/office/powerpoint/2010/main" val="2518658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F84293-DEDD-44F4-8E7D-C96BF0CC8BD7}" type="slidenum">
              <a:rPr lang="en-US" smtClean="0"/>
              <a:t>5</a:t>
            </a:fld>
            <a:endParaRPr lang="en-US"/>
          </a:p>
        </p:txBody>
      </p:sp>
    </p:spTree>
    <p:extLst>
      <p:ext uri="{BB962C8B-B14F-4D97-AF65-F5344CB8AC3E}">
        <p14:creationId xmlns:p14="http://schemas.microsoft.com/office/powerpoint/2010/main" val="1079811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F84293-DEDD-44F4-8E7D-C96BF0CC8BD7}" type="slidenum">
              <a:rPr lang="en-US" smtClean="0"/>
              <a:t>6</a:t>
            </a:fld>
            <a:endParaRPr lang="en-US"/>
          </a:p>
        </p:txBody>
      </p:sp>
    </p:spTree>
    <p:extLst>
      <p:ext uri="{BB962C8B-B14F-4D97-AF65-F5344CB8AC3E}">
        <p14:creationId xmlns:p14="http://schemas.microsoft.com/office/powerpoint/2010/main" val="2970127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F84293-DEDD-44F4-8E7D-C96BF0CC8BD7}" type="slidenum">
              <a:rPr lang="en-US" smtClean="0"/>
              <a:t>7</a:t>
            </a:fld>
            <a:endParaRPr lang="en-US"/>
          </a:p>
        </p:txBody>
      </p:sp>
    </p:spTree>
    <p:extLst>
      <p:ext uri="{BB962C8B-B14F-4D97-AF65-F5344CB8AC3E}">
        <p14:creationId xmlns:p14="http://schemas.microsoft.com/office/powerpoint/2010/main" val="401363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F84293-DEDD-44F4-8E7D-C96BF0CC8BD7}" type="slidenum">
              <a:rPr lang="en-US" smtClean="0"/>
              <a:t>9</a:t>
            </a:fld>
            <a:endParaRPr lang="en-US"/>
          </a:p>
        </p:txBody>
      </p:sp>
    </p:spTree>
    <p:extLst>
      <p:ext uri="{BB962C8B-B14F-4D97-AF65-F5344CB8AC3E}">
        <p14:creationId xmlns:p14="http://schemas.microsoft.com/office/powerpoint/2010/main" val="1712444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F84293-DEDD-44F4-8E7D-C96BF0CC8BD7}" type="slidenum">
              <a:rPr lang="en-US" smtClean="0"/>
              <a:t>10</a:t>
            </a:fld>
            <a:endParaRPr lang="en-US"/>
          </a:p>
        </p:txBody>
      </p:sp>
    </p:spTree>
    <p:extLst>
      <p:ext uri="{BB962C8B-B14F-4D97-AF65-F5344CB8AC3E}">
        <p14:creationId xmlns:p14="http://schemas.microsoft.com/office/powerpoint/2010/main" val="4272742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419627-1C92-4B54-9B25-F6CF57A70367}" type="datetimeFigureOut">
              <a:rPr lang="en-US" smtClean="0"/>
              <a:t>6/10/2023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4B455A-9D57-47E1-A446-AF8E88776E68}" type="slidenum">
              <a:rPr lang="en-US" smtClean="0"/>
              <a:t>‹#›</a:t>
            </a:fld>
            <a:endParaRPr lang="en-US"/>
          </a:p>
        </p:txBody>
      </p:sp>
    </p:spTree>
    <p:extLst>
      <p:ext uri="{BB962C8B-B14F-4D97-AF65-F5344CB8AC3E}">
        <p14:creationId xmlns:p14="http://schemas.microsoft.com/office/powerpoint/2010/main" val="544130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419627-1C92-4B54-9B25-F6CF57A70367}" type="datetimeFigureOut">
              <a:rPr lang="en-US" smtClean="0"/>
              <a:t>6/10/2023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4B455A-9D57-47E1-A446-AF8E88776E68}" type="slidenum">
              <a:rPr lang="en-US" smtClean="0"/>
              <a:t>‹#›</a:t>
            </a:fld>
            <a:endParaRPr lang="en-US"/>
          </a:p>
        </p:txBody>
      </p:sp>
    </p:spTree>
    <p:extLst>
      <p:ext uri="{BB962C8B-B14F-4D97-AF65-F5344CB8AC3E}">
        <p14:creationId xmlns:p14="http://schemas.microsoft.com/office/powerpoint/2010/main" val="2511871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419627-1C92-4B54-9B25-F6CF57A70367}" type="datetimeFigureOut">
              <a:rPr lang="en-US" smtClean="0"/>
              <a:t>6/10/2023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4B455A-9D57-47E1-A446-AF8E88776E68}" type="slidenum">
              <a:rPr lang="en-US" smtClean="0"/>
              <a:t>‹#›</a:t>
            </a:fld>
            <a:endParaRPr lang="en-US"/>
          </a:p>
        </p:txBody>
      </p:sp>
    </p:spTree>
    <p:extLst>
      <p:ext uri="{BB962C8B-B14F-4D97-AF65-F5344CB8AC3E}">
        <p14:creationId xmlns:p14="http://schemas.microsoft.com/office/powerpoint/2010/main" val="2879115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419627-1C92-4B54-9B25-F6CF57A70367}" type="datetimeFigureOut">
              <a:rPr lang="en-US" smtClean="0"/>
              <a:t>6/10/2023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4B455A-9D57-47E1-A446-AF8E88776E68}" type="slidenum">
              <a:rPr lang="en-US" smtClean="0"/>
              <a:t>‹#›</a:t>
            </a:fld>
            <a:endParaRPr lang="en-US"/>
          </a:p>
        </p:txBody>
      </p:sp>
    </p:spTree>
    <p:extLst>
      <p:ext uri="{BB962C8B-B14F-4D97-AF65-F5344CB8AC3E}">
        <p14:creationId xmlns:p14="http://schemas.microsoft.com/office/powerpoint/2010/main" val="2595539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419627-1C92-4B54-9B25-F6CF57A70367}" type="datetimeFigureOut">
              <a:rPr lang="en-US" smtClean="0"/>
              <a:t>6/10/2023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4B455A-9D57-47E1-A446-AF8E88776E68}" type="slidenum">
              <a:rPr lang="en-US" smtClean="0"/>
              <a:t>‹#›</a:t>
            </a:fld>
            <a:endParaRPr lang="en-US"/>
          </a:p>
        </p:txBody>
      </p:sp>
    </p:spTree>
    <p:extLst>
      <p:ext uri="{BB962C8B-B14F-4D97-AF65-F5344CB8AC3E}">
        <p14:creationId xmlns:p14="http://schemas.microsoft.com/office/powerpoint/2010/main" val="873017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419627-1C92-4B54-9B25-F6CF57A70367}" type="datetimeFigureOut">
              <a:rPr lang="en-US" smtClean="0"/>
              <a:t>6/10/2023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4B455A-9D57-47E1-A446-AF8E88776E68}" type="slidenum">
              <a:rPr lang="en-US" smtClean="0"/>
              <a:t>‹#›</a:t>
            </a:fld>
            <a:endParaRPr lang="en-US"/>
          </a:p>
        </p:txBody>
      </p:sp>
    </p:spTree>
    <p:extLst>
      <p:ext uri="{BB962C8B-B14F-4D97-AF65-F5344CB8AC3E}">
        <p14:creationId xmlns:p14="http://schemas.microsoft.com/office/powerpoint/2010/main" val="741561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419627-1C92-4B54-9B25-F6CF57A70367}" type="datetimeFigureOut">
              <a:rPr lang="en-US" smtClean="0"/>
              <a:t>6/10/2023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4B455A-9D57-47E1-A446-AF8E88776E68}" type="slidenum">
              <a:rPr lang="en-US" smtClean="0"/>
              <a:t>‹#›</a:t>
            </a:fld>
            <a:endParaRPr lang="en-US"/>
          </a:p>
        </p:txBody>
      </p:sp>
    </p:spTree>
    <p:extLst>
      <p:ext uri="{BB962C8B-B14F-4D97-AF65-F5344CB8AC3E}">
        <p14:creationId xmlns:p14="http://schemas.microsoft.com/office/powerpoint/2010/main" val="1765242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419627-1C92-4B54-9B25-F6CF57A70367}" type="datetimeFigureOut">
              <a:rPr lang="en-US" smtClean="0"/>
              <a:t>6/10/2023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4B455A-9D57-47E1-A446-AF8E88776E68}" type="slidenum">
              <a:rPr lang="en-US" smtClean="0"/>
              <a:t>‹#›</a:t>
            </a:fld>
            <a:endParaRPr lang="en-US"/>
          </a:p>
        </p:txBody>
      </p:sp>
    </p:spTree>
    <p:extLst>
      <p:ext uri="{BB962C8B-B14F-4D97-AF65-F5344CB8AC3E}">
        <p14:creationId xmlns:p14="http://schemas.microsoft.com/office/powerpoint/2010/main" val="2640899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419627-1C92-4B54-9B25-F6CF57A70367}" type="datetimeFigureOut">
              <a:rPr lang="en-US" smtClean="0"/>
              <a:t>6/10/2023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4B455A-9D57-47E1-A446-AF8E88776E68}" type="slidenum">
              <a:rPr lang="en-US" smtClean="0"/>
              <a:t>‹#›</a:t>
            </a:fld>
            <a:endParaRPr lang="en-US"/>
          </a:p>
        </p:txBody>
      </p:sp>
    </p:spTree>
    <p:extLst>
      <p:ext uri="{BB962C8B-B14F-4D97-AF65-F5344CB8AC3E}">
        <p14:creationId xmlns:p14="http://schemas.microsoft.com/office/powerpoint/2010/main" val="270613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419627-1C92-4B54-9B25-F6CF57A70367}" type="datetimeFigureOut">
              <a:rPr lang="en-US" smtClean="0"/>
              <a:t>6/10/2023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4B455A-9D57-47E1-A446-AF8E88776E68}" type="slidenum">
              <a:rPr lang="en-US" smtClean="0"/>
              <a:t>‹#›</a:t>
            </a:fld>
            <a:endParaRPr lang="en-US"/>
          </a:p>
        </p:txBody>
      </p:sp>
    </p:spTree>
    <p:extLst>
      <p:ext uri="{BB962C8B-B14F-4D97-AF65-F5344CB8AC3E}">
        <p14:creationId xmlns:p14="http://schemas.microsoft.com/office/powerpoint/2010/main" val="2077933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419627-1C92-4B54-9B25-F6CF57A70367}" type="datetimeFigureOut">
              <a:rPr lang="en-US" smtClean="0"/>
              <a:t>6/10/2023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4B455A-9D57-47E1-A446-AF8E88776E68}" type="slidenum">
              <a:rPr lang="en-US" smtClean="0"/>
              <a:t>‹#›</a:t>
            </a:fld>
            <a:endParaRPr lang="en-US"/>
          </a:p>
        </p:txBody>
      </p:sp>
    </p:spTree>
    <p:extLst>
      <p:ext uri="{BB962C8B-B14F-4D97-AF65-F5344CB8AC3E}">
        <p14:creationId xmlns:p14="http://schemas.microsoft.com/office/powerpoint/2010/main" val="3362872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419627-1C92-4B54-9B25-F6CF57A70367}" type="datetimeFigureOut">
              <a:rPr lang="en-US" smtClean="0"/>
              <a:t>6/10/2023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4B455A-9D57-47E1-A446-AF8E88776E68}" type="slidenum">
              <a:rPr lang="en-US" smtClean="0"/>
              <a:t>‹#›</a:t>
            </a:fld>
            <a:endParaRPr lang="en-US"/>
          </a:p>
        </p:txBody>
      </p:sp>
    </p:spTree>
    <p:extLst>
      <p:ext uri="{BB962C8B-B14F-4D97-AF65-F5344CB8AC3E}">
        <p14:creationId xmlns:p14="http://schemas.microsoft.com/office/powerpoint/2010/main" val="3686868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b="1" dirty="0">
                <a:solidFill>
                  <a:srgbClr val="002060"/>
                </a:solidFill>
              </a:rPr>
              <a:t>Mood Disorders</a:t>
            </a:r>
          </a:p>
        </p:txBody>
      </p:sp>
      <p:sp>
        <p:nvSpPr>
          <p:cNvPr id="3" name="Subtitle 2"/>
          <p:cNvSpPr>
            <a:spLocks noGrp="1"/>
          </p:cNvSpPr>
          <p:nvPr>
            <p:ph type="subTitle" idx="1"/>
          </p:nvPr>
        </p:nvSpPr>
        <p:spPr>
          <a:xfrm>
            <a:off x="1376083" y="4543332"/>
            <a:ext cx="9144000" cy="1655762"/>
          </a:xfrm>
        </p:spPr>
        <p:txBody>
          <a:bodyPr>
            <a:normAutofit/>
          </a:bodyPr>
          <a:lstStyle/>
          <a:p>
            <a:r>
              <a:rPr lang="en-US" dirty="0">
                <a:solidFill>
                  <a:srgbClr val="002060"/>
                </a:solidFill>
              </a:rPr>
              <a:t>Presented by :</a:t>
            </a:r>
            <a:r>
              <a:rPr lang="en-US" dirty="0" err="1">
                <a:solidFill>
                  <a:srgbClr val="002060"/>
                </a:solidFill>
              </a:rPr>
              <a:t>B.Oji</a:t>
            </a:r>
            <a:r>
              <a:rPr lang="en-US" dirty="0">
                <a:solidFill>
                  <a:srgbClr val="002060"/>
                </a:solidFill>
              </a:rPr>
              <a:t>, </a:t>
            </a:r>
            <a:r>
              <a:rPr lang="en-US" dirty="0" err="1">
                <a:solidFill>
                  <a:srgbClr val="002060"/>
                </a:solidFill>
              </a:rPr>
              <a:t>Psychiatrist,Psychosomatic</a:t>
            </a:r>
            <a:r>
              <a:rPr lang="en-US" dirty="0">
                <a:solidFill>
                  <a:srgbClr val="002060"/>
                </a:solidFill>
              </a:rPr>
              <a:t> Medicine Fellowship, Shiraz University of Medical Sciences </a:t>
            </a:r>
          </a:p>
        </p:txBody>
      </p:sp>
      <p:pic>
        <p:nvPicPr>
          <p:cNvPr id="4" name="Picture 3"/>
          <p:cNvPicPr>
            <a:picLocks noChangeAspect="1"/>
          </p:cNvPicPr>
          <p:nvPr/>
        </p:nvPicPr>
        <p:blipFill>
          <a:blip r:embed="rId3"/>
          <a:stretch>
            <a:fillRect/>
          </a:stretch>
        </p:blipFill>
        <p:spPr>
          <a:xfrm>
            <a:off x="9145400" y="379319"/>
            <a:ext cx="2238375" cy="2038350"/>
          </a:xfrm>
          <a:prstGeom prst="rect">
            <a:avLst/>
          </a:prstGeom>
        </p:spPr>
      </p:pic>
    </p:spTree>
    <p:extLst>
      <p:ext uri="{BB962C8B-B14F-4D97-AF65-F5344CB8AC3E}">
        <p14:creationId xmlns:p14="http://schemas.microsoft.com/office/powerpoint/2010/main" val="4205323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CLINICAL PRESENTATION</a:t>
            </a:r>
            <a:endParaRPr lang="en-US" dirty="0"/>
          </a:p>
        </p:txBody>
      </p:sp>
      <p:sp>
        <p:nvSpPr>
          <p:cNvPr id="3" name="Content Placeholder 2"/>
          <p:cNvSpPr>
            <a:spLocks noGrp="1"/>
          </p:cNvSpPr>
          <p:nvPr>
            <p:ph idx="1"/>
          </p:nvPr>
        </p:nvSpPr>
        <p:spPr>
          <a:xfrm>
            <a:off x="838200" y="2028825"/>
            <a:ext cx="10515600" cy="4351338"/>
          </a:xfrm>
        </p:spPr>
        <p:txBody>
          <a:bodyPr>
            <a:normAutofit/>
          </a:bodyPr>
          <a:lstStyle/>
          <a:p>
            <a:pPr>
              <a:buClr>
                <a:srgbClr val="002060"/>
              </a:buClr>
              <a:buFont typeface="Wingdings" panose="05000000000000000000" pitchFamily="2" charset="2"/>
              <a:buChar char="q"/>
            </a:pPr>
            <a:r>
              <a:rPr lang="fa-IR" sz="2400" dirty="0"/>
              <a:t> </a:t>
            </a:r>
            <a:r>
              <a:rPr lang="en-US" sz="2400" dirty="0"/>
              <a:t>Many depressed patients have a decreased rate and volume of speech; they respond to questions with single words and exhibit delayed responses to questions</a:t>
            </a:r>
            <a:endParaRPr lang="fa-IR" sz="2400" dirty="0"/>
          </a:p>
          <a:p>
            <a:pPr>
              <a:buClr>
                <a:srgbClr val="002060"/>
              </a:buClr>
              <a:buFont typeface="Wingdings" panose="05000000000000000000" pitchFamily="2" charset="2"/>
              <a:buChar char="q"/>
            </a:pPr>
            <a:endParaRPr lang="fa-IR" sz="2400" dirty="0"/>
          </a:p>
          <a:p>
            <a:pPr>
              <a:buClr>
                <a:srgbClr val="002060"/>
              </a:buClr>
              <a:buFont typeface="Wingdings" panose="05000000000000000000" pitchFamily="2" charset="2"/>
              <a:buChar char="q"/>
            </a:pPr>
            <a:r>
              <a:rPr lang="fa-IR" sz="2400" dirty="0"/>
              <a:t> </a:t>
            </a:r>
            <a:r>
              <a:rPr lang="en-US" sz="2400" dirty="0"/>
              <a:t>The most typical somatic symptoms of depression are called the </a:t>
            </a:r>
            <a:r>
              <a:rPr lang="en-US" sz="2400" dirty="0" err="1"/>
              <a:t>neurovegetative</a:t>
            </a:r>
            <a:r>
              <a:rPr lang="en-US" sz="2400" dirty="0"/>
              <a:t> symptoms of depression and typically include a variety of physical symptoms</a:t>
            </a:r>
          </a:p>
          <a:p>
            <a:pPr>
              <a:buClr>
                <a:srgbClr val="002060"/>
              </a:buClr>
              <a:buFont typeface="Wingdings" panose="05000000000000000000" pitchFamily="2" charset="2"/>
              <a:buChar char="q"/>
            </a:pPr>
            <a:endParaRPr lang="en-US" sz="2400" dirty="0"/>
          </a:p>
        </p:txBody>
      </p:sp>
    </p:spTree>
    <p:extLst>
      <p:ext uri="{BB962C8B-B14F-4D97-AF65-F5344CB8AC3E}">
        <p14:creationId xmlns:p14="http://schemas.microsoft.com/office/powerpoint/2010/main" val="2307088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Neurovegetative Symptoms of Depression</a:t>
            </a:r>
          </a:p>
        </p:txBody>
      </p:sp>
      <p:sp>
        <p:nvSpPr>
          <p:cNvPr id="3" name="Content Placeholder 2"/>
          <p:cNvSpPr>
            <a:spLocks noGrp="1"/>
          </p:cNvSpPr>
          <p:nvPr>
            <p:ph idx="1"/>
          </p:nvPr>
        </p:nvSpPr>
        <p:spPr>
          <a:xfrm>
            <a:off x="838200" y="1825625"/>
            <a:ext cx="5112224" cy="4351338"/>
          </a:xfrm>
        </p:spPr>
        <p:txBody>
          <a:bodyPr>
            <a:normAutofit/>
          </a:bodyPr>
          <a:lstStyle/>
          <a:p>
            <a:endParaRPr lang="fa-IR" sz="2400" dirty="0"/>
          </a:p>
          <a:p>
            <a:endParaRPr lang="fa-IR" sz="2400" dirty="0"/>
          </a:p>
          <a:p>
            <a:endParaRPr lang="fa-IR" sz="2400" dirty="0"/>
          </a:p>
          <a:p>
            <a:r>
              <a:rPr lang="en-US" sz="2400" dirty="0">
                <a:solidFill>
                  <a:srgbClr val="002060"/>
                </a:solidFill>
              </a:rPr>
              <a:t>Fatigue, low energy</a:t>
            </a:r>
          </a:p>
          <a:p>
            <a:r>
              <a:rPr lang="en-US" sz="2400" dirty="0">
                <a:solidFill>
                  <a:srgbClr val="002060"/>
                </a:solidFill>
              </a:rPr>
              <a:t>Inattention</a:t>
            </a:r>
          </a:p>
          <a:p>
            <a:r>
              <a:rPr lang="en-US" sz="2400" dirty="0">
                <a:solidFill>
                  <a:srgbClr val="002060"/>
                </a:solidFill>
              </a:rPr>
              <a:t>Insomnia, early morning awakening</a:t>
            </a:r>
          </a:p>
          <a:p>
            <a:r>
              <a:rPr lang="en-US" sz="2400" dirty="0">
                <a:solidFill>
                  <a:srgbClr val="002060"/>
                </a:solidFill>
              </a:rPr>
              <a:t>Poor appetite, associated weight loss</a:t>
            </a:r>
            <a:endParaRPr lang="fa-IR" sz="2400" dirty="0">
              <a:solidFill>
                <a:srgbClr val="002060"/>
              </a:solidFill>
            </a:endParaRPr>
          </a:p>
          <a:p>
            <a:pPr marL="0" indent="0">
              <a:buNone/>
            </a:pPr>
            <a:endParaRPr lang="fa-IR" sz="2400" dirty="0">
              <a:solidFill>
                <a:srgbClr val="002060"/>
              </a:solidFill>
            </a:endParaRPr>
          </a:p>
          <a:p>
            <a:pPr marL="0" indent="0">
              <a:buNone/>
            </a:pPr>
            <a:endParaRPr lang="en-US" sz="2400" dirty="0"/>
          </a:p>
        </p:txBody>
      </p:sp>
      <p:sp>
        <p:nvSpPr>
          <p:cNvPr id="4" name="Rounded Rectangle 3"/>
          <p:cNvSpPr/>
          <p:nvPr/>
        </p:nvSpPr>
        <p:spPr>
          <a:xfrm>
            <a:off x="1542196" y="1801315"/>
            <a:ext cx="2361063" cy="615784"/>
          </a:xfrm>
          <a:prstGeom prst="roundRect">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Common</a:t>
            </a:r>
          </a:p>
        </p:txBody>
      </p:sp>
      <p:sp>
        <p:nvSpPr>
          <p:cNvPr id="5" name="Rounded Rectangle 4"/>
          <p:cNvSpPr/>
          <p:nvPr/>
        </p:nvSpPr>
        <p:spPr>
          <a:xfrm>
            <a:off x="7116170" y="1746001"/>
            <a:ext cx="2470244" cy="726411"/>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Sometimes included</a:t>
            </a:r>
          </a:p>
        </p:txBody>
      </p:sp>
      <p:sp>
        <p:nvSpPr>
          <p:cNvPr id="6" name="Content Placeholder 2"/>
          <p:cNvSpPr txBox="1">
            <a:spLocks/>
          </p:cNvSpPr>
          <p:nvPr/>
        </p:nvSpPr>
        <p:spPr>
          <a:xfrm>
            <a:off x="6517943" y="2272257"/>
            <a:ext cx="511222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a-IR" sz="2400" dirty="0"/>
          </a:p>
          <a:p>
            <a:endParaRPr lang="fa-IR" sz="2400" dirty="0"/>
          </a:p>
          <a:p>
            <a:r>
              <a:rPr lang="en-US" sz="2400" dirty="0">
                <a:solidFill>
                  <a:srgbClr val="002060"/>
                </a:solidFill>
              </a:rPr>
              <a:t>Decreased libido and sexual performance</a:t>
            </a:r>
          </a:p>
          <a:p>
            <a:r>
              <a:rPr lang="en-US" sz="2400" dirty="0">
                <a:solidFill>
                  <a:srgbClr val="002060"/>
                </a:solidFill>
              </a:rPr>
              <a:t>Menstrual irregularities</a:t>
            </a:r>
          </a:p>
          <a:p>
            <a:r>
              <a:rPr lang="en-US" sz="2400" dirty="0">
                <a:solidFill>
                  <a:srgbClr val="002060"/>
                </a:solidFill>
              </a:rPr>
              <a:t>Worse depression in the AM</a:t>
            </a:r>
          </a:p>
        </p:txBody>
      </p:sp>
    </p:spTree>
    <p:extLst>
      <p:ext uri="{BB962C8B-B14F-4D97-AF65-F5344CB8AC3E}">
        <p14:creationId xmlns:p14="http://schemas.microsoft.com/office/powerpoint/2010/main" val="4178358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50576" y="2326341"/>
            <a:ext cx="9453282" cy="2756647"/>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Many patients have decreased appetite and</a:t>
            </a:r>
            <a:r>
              <a:rPr lang="fa-IR" sz="2000" b="1" dirty="0"/>
              <a:t> </a:t>
            </a:r>
            <a:r>
              <a:rPr lang="en-US" sz="2000" b="1" dirty="0"/>
              <a:t>weight loss, but others experience</a:t>
            </a:r>
            <a:r>
              <a:rPr lang="fa-IR" sz="2000" b="1" dirty="0"/>
              <a:t> </a:t>
            </a:r>
            <a:r>
              <a:rPr lang="en-US" sz="2000" b="1" dirty="0"/>
              <a:t>increased appetite and weight gain an</a:t>
            </a:r>
            <a:r>
              <a:rPr lang="fa-IR" sz="2000" b="1" dirty="0"/>
              <a:t> </a:t>
            </a:r>
            <a:r>
              <a:rPr lang="en-US" sz="2000" b="1" dirty="0"/>
              <a:t>sleep longer than usual</a:t>
            </a:r>
            <a:endParaRPr lang="fa-IR" sz="2000" b="1" dirty="0"/>
          </a:p>
          <a:p>
            <a:pPr algn="ctr"/>
            <a:endParaRPr lang="fa-IR" sz="2000" b="1" dirty="0"/>
          </a:p>
          <a:p>
            <a:pPr algn="ctr"/>
            <a:r>
              <a:rPr lang="en-US" sz="2000" b="1" dirty="0"/>
              <a:t> These are sometimes called </a:t>
            </a:r>
            <a:r>
              <a:rPr lang="en-US" sz="2000" b="1" dirty="0">
                <a:solidFill>
                  <a:srgbClr val="FFFF00"/>
                </a:solidFill>
              </a:rPr>
              <a:t>reversed </a:t>
            </a:r>
            <a:r>
              <a:rPr lang="en-US" sz="2000" b="1" dirty="0" err="1">
                <a:solidFill>
                  <a:srgbClr val="FFFF00"/>
                </a:solidFill>
              </a:rPr>
              <a:t>neurovegetative</a:t>
            </a:r>
            <a:r>
              <a:rPr lang="fa-IR" sz="2000" b="1" dirty="0">
                <a:solidFill>
                  <a:srgbClr val="FFFF00"/>
                </a:solidFill>
              </a:rPr>
              <a:t> </a:t>
            </a:r>
            <a:r>
              <a:rPr lang="en-US" sz="2000" b="1" dirty="0">
                <a:solidFill>
                  <a:srgbClr val="FFFF00"/>
                </a:solidFill>
              </a:rPr>
              <a:t>symptoms or atypical features</a:t>
            </a:r>
            <a:endParaRPr lang="fa-IR" sz="2000" b="1" dirty="0">
              <a:solidFill>
                <a:srgbClr val="FFFF00"/>
              </a:solidFill>
            </a:endParaRPr>
          </a:p>
          <a:p>
            <a:pPr algn="ctr"/>
            <a:endParaRPr lang="en-US" sz="2000" b="1" dirty="0"/>
          </a:p>
        </p:txBody>
      </p:sp>
    </p:spTree>
    <p:extLst>
      <p:ext uri="{BB962C8B-B14F-4D97-AF65-F5344CB8AC3E}">
        <p14:creationId xmlns:p14="http://schemas.microsoft.com/office/powerpoint/2010/main" val="180339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DSM5 Criteria </a:t>
            </a:r>
          </a:p>
        </p:txBody>
      </p:sp>
      <p:sp>
        <p:nvSpPr>
          <p:cNvPr id="3" name="Content Placeholder 2"/>
          <p:cNvSpPr>
            <a:spLocks noGrp="1"/>
          </p:cNvSpPr>
          <p:nvPr>
            <p:ph idx="1"/>
          </p:nvPr>
        </p:nvSpPr>
        <p:spPr/>
        <p:txBody>
          <a:bodyPr>
            <a:normAutofit fontScale="92500" lnSpcReduction="10000"/>
          </a:bodyPr>
          <a:lstStyle/>
          <a:p>
            <a:pPr marL="0" indent="0">
              <a:buNone/>
            </a:pPr>
            <a:r>
              <a:rPr lang="en-US" sz="1900" dirty="0">
                <a:solidFill>
                  <a:srgbClr val="002060"/>
                </a:solidFill>
              </a:rPr>
              <a:t>A </a:t>
            </a:r>
            <a:r>
              <a:rPr lang="en-US" sz="1800" b="1" dirty="0">
                <a:solidFill>
                  <a:srgbClr val="002060"/>
                </a:solidFill>
              </a:rPr>
              <a:t>. Five (or more) </a:t>
            </a:r>
            <a:r>
              <a:rPr lang="en-US" sz="1800" dirty="0"/>
              <a:t>of the following symptoms have been present during the same 2-week period and</a:t>
            </a:r>
            <a:r>
              <a:rPr lang="fa-IR" sz="1800" dirty="0"/>
              <a:t> </a:t>
            </a:r>
            <a:r>
              <a:rPr lang="en-US" sz="1800" dirty="0"/>
              <a:t>represent a change from previous functioning: at least one of the symptoms is either (1)</a:t>
            </a:r>
            <a:r>
              <a:rPr lang="fa-IR" sz="1800" dirty="0"/>
              <a:t> </a:t>
            </a:r>
            <a:r>
              <a:rPr lang="en-US" sz="1800" dirty="0"/>
              <a:t>depressed mood or (2) loss of interest or pleasure.</a:t>
            </a:r>
            <a:endParaRPr lang="fa-IR" sz="1800" dirty="0"/>
          </a:p>
          <a:p>
            <a:r>
              <a:rPr lang="en-US" sz="1800" dirty="0"/>
              <a:t>Note: Do not include symptoms that are clearly attributable to another medical condition.</a:t>
            </a:r>
            <a:endParaRPr lang="fa-IR" sz="1800" dirty="0"/>
          </a:p>
          <a:p>
            <a:pPr marL="342900" indent="-342900">
              <a:buClr>
                <a:schemeClr val="accent5">
                  <a:lumMod val="50000"/>
                </a:schemeClr>
              </a:buClr>
              <a:buFont typeface="+mj-lt"/>
              <a:buAutoNum type="arabicParenR"/>
            </a:pPr>
            <a:r>
              <a:rPr lang="en-US" sz="1800" dirty="0"/>
              <a:t>Depressed mood most of the day, nearly every day, as indicated by either subjective report</a:t>
            </a:r>
            <a:r>
              <a:rPr lang="fa-IR" sz="1800" dirty="0"/>
              <a:t> </a:t>
            </a:r>
            <a:r>
              <a:rPr lang="en-US" sz="1800" dirty="0"/>
              <a:t>(e.g., feels sad, empty, and hopeless) or observation made by others (e.g., appears tearful).</a:t>
            </a:r>
            <a:r>
              <a:rPr lang="fa-IR" sz="1800" dirty="0"/>
              <a:t> </a:t>
            </a:r>
            <a:r>
              <a:rPr lang="en-US" sz="1800" dirty="0"/>
              <a:t>(Note: In children and adolescents, can be irritable mood.)</a:t>
            </a:r>
            <a:endParaRPr lang="fa-IR" sz="1800" dirty="0"/>
          </a:p>
          <a:p>
            <a:pPr marL="342900" indent="-342900">
              <a:buClr>
                <a:schemeClr val="accent5">
                  <a:lumMod val="50000"/>
                </a:schemeClr>
              </a:buClr>
              <a:buFont typeface="+mj-lt"/>
              <a:buAutoNum type="arabicParenR"/>
            </a:pPr>
            <a:r>
              <a:rPr lang="en-US" sz="1800" dirty="0"/>
              <a:t>Markedly diminished interest or pleasure in all, or almost all, activities most of the day, nearly</a:t>
            </a:r>
            <a:r>
              <a:rPr lang="fa-IR" sz="1800" dirty="0"/>
              <a:t> </a:t>
            </a:r>
            <a:r>
              <a:rPr lang="en-US" sz="1800" dirty="0"/>
              <a:t>every day (as indicated by either subjective account or observation).</a:t>
            </a:r>
          </a:p>
          <a:p>
            <a:pPr marL="342900" indent="-342900">
              <a:buClr>
                <a:schemeClr val="accent5">
                  <a:lumMod val="50000"/>
                </a:schemeClr>
              </a:buClr>
              <a:buFont typeface="+mj-lt"/>
              <a:buAutoNum type="arabicParenR"/>
            </a:pPr>
            <a:r>
              <a:rPr lang="en-US" sz="1800" dirty="0"/>
              <a:t> Significant weight loss when not dieting or weight gain (e.g., a change or more than 5% of</a:t>
            </a:r>
            <a:r>
              <a:rPr lang="fa-IR" sz="1800" dirty="0"/>
              <a:t> </a:t>
            </a:r>
            <a:r>
              <a:rPr lang="en-US" sz="1800" dirty="0"/>
              <a:t>body weight in a month), or decrease or increase in appetite nearly every day. </a:t>
            </a:r>
            <a:r>
              <a:rPr lang="fa-IR" sz="1800" dirty="0"/>
              <a:t> </a:t>
            </a:r>
            <a:r>
              <a:rPr lang="en-US" sz="1800" dirty="0"/>
              <a:t>(Note: In</a:t>
            </a:r>
            <a:r>
              <a:rPr lang="fa-IR" sz="1800" dirty="0"/>
              <a:t> </a:t>
            </a:r>
            <a:r>
              <a:rPr lang="en-US" sz="1800" dirty="0"/>
              <a:t>children, consider failure to make expected weight gain.)</a:t>
            </a:r>
          </a:p>
          <a:p>
            <a:pPr marL="342900" indent="-342900">
              <a:buClr>
                <a:schemeClr val="accent5">
                  <a:lumMod val="50000"/>
                </a:schemeClr>
              </a:buClr>
              <a:buFont typeface="+mj-lt"/>
              <a:buAutoNum type="arabicParenR"/>
            </a:pPr>
            <a:r>
              <a:rPr lang="en-US" sz="1800" dirty="0"/>
              <a:t>Insomnia or hypersomnia nearly every day.</a:t>
            </a:r>
          </a:p>
          <a:p>
            <a:pPr marL="342900" indent="-342900">
              <a:buClr>
                <a:schemeClr val="accent5">
                  <a:lumMod val="50000"/>
                </a:schemeClr>
              </a:buClr>
              <a:buFont typeface="+mj-lt"/>
              <a:buAutoNum type="arabicParenR"/>
            </a:pPr>
            <a:r>
              <a:rPr lang="en-US" sz="1800" dirty="0"/>
              <a:t>Psychomotor agitation or retardation nearly every day (observable by others, not merely</a:t>
            </a:r>
            <a:r>
              <a:rPr lang="fa-IR" sz="1800" dirty="0"/>
              <a:t> </a:t>
            </a:r>
            <a:r>
              <a:rPr lang="en-US" sz="1800" dirty="0"/>
              <a:t>subjective feelings or restlessness or being slowed down).</a:t>
            </a:r>
          </a:p>
          <a:p>
            <a:pPr>
              <a:buClr>
                <a:schemeClr val="accent5">
                  <a:lumMod val="50000"/>
                </a:schemeClr>
              </a:buClr>
            </a:pPr>
            <a:endParaRPr lang="en-US" sz="1800" dirty="0"/>
          </a:p>
        </p:txBody>
      </p:sp>
    </p:spTree>
    <p:extLst>
      <p:ext uri="{BB962C8B-B14F-4D97-AF65-F5344CB8AC3E}">
        <p14:creationId xmlns:p14="http://schemas.microsoft.com/office/powerpoint/2010/main" val="156360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DSM5 Criteria </a:t>
            </a:r>
            <a:endParaRPr lang="en-US" dirty="0"/>
          </a:p>
        </p:txBody>
      </p:sp>
      <p:sp>
        <p:nvSpPr>
          <p:cNvPr id="3" name="Content Placeholder 2"/>
          <p:cNvSpPr>
            <a:spLocks noGrp="1"/>
          </p:cNvSpPr>
          <p:nvPr>
            <p:ph idx="1"/>
          </p:nvPr>
        </p:nvSpPr>
        <p:spPr>
          <a:xfrm>
            <a:off x="838200" y="1825625"/>
            <a:ext cx="11353800" cy="4351338"/>
          </a:xfrm>
        </p:spPr>
        <p:txBody>
          <a:bodyPr>
            <a:normAutofit/>
          </a:bodyPr>
          <a:lstStyle/>
          <a:p>
            <a:pPr marL="0" indent="0">
              <a:buNone/>
            </a:pPr>
            <a:r>
              <a:rPr lang="en-US" sz="2400" dirty="0">
                <a:solidFill>
                  <a:srgbClr val="002060"/>
                </a:solidFill>
              </a:rPr>
              <a:t>6</a:t>
            </a:r>
            <a:r>
              <a:rPr lang="fa-IR" sz="2400" dirty="0">
                <a:solidFill>
                  <a:srgbClr val="002060"/>
                </a:solidFill>
              </a:rPr>
              <a:t> </a:t>
            </a:r>
            <a:r>
              <a:rPr lang="fa-IR" dirty="0">
                <a:solidFill>
                  <a:srgbClr val="002060"/>
                </a:solidFill>
              </a:rPr>
              <a:t>(</a:t>
            </a:r>
            <a:r>
              <a:rPr lang="en-US" dirty="0">
                <a:solidFill>
                  <a:srgbClr val="002060"/>
                </a:solidFill>
              </a:rPr>
              <a:t> </a:t>
            </a:r>
            <a:r>
              <a:rPr lang="en-US" sz="2400" dirty="0"/>
              <a:t>Fatigue or loss of energy nearly every day</a:t>
            </a:r>
          </a:p>
          <a:p>
            <a:pPr marL="0" indent="0">
              <a:buNone/>
            </a:pPr>
            <a:endParaRPr lang="en-US" sz="2400" dirty="0"/>
          </a:p>
          <a:p>
            <a:pPr marL="0" indent="0">
              <a:buNone/>
            </a:pPr>
            <a:r>
              <a:rPr lang="en-US" sz="2400" dirty="0">
                <a:solidFill>
                  <a:srgbClr val="002060"/>
                </a:solidFill>
              </a:rPr>
              <a:t>7</a:t>
            </a:r>
            <a:r>
              <a:rPr lang="fa-IR" sz="2400" dirty="0">
                <a:solidFill>
                  <a:srgbClr val="002060"/>
                </a:solidFill>
              </a:rPr>
              <a:t>(</a:t>
            </a:r>
            <a:r>
              <a:rPr lang="en-US" sz="2400" dirty="0">
                <a:solidFill>
                  <a:srgbClr val="002060"/>
                </a:solidFill>
              </a:rPr>
              <a:t> </a:t>
            </a:r>
            <a:r>
              <a:rPr lang="en-US" sz="2400" dirty="0"/>
              <a:t> Feelings of worthlessness or excessive or inappropriate guilt (which may be delusional) nearly every day (not merely self-reproach or guilt about being sick)</a:t>
            </a:r>
          </a:p>
          <a:p>
            <a:pPr marL="0" indent="0">
              <a:buNone/>
            </a:pPr>
            <a:endParaRPr lang="en-US" sz="2400" dirty="0"/>
          </a:p>
          <a:p>
            <a:pPr marL="0" indent="0">
              <a:buNone/>
            </a:pPr>
            <a:r>
              <a:rPr lang="en-US" sz="2400" dirty="0">
                <a:solidFill>
                  <a:srgbClr val="002060"/>
                </a:solidFill>
              </a:rPr>
              <a:t>8) </a:t>
            </a:r>
            <a:r>
              <a:rPr lang="en-US" sz="2400" dirty="0"/>
              <a:t>Diminished ability to think or concentrate, or indecisiveness, nearly every day (either by</a:t>
            </a:r>
          </a:p>
          <a:p>
            <a:pPr marL="0" indent="0">
              <a:buNone/>
            </a:pPr>
            <a:r>
              <a:rPr lang="en-US" sz="2400" dirty="0"/>
              <a:t>subjective account or as observed by others)</a:t>
            </a:r>
          </a:p>
          <a:p>
            <a:pPr marL="0" indent="0">
              <a:buNone/>
            </a:pPr>
            <a:endParaRPr lang="en-US" sz="2400" dirty="0"/>
          </a:p>
          <a:p>
            <a:pPr marL="514350" indent="-514350">
              <a:buAutoNum type="arabicParenR" startAt="9"/>
            </a:pPr>
            <a:r>
              <a:rPr lang="en-US" sz="2400" dirty="0"/>
              <a:t>Recurrent thoughts of death (not just fear of dying), recurrent suicidal ideation without a  specific plan, or a suicide attempt or a specific plan for committing suicide.</a:t>
            </a:r>
          </a:p>
          <a:p>
            <a:pPr marL="0" indent="0">
              <a:buNone/>
            </a:pPr>
            <a:endParaRPr lang="en-US" sz="2600" dirty="0"/>
          </a:p>
        </p:txBody>
      </p:sp>
    </p:spTree>
    <p:extLst>
      <p:ext uri="{BB962C8B-B14F-4D97-AF65-F5344CB8AC3E}">
        <p14:creationId xmlns:p14="http://schemas.microsoft.com/office/powerpoint/2010/main" val="111403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DSM5 Criteria </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400" dirty="0"/>
              <a:t>B. The symptoms cause clinically significant distress or impairment in social, occupational, or other important areas of functioning</a:t>
            </a:r>
          </a:p>
          <a:p>
            <a:pPr marL="0" indent="0">
              <a:buNone/>
            </a:pPr>
            <a:endParaRPr lang="en-US" sz="2400" dirty="0"/>
          </a:p>
          <a:p>
            <a:pPr marL="0" indent="0">
              <a:buNone/>
            </a:pPr>
            <a:r>
              <a:rPr lang="en-US" sz="2400" dirty="0"/>
              <a:t>C. The episode is not attributable to the physiological effects of a substance or to another medical</a:t>
            </a:r>
            <a:r>
              <a:rPr lang="fa-IR" sz="2400" dirty="0"/>
              <a:t> </a:t>
            </a:r>
            <a:r>
              <a:rPr lang="en-US" sz="2400" dirty="0"/>
              <a:t>condition</a:t>
            </a:r>
          </a:p>
          <a:p>
            <a:pPr marL="0" indent="0">
              <a:buNone/>
            </a:pPr>
            <a:endParaRPr lang="en-US" sz="2400" dirty="0"/>
          </a:p>
          <a:p>
            <a:pPr marL="0" indent="0">
              <a:buNone/>
            </a:pPr>
            <a:r>
              <a:rPr lang="en-US" sz="2400" dirty="0"/>
              <a:t>D .The occurrence of the MDE is not better explained by schizoaffective disorder, schizophrenia, schizophreniform disorder, delusional disorder, or other specified and unspecified schizophrenia spectrum and other psychotic disorders</a:t>
            </a:r>
          </a:p>
          <a:p>
            <a:pPr marL="0" indent="0">
              <a:buNone/>
            </a:pPr>
            <a:endParaRPr lang="en-US" sz="2400" dirty="0"/>
          </a:p>
          <a:p>
            <a:pPr marL="0" indent="0">
              <a:buNone/>
            </a:pPr>
            <a:r>
              <a:rPr lang="en-US" sz="2400" dirty="0"/>
              <a:t>E. There has never been a manic episode or a hypomanic episode</a:t>
            </a:r>
            <a:endParaRPr lang="en-US" dirty="0"/>
          </a:p>
        </p:txBody>
      </p:sp>
    </p:spTree>
    <p:extLst>
      <p:ext uri="{BB962C8B-B14F-4D97-AF65-F5344CB8AC3E}">
        <p14:creationId xmlns:p14="http://schemas.microsoft.com/office/powerpoint/2010/main" val="1700034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CLINICAL PRESENTATION</a:t>
            </a:r>
            <a:endParaRPr lang="en-US" dirty="0"/>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Ø"/>
            </a:pPr>
            <a:r>
              <a:rPr lang="en-US" sz="2000" dirty="0"/>
              <a:t>Patients feel “bad” and may use words such as “sad,” “depressed,” “blue,” “down,” or similar words to describe this feeling</a:t>
            </a:r>
          </a:p>
          <a:p>
            <a:pPr>
              <a:buFont typeface="Wingdings" panose="05000000000000000000" pitchFamily="2" charset="2"/>
              <a:buChar char="Ø"/>
            </a:pPr>
            <a:endParaRPr lang="en-US" sz="2000" dirty="0"/>
          </a:p>
          <a:p>
            <a:pPr>
              <a:buClr>
                <a:srgbClr val="002060"/>
              </a:buClr>
              <a:buFont typeface="Wingdings" panose="05000000000000000000" pitchFamily="2" charset="2"/>
              <a:buChar char="Ø"/>
            </a:pPr>
            <a:r>
              <a:rPr lang="en-US" sz="2000" dirty="0"/>
              <a:t>Here we use the term dysphoria to encompass these various depressive feelings as a way to avoid the confusion inherent in using the word “depressed” to mean both the diagnosis and the core symptom</a:t>
            </a:r>
          </a:p>
          <a:p>
            <a:pPr>
              <a:buFont typeface="Wingdings" panose="05000000000000000000" pitchFamily="2" charset="2"/>
              <a:buChar char="Ø"/>
            </a:pPr>
            <a:endParaRPr lang="en-US" sz="2000" dirty="0"/>
          </a:p>
          <a:p>
            <a:pPr>
              <a:buFont typeface="Wingdings" panose="05000000000000000000" pitchFamily="2" charset="2"/>
              <a:buChar char="Ø"/>
            </a:pPr>
            <a:r>
              <a:rPr lang="en-US" sz="2000" dirty="0"/>
              <a:t>Also, many patients are reluctant to use the word “depressed” as they may have difficulty coming to terms with their diagnosis. In such cases, other synonyms, including those above, may seem less threatening to the patient</a:t>
            </a:r>
          </a:p>
          <a:p>
            <a:pPr>
              <a:buFont typeface="Wingdings" panose="05000000000000000000" pitchFamily="2" charset="2"/>
              <a:buChar char="Ø"/>
            </a:pPr>
            <a:endParaRPr lang="en-US" sz="2000" dirty="0"/>
          </a:p>
          <a:p>
            <a:pPr>
              <a:buFont typeface="Wingdings" panose="05000000000000000000" pitchFamily="2" charset="2"/>
              <a:buChar char="Ø"/>
            </a:pPr>
            <a:r>
              <a:rPr lang="en-US" sz="2000" dirty="0"/>
              <a:t>Some patients deny dysphoria altogether, but instead, describe feeling unable to enjoy things that are usually enjoyable to them. We call this </a:t>
            </a:r>
            <a:r>
              <a:rPr lang="en-US" sz="2000" b="1" dirty="0">
                <a:solidFill>
                  <a:srgbClr val="002060"/>
                </a:solidFill>
              </a:rPr>
              <a:t>anhedonia </a:t>
            </a:r>
            <a:r>
              <a:rPr lang="en-US" sz="2000" dirty="0"/>
              <a:t>or a lack of pleasure. </a:t>
            </a:r>
          </a:p>
          <a:p>
            <a:pPr>
              <a:buFont typeface="Wingdings" panose="05000000000000000000" pitchFamily="2" charset="2"/>
              <a:buChar char="Ø"/>
            </a:pPr>
            <a:r>
              <a:rPr lang="en-US" sz="2000" dirty="0"/>
              <a:t>In addition to dysphoria and anhedonia, many depressed patients also report feeling anxious</a:t>
            </a:r>
          </a:p>
        </p:txBody>
      </p:sp>
    </p:spTree>
    <p:extLst>
      <p:ext uri="{BB962C8B-B14F-4D97-AF65-F5344CB8AC3E}">
        <p14:creationId xmlns:p14="http://schemas.microsoft.com/office/powerpoint/2010/main" val="8703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CLINICAL PRESENTATION</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000" dirty="0"/>
              <a:t>The critical point is that although sadness and even depression may be, in themselves, normal reactions, when encountered in the context of a depressive disorder, patients do not experience them as normal</a:t>
            </a:r>
          </a:p>
          <a:p>
            <a:pPr>
              <a:buFont typeface="Wingdings" panose="05000000000000000000" pitchFamily="2" charset="2"/>
              <a:buChar char="Ø"/>
            </a:pPr>
            <a:endParaRPr lang="en-US" sz="2000" dirty="0"/>
          </a:p>
          <a:p>
            <a:pPr>
              <a:buFont typeface="Wingdings" panose="05000000000000000000" pitchFamily="2" charset="2"/>
              <a:buChar char="Ø"/>
            </a:pPr>
            <a:r>
              <a:rPr lang="en-US" sz="2000" dirty="0"/>
              <a:t>Patients will often feel genuinely ill and be able to distinguish their emotional state from “normal” feelings of sadness</a:t>
            </a:r>
          </a:p>
          <a:p>
            <a:pPr marL="0" indent="0">
              <a:buNone/>
            </a:pPr>
            <a:endParaRPr lang="en-US" sz="2000" dirty="0"/>
          </a:p>
          <a:p>
            <a:pPr>
              <a:buFont typeface="Wingdings" panose="05000000000000000000" pitchFamily="2" charset="2"/>
              <a:buChar char="Ø"/>
            </a:pPr>
            <a:r>
              <a:rPr lang="en-US" sz="2000" dirty="0"/>
              <a:t>Many will first interpret this as indicative of medical illness and present to their primary care doctor complaining of feeling “sick” rather than depressed</a:t>
            </a:r>
          </a:p>
        </p:txBody>
      </p:sp>
    </p:spTree>
    <p:extLst>
      <p:ext uri="{BB962C8B-B14F-4D97-AF65-F5344CB8AC3E}">
        <p14:creationId xmlns:p14="http://schemas.microsoft.com/office/powerpoint/2010/main" val="1877945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CLINICAL PRESENTATION</a:t>
            </a:r>
            <a:endParaRPr lang="en-US" dirty="0"/>
          </a:p>
        </p:txBody>
      </p:sp>
      <p:sp>
        <p:nvSpPr>
          <p:cNvPr id="3" name="Content Placeholder 2"/>
          <p:cNvSpPr>
            <a:spLocks noGrp="1"/>
          </p:cNvSpPr>
          <p:nvPr>
            <p:ph idx="1"/>
          </p:nvPr>
        </p:nvSpPr>
        <p:spPr/>
        <p:txBody>
          <a:bodyPr>
            <a:normAutofit/>
          </a:bodyPr>
          <a:lstStyle/>
          <a:p>
            <a:r>
              <a:rPr lang="en-US" sz="2400" dirty="0"/>
              <a:t>Negative views of the world and themselves</a:t>
            </a:r>
          </a:p>
          <a:p>
            <a:pPr marL="0" indent="0">
              <a:buNone/>
            </a:pPr>
            <a:endParaRPr lang="en-US" sz="2400" dirty="0"/>
          </a:p>
          <a:p>
            <a:r>
              <a:rPr lang="en-US" sz="2400" dirty="0"/>
              <a:t>Thought content often includes </a:t>
            </a:r>
            <a:r>
              <a:rPr lang="en-US" sz="2400" dirty="0" err="1"/>
              <a:t>nondelusional</a:t>
            </a:r>
            <a:r>
              <a:rPr lang="en-US" sz="2400" dirty="0"/>
              <a:t> ruminations about loss, guilt, suicide, and death</a:t>
            </a:r>
          </a:p>
          <a:p>
            <a:pPr marL="0" indent="0">
              <a:buNone/>
            </a:pPr>
            <a:endParaRPr lang="en-US" sz="2400" dirty="0"/>
          </a:p>
          <a:p>
            <a:r>
              <a:rPr lang="en-US" sz="2400" dirty="0"/>
              <a:t>About 10 percent of all depressed patients have marked symptoms of a thought disorder, usually thought blocking and profound poverty of content</a:t>
            </a:r>
          </a:p>
          <a:p>
            <a:pPr marL="0" indent="0">
              <a:buNone/>
            </a:pPr>
            <a:endParaRPr lang="en-US" sz="2400" dirty="0"/>
          </a:p>
          <a:p>
            <a:r>
              <a:rPr lang="en-US" sz="2400" dirty="0"/>
              <a:t>Depressed patients may complain of either delusions or hallucinations associated with their depressive episode</a:t>
            </a:r>
          </a:p>
        </p:txBody>
      </p:sp>
    </p:spTree>
    <p:extLst>
      <p:ext uri="{BB962C8B-B14F-4D97-AF65-F5344CB8AC3E}">
        <p14:creationId xmlns:p14="http://schemas.microsoft.com/office/powerpoint/2010/main" val="290151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2060"/>
                </a:solidFill>
              </a:rPr>
              <a:t>CLINICAL PRESENTATION</a:t>
            </a:r>
            <a:endParaRPr lang="en-US" dirty="0"/>
          </a:p>
        </p:txBody>
      </p:sp>
      <p:sp>
        <p:nvSpPr>
          <p:cNvPr id="3" name="Content Placeholder 2"/>
          <p:cNvSpPr>
            <a:spLocks noGrp="1"/>
          </p:cNvSpPr>
          <p:nvPr>
            <p:ph idx="1"/>
          </p:nvPr>
        </p:nvSpPr>
        <p:spPr/>
        <p:txBody>
          <a:bodyPr>
            <a:normAutofit/>
          </a:bodyPr>
          <a:lstStyle/>
          <a:p>
            <a:endParaRPr lang="en-US" sz="2400" dirty="0"/>
          </a:p>
          <a:p>
            <a:pPr marL="0" indent="0" algn="ctr">
              <a:buNone/>
            </a:pPr>
            <a:r>
              <a:rPr lang="en-US" sz="2400" b="1" dirty="0">
                <a:solidFill>
                  <a:srgbClr val="002060"/>
                </a:solidFill>
              </a:rPr>
              <a:t>About two-thirds of all depressed patients contemplate suicide, and 10 to 15 percent commit suicide</a:t>
            </a:r>
          </a:p>
          <a:p>
            <a:pPr marL="0" indent="0">
              <a:buNone/>
            </a:pPr>
            <a:endParaRPr lang="en-US" sz="2400" dirty="0"/>
          </a:p>
        </p:txBody>
      </p:sp>
      <p:pic>
        <p:nvPicPr>
          <p:cNvPr id="4" name="Picture 3"/>
          <p:cNvPicPr>
            <a:picLocks noChangeAspect="1"/>
          </p:cNvPicPr>
          <p:nvPr/>
        </p:nvPicPr>
        <p:blipFill>
          <a:blip r:embed="rId3"/>
          <a:stretch>
            <a:fillRect/>
          </a:stretch>
        </p:blipFill>
        <p:spPr>
          <a:xfrm>
            <a:off x="3809093" y="4265493"/>
            <a:ext cx="3752850" cy="1490102"/>
          </a:xfrm>
          <a:prstGeom prst="rect">
            <a:avLst/>
          </a:prstGeom>
        </p:spPr>
      </p:pic>
    </p:spTree>
    <p:extLst>
      <p:ext uri="{BB962C8B-B14F-4D97-AF65-F5344CB8AC3E}">
        <p14:creationId xmlns:p14="http://schemas.microsoft.com/office/powerpoint/2010/main" val="695614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rot="21134459">
            <a:off x="7028268" y="4232961"/>
            <a:ext cx="1495823" cy="2338134"/>
            <a:chOff x="3344154" y="4171480"/>
            <a:chExt cx="1600996" cy="2500151"/>
          </a:xfrm>
        </p:grpSpPr>
        <p:sp>
          <p:nvSpPr>
            <p:cNvPr id="10" name="Rectangle 9"/>
            <p:cNvSpPr/>
            <p:nvPr/>
          </p:nvSpPr>
          <p:spPr>
            <a:xfrm rot="19506721">
              <a:off x="4100749" y="4548952"/>
              <a:ext cx="844401" cy="21226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19506721">
              <a:off x="3344154" y="4171480"/>
              <a:ext cx="573276" cy="3311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19506721">
              <a:off x="3457267" y="4434648"/>
              <a:ext cx="740564" cy="3339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334611" y="1470266"/>
            <a:ext cx="5590698" cy="1334605"/>
            <a:chOff x="1242642" y="1758463"/>
            <a:chExt cx="5404345" cy="1154723"/>
          </a:xfrm>
        </p:grpSpPr>
        <p:sp>
          <p:nvSpPr>
            <p:cNvPr id="4" name="Round Same Side Corner Rectangle 3"/>
            <p:cNvSpPr/>
            <p:nvPr/>
          </p:nvSpPr>
          <p:spPr>
            <a:xfrm rot="5400000">
              <a:off x="3716217" y="-597878"/>
              <a:ext cx="574429" cy="5287111"/>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en-US" sz="2400" b="1" dirty="0">
                  <a:solidFill>
                    <a:schemeClr val="bg1"/>
                  </a:solidFill>
                  <a:latin typeface="Arial" panose="020B0604020202020204" pitchFamily="34" charset="0"/>
                  <a:cs typeface="Arial" panose="020B0604020202020204" pitchFamily="34" charset="0"/>
                </a:rPr>
                <a:t>Bipolar disorder </a:t>
              </a:r>
            </a:p>
          </p:txBody>
        </p:sp>
        <p:sp>
          <p:nvSpPr>
            <p:cNvPr id="7" name="Round Same Side Corner Rectangle 6"/>
            <p:cNvSpPr/>
            <p:nvPr/>
          </p:nvSpPr>
          <p:spPr>
            <a:xfrm rot="5400000">
              <a:off x="3505198" y="52753"/>
              <a:ext cx="597877" cy="5122989"/>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en-US" sz="2000" b="1" dirty="0">
                  <a:solidFill>
                    <a:schemeClr val="bg1"/>
                  </a:solidFill>
                  <a:latin typeface="Arial" panose="020B0604020202020204" pitchFamily="34" charset="0"/>
                  <a:cs typeface="Arial" panose="020B0604020202020204" pitchFamily="34" charset="0"/>
                </a:rPr>
                <a:t>Depressive Disorder </a:t>
              </a:r>
            </a:p>
          </p:txBody>
        </p:sp>
      </p:grpSp>
      <p:grpSp>
        <p:nvGrpSpPr>
          <p:cNvPr id="2" name="Group 1"/>
          <p:cNvGrpSpPr/>
          <p:nvPr/>
        </p:nvGrpSpPr>
        <p:grpSpPr>
          <a:xfrm>
            <a:off x="4288931" y="1136970"/>
            <a:ext cx="3657600" cy="3661505"/>
            <a:chOff x="323799" y="1059174"/>
            <a:chExt cx="3657600" cy="3661505"/>
          </a:xfrm>
        </p:grpSpPr>
        <p:sp>
          <p:nvSpPr>
            <p:cNvPr id="18" name="Oval 17"/>
            <p:cNvSpPr/>
            <p:nvPr/>
          </p:nvSpPr>
          <p:spPr>
            <a:xfrm>
              <a:off x="323799" y="1059174"/>
              <a:ext cx="3657600" cy="3661505"/>
            </a:xfrm>
            <a:prstGeom prst="ellipse">
              <a:avLst/>
            </a:prstGeom>
            <a:solidFill>
              <a:schemeClr val="accent6">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 name="Oval 13"/>
            <p:cNvSpPr/>
            <p:nvPr/>
          </p:nvSpPr>
          <p:spPr>
            <a:xfrm>
              <a:off x="506679" y="1244006"/>
              <a:ext cx="3291840" cy="3291840"/>
            </a:xfrm>
            <a:prstGeom prst="ellipse">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8" name="Group 4"/>
          <p:cNvGrpSpPr>
            <a:grpSpLocks noChangeAspect="1"/>
          </p:cNvGrpSpPr>
          <p:nvPr/>
        </p:nvGrpSpPr>
        <p:grpSpPr bwMode="auto">
          <a:xfrm>
            <a:off x="5334611" y="1939925"/>
            <a:ext cx="1630362" cy="1911350"/>
            <a:chOff x="3353" y="1222"/>
            <a:chExt cx="1027" cy="1204"/>
          </a:xfrm>
          <a:solidFill>
            <a:schemeClr val="bg1"/>
          </a:solidFill>
        </p:grpSpPr>
        <p:sp>
          <p:nvSpPr>
            <p:cNvPr id="16" name="Freeform 6"/>
            <p:cNvSpPr>
              <a:spLocks/>
            </p:cNvSpPr>
            <p:nvPr/>
          </p:nvSpPr>
          <p:spPr bwMode="auto">
            <a:xfrm>
              <a:off x="4034" y="2055"/>
              <a:ext cx="340" cy="371"/>
            </a:xfrm>
            <a:custGeom>
              <a:avLst/>
              <a:gdLst>
                <a:gd name="T0" fmla="*/ 552 w 1021"/>
                <a:gd name="T1" fmla="*/ 3 h 1113"/>
                <a:gd name="T2" fmla="*/ 629 w 1021"/>
                <a:gd name="T3" fmla="*/ 27 h 1113"/>
                <a:gd name="T4" fmla="*/ 696 w 1021"/>
                <a:gd name="T5" fmla="*/ 70 h 1113"/>
                <a:gd name="T6" fmla="*/ 747 w 1021"/>
                <a:gd name="T7" fmla="*/ 131 h 1113"/>
                <a:gd name="T8" fmla="*/ 781 w 1021"/>
                <a:gd name="T9" fmla="*/ 205 h 1113"/>
                <a:gd name="T10" fmla="*/ 793 w 1021"/>
                <a:gd name="T11" fmla="*/ 288 h 1113"/>
                <a:gd name="T12" fmla="*/ 781 w 1021"/>
                <a:gd name="T13" fmla="*/ 373 h 1113"/>
                <a:gd name="T14" fmla="*/ 750 w 1021"/>
                <a:gd name="T15" fmla="*/ 456 h 1113"/>
                <a:gd name="T16" fmla="*/ 701 w 1021"/>
                <a:gd name="T17" fmla="*/ 530 h 1113"/>
                <a:gd name="T18" fmla="*/ 637 w 1021"/>
                <a:gd name="T19" fmla="*/ 588 h 1113"/>
                <a:gd name="T20" fmla="*/ 742 w 1021"/>
                <a:gd name="T21" fmla="*/ 628 h 1113"/>
                <a:gd name="T22" fmla="*/ 835 w 1021"/>
                <a:gd name="T23" fmla="*/ 685 h 1113"/>
                <a:gd name="T24" fmla="*/ 912 w 1021"/>
                <a:gd name="T25" fmla="*/ 754 h 1113"/>
                <a:gd name="T26" fmla="*/ 971 w 1021"/>
                <a:gd name="T27" fmla="*/ 831 h 1113"/>
                <a:gd name="T28" fmla="*/ 1008 w 1021"/>
                <a:gd name="T29" fmla="*/ 910 h 1113"/>
                <a:gd name="T30" fmla="*/ 1021 w 1021"/>
                <a:gd name="T31" fmla="*/ 985 h 1113"/>
                <a:gd name="T32" fmla="*/ 1008 w 1021"/>
                <a:gd name="T33" fmla="*/ 1018 h 1113"/>
                <a:gd name="T34" fmla="*/ 969 w 1021"/>
                <a:gd name="T35" fmla="*/ 1046 h 1113"/>
                <a:gd name="T36" fmla="*/ 908 w 1021"/>
                <a:gd name="T37" fmla="*/ 1069 h 1113"/>
                <a:gd name="T38" fmla="*/ 831 w 1021"/>
                <a:gd name="T39" fmla="*/ 1087 h 1113"/>
                <a:gd name="T40" fmla="*/ 741 w 1021"/>
                <a:gd name="T41" fmla="*/ 1101 h 1113"/>
                <a:gd name="T42" fmla="*/ 641 w 1021"/>
                <a:gd name="T43" fmla="*/ 1110 h 1113"/>
                <a:gd name="T44" fmla="*/ 536 w 1021"/>
                <a:gd name="T45" fmla="*/ 1113 h 1113"/>
                <a:gd name="T46" fmla="*/ 431 w 1021"/>
                <a:gd name="T47" fmla="*/ 1112 h 1113"/>
                <a:gd name="T48" fmla="*/ 330 w 1021"/>
                <a:gd name="T49" fmla="*/ 1107 h 1113"/>
                <a:gd name="T50" fmla="*/ 234 w 1021"/>
                <a:gd name="T51" fmla="*/ 1095 h 1113"/>
                <a:gd name="T52" fmla="*/ 150 w 1021"/>
                <a:gd name="T53" fmla="*/ 1079 h 1113"/>
                <a:gd name="T54" fmla="*/ 81 w 1021"/>
                <a:gd name="T55" fmla="*/ 1059 h 1113"/>
                <a:gd name="T56" fmla="*/ 30 w 1021"/>
                <a:gd name="T57" fmla="*/ 1033 h 1113"/>
                <a:gd name="T58" fmla="*/ 4 w 1021"/>
                <a:gd name="T59" fmla="*/ 1002 h 1113"/>
                <a:gd name="T60" fmla="*/ 4 w 1021"/>
                <a:gd name="T61" fmla="*/ 948 h 1113"/>
                <a:gd name="T62" fmla="*/ 29 w 1021"/>
                <a:gd name="T63" fmla="*/ 870 h 1113"/>
                <a:gd name="T64" fmla="*/ 77 w 1021"/>
                <a:gd name="T65" fmla="*/ 792 h 1113"/>
                <a:gd name="T66" fmla="*/ 145 w 1021"/>
                <a:gd name="T67" fmla="*/ 718 h 1113"/>
                <a:gd name="T68" fmla="*/ 231 w 1021"/>
                <a:gd name="T69" fmla="*/ 654 h 1113"/>
                <a:gd name="T70" fmla="*/ 331 w 1021"/>
                <a:gd name="T71" fmla="*/ 605 h 1113"/>
                <a:gd name="T72" fmla="*/ 352 w 1021"/>
                <a:gd name="T73" fmla="*/ 562 h 1113"/>
                <a:gd name="T74" fmla="*/ 295 w 1021"/>
                <a:gd name="T75" fmla="*/ 495 h 1113"/>
                <a:gd name="T76" fmla="*/ 254 w 1021"/>
                <a:gd name="T77" fmla="*/ 415 h 1113"/>
                <a:gd name="T78" fmla="*/ 231 w 1021"/>
                <a:gd name="T79" fmla="*/ 330 h 1113"/>
                <a:gd name="T80" fmla="*/ 231 w 1021"/>
                <a:gd name="T81" fmla="*/ 246 h 1113"/>
                <a:gd name="T82" fmla="*/ 255 w 1021"/>
                <a:gd name="T83" fmla="*/ 167 h 1113"/>
                <a:gd name="T84" fmla="*/ 298 w 1021"/>
                <a:gd name="T85" fmla="*/ 99 h 1113"/>
                <a:gd name="T86" fmla="*/ 358 w 1021"/>
                <a:gd name="T87" fmla="*/ 47 h 1113"/>
                <a:gd name="T88" fmla="*/ 429 w 1021"/>
                <a:gd name="T89" fmla="*/ 12 h 1113"/>
                <a:gd name="T90" fmla="*/ 511 w 1021"/>
                <a:gd name="T91" fmla="*/ 0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21" h="1113">
                  <a:moveTo>
                    <a:pt x="511" y="0"/>
                  </a:moveTo>
                  <a:lnTo>
                    <a:pt x="552" y="3"/>
                  </a:lnTo>
                  <a:lnTo>
                    <a:pt x="592" y="12"/>
                  </a:lnTo>
                  <a:lnTo>
                    <a:pt x="629" y="27"/>
                  </a:lnTo>
                  <a:lnTo>
                    <a:pt x="664" y="47"/>
                  </a:lnTo>
                  <a:lnTo>
                    <a:pt x="696" y="70"/>
                  </a:lnTo>
                  <a:lnTo>
                    <a:pt x="724" y="99"/>
                  </a:lnTo>
                  <a:lnTo>
                    <a:pt x="747" y="131"/>
                  </a:lnTo>
                  <a:lnTo>
                    <a:pt x="766" y="167"/>
                  </a:lnTo>
                  <a:lnTo>
                    <a:pt x="781" y="205"/>
                  </a:lnTo>
                  <a:lnTo>
                    <a:pt x="790" y="246"/>
                  </a:lnTo>
                  <a:lnTo>
                    <a:pt x="793" y="288"/>
                  </a:lnTo>
                  <a:lnTo>
                    <a:pt x="790" y="330"/>
                  </a:lnTo>
                  <a:lnTo>
                    <a:pt x="781" y="373"/>
                  </a:lnTo>
                  <a:lnTo>
                    <a:pt x="768" y="415"/>
                  </a:lnTo>
                  <a:lnTo>
                    <a:pt x="750" y="456"/>
                  </a:lnTo>
                  <a:lnTo>
                    <a:pt x="726" y="495"/>
                  </a:lnTo>
                  <a:lnTo>
                    <a:pt x="701" y="530"/>
                  </a:lnTo>
                  <a:lnTo>
                    <a:pt x="670" y="562"/>
                  </a:lnTo>
                  <a:lnTo>
                    <a:pt x="637" y="588"/>
                  </a:lnTo>
                  <a:lnTo>
                    <a:pt x="691" y="605"/>
                  </a:lnTo>
                  <a:lnTo>
                    <a:pt x="742" y="628"/>
                  </a:lnTo>
                  <a:lnTo>
                    <a:pt x="790" y="654"/>
                  </a:lnTo>
                  <a:lnTo>
                    <a:pt x="835" y="685"/>
                  </a:lnTo>
                  <a:lnTo>
                    <a:pt x="876" y="718"/>
                  </a:lnTo>
                  <a:lnTo>
                    <a:pt x="912" y="754"/>
                  </a:lnTo>
                  <a:lnTo>
                    <a:pt x="944" y="792"/>
                  </a:lnTo>
                  <a:lnTo>
                    <a:pt x="971" y="831"/>
                  </a:lnTo>
                  <a:lnTo>
                    <a:pt x="992" y="870"/>
                  </a:lnTo>
                  <a:lnTo>
                    <a:pt x="1008" y="910"/>
                  </a:lnTo>
                  <a:lnTo>
                    <a:pt x="1018" y="948"/>
                  </a:lnTo>
                  <a:lnTo>
                    <a:pt x="1021" y="985"/>
                  </a:lnTo>
                  <a:lnTo>
                    <a:pt x="1018" y="1002"/>
                  </a:lnTo>
                  <a:lnTo>
                    <a:pt x="1008" y="1018"/>
                  </a:lnTo>
                  <a:lnTo>
                    <a:pt x="991" y="1033"/>
                  </a:lnTo>
                  <a:lnTo>
                    <a:pt x="969" y="1046"/>
                  </a:lnTo>
                  <a:lnTo>
                    <a:pt x="941" y="1059"/>
                  </a:lnTo>
                  <a:lnTo>
                    <a:pt x="908" y="1069"/>
                  </a:lnTo>
                  <a:lnTo>
                    <a:pt x="871" y="1079"/>
                  </a:lnTo>
                  <a:lnTo>
                    <a:pt x="831" y="1087"/>
                  </a:lnTo>
                  <a:lnTo>
                    <a:pt x="787" y="1095"/>
                  </a:lnTo>
                  <a:lnTo>
                    <a:pt x="741" y="1101"/>
                  </a:lnTo>
                  <a:lnTo>
                    <a:pt x="692" y="1107"/>
                  </a:lnTo>
                  <a:lnTo>
                    <a:pt x="641" y="1110"/>
                  </a:lnTo>
                  <a:lnTo>
                    <a:pt x="590" y="1112"/>
                  </a:lnTo>
                  <a:lnTo>
                    <a:pt x="536" y="1113"/>
                  </a:lnTo>
                  <a:lnTo>
                    <a:pt x="484" y="1113"/>
                  </a:lnTo>
                  <a:lnTo>
                    <a:pt x="431" y="1112"/>
                  </a:lnTo>
                  <a:lnTo>
                    <a:pt x="380" y="1110"/>
                  </a:lnTo>
                  <a:lnTo>
                    <a:pt x="330" y="1107"/>
                  </a:lnTo>
                  <a:lnTo>
                    <a:pt x="281" y="1101"/>
                  </a:lnTo>
                  <a:lnTo>
                    <a:pt x="234" y="1095"/>
                  </a:lnTo>
                  <a:lnTo>
                    <a:pt x="190" y="1087"/>
                  </a:lnTo>
                  <a:lnTo>
                    <a:pt x="150" y="1079"/>
                  </a:lnTo>
                  <a:lnTo>
                    <a:pt x="113" y="1069"/>
                  </a:lnTo>
                  <a:lnTo>
                    <a:pt x="81" y="1059"/>
                  </a:lnTo>
                  <a:lnTo>
                    <a:pt x="53" y="1046"/>
                  </a:lnTo>
                  <a:lnTo>
                    <a:pt x="30" y="1033"/>
                  </a:lnTo>
                  <a:lnTo>
                    <a:pt x="14" y="1018"/>
                  </a:lnTo>
                  <a:lnTo>
                    <a:pt x="4" y="1002"/>
                  </a:lnTo>
                  <a:lnTo>
                    <a:pt x="0" y="985"/>
                  </a:lnTo>
                  <a:lnTo>
                    <a:pt x="4" y="948"/>
                  </a:lnTo>
                  <a:lnTo>
                    <a:pt x="12" y="910"/>
                  </a:lnTo>
                  <a:lnTo>
                    <a:pt x="29" y="870"/>
                  </a:lnTo>
                  <a:lnTo>
                    <a:pt x="50" y="831"/>
                  </a:lnTo>
                  <a:lnTo>
                    <a:pt x="77" y="792"/>
                  </a:lnTo>
                  <a:lnTo>
                    <a:pt x="110" y="754"/>
                  </a:lnTo>
                  <a:lnTo>
                    <a:pt x="145" y="718"/>
                  </a:lnTo>
                  <a:lnTo>
                    <a:pt x="187" y="685"/>
                  </a:lnTo>
                  <a:lnTo>
                    <a:pt x="231" y="654"/>
                  </a:lnTo>
                  <a:lnTo>
                    <a:pt x="279" y="628"/>
                  </a:lnTo>
                  <a:lnTo>
                    <a:pt x="331" y="605"/>
                  </a:lnTo>
                  <a:lnTo>
                    <a:pt x="384" y="588"/>
                  </a:lnTo>
                  <a:lnTo>
                    <a:pt x="352" y="562"/>
                  </a:lnTo>
                  <a:lnTo>
                    <a:pt x="322" y="530"/>
                  </a:lnTo>
                  <a:lnTo>
                    <a:pt x="295" y="495"/>
                  </a:lnTo>
                  <a:lnTo>
                    <a:pt x="272" y="456"/>
                  </a:lnTo>
                  <a:lnTo>
                    <a:pt x="254" y="415"/>
                  </a:lnTo>
                  <a:lnTo>
                    <a:pt x="240" y="373"/>
                  </a:lnTo>
                  <a:lnTo>
                    <a:pt x="231" y="330"/>
                  </a:lnTo>
                  <a:lnTo>
                    <a:pt x="229" y="288"/>
                  </a:lnTo>
                  <a:lnTo>
                    <a:pt x="231" y="246"/>
                  </a:lnTo>
                  <a:lnTo>
                    <a:pt x="240" y="205"/>
                  </a:lnTo>
                  <a:lnTo>
                    <a:pt x="255" y="167"/>
                  </a:lnTo>
                  <a:lnTo>
                    <a:pt x="274" y="131"/>
                  </a:lnTo>
                  <a:lnTo>
                    <a:pt x="298" y="99"/>
                  </a:lnTo>
                  <a:lnTo>
                    <a:pt x="325" y="70"/>
                  </a:lnTo>
                  <a:lnTo>
                    <a:pt x="358" y="47"/>
                  </a:lnTo>
                  <a:lnTo>
                    <a:pt x="392" y="27"/>
                  </a:lnTo>
                  <a:lnTo>
                    <a:pt x="429" y="12"/>
                  </a:lnTo>
                  <a:lnTo>
                    <a:pt x="469" y="3"/>
                  </a:lnTo>
                  <a:lnTo>
                    <a:pt x="5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7"/>
            <p:cNvSpPr>
              <a:spLocks/>
            </p:cNvSpPr>
            <p:nvPr/>
          </p:nvSpPr>
          <p:spPr bwMode="auto">
            <a:xfrm>
              <a:off x="3505" y="1268"/>
              <a:ext cx="153" cy="170"/>
            </a:xfrm>
            <a:custGeom>
              <a:avLst/>
              <a:gdLst>
                <a:gd name="T0" fmla="*/ 229 w 458"/>
                <a:gd name="T1" fmla="*/ 0 h 510"/>
                <a:gd name="T2" fmla="*/ 266 w 458"/>
                <a:gd name="T3" fmla="*/ 3 h 510"/>
                <a:gd name="T4" fmla="*/ 300 w 458"/>
                <a:gd name="T5" fmla="*/ 12 h 510"/>
                <a:gd name="T6" fmla="*/ 334 w 458"/>
                <a:gd name="T7" fmla="*/ 25 h 510"/>
                <a:gd name="T8" fmla="*/ 364 w 458"/>
                <a:gd name="T9" fmla="*/ 45 h 510"/>
                <a:gd name="T10" fmla="*/ 390 w 458"/>
                <a:gd name="T11" fmla="*/ 67 h 510"/>
                <a:gd name="T12" fmla="*/ 413 w 458"/>
                <a:gd name="T13" fmla="*/ 95 h 510"/>
                <a:gd name="T14" fmla="*/ 432 w 458"/>
                <a:gd name="T15" fmla="*/ 125 h 510"/>
                <a:gd name="T16" fmla="*/ 445 w 458"/>
                <a:gd name="T17" fmla="*/ 158 h 510"/>
                <a:gd name="T18" fmla="*/ 454 w 458"/>
                <a:gd name="T19" fmla="*/ 195 h 510"/>
                <a:gd name="T20" fmla="*/ 458 w 458"/>
                <a:gd name="T21" fmla="*/ 232 h 510"/>
                <a:gd name="T22" fmla="*/ 454 w 458"/>
                <a:gd name="T23" fmla="*/ 268 h 510"/>
                <a:gd name="T24" fmla="*/ 448 w 458"/>
                <a:gd name="T25" fmla="*/ 304 h 510"/>
                <a:gd name="T26" fmla="*/ 435 w 458"/>
                <a:gd name="T27" fmla="*/ 339 h 510"/>
                <a:gd name="T28" fmla="*/ 420 w 458"/>
                <a:gd name="T29" fmla="*/ 372 h 510"/>
                <a:gd name="T30" fmla="*/ 401 w 458"/>
                <a:gd name="T31" fmla="*/ 404 h 510"/>
                <a:gd name="T32" fmla="*/ 378 w 458"/>
                <a:gd name="T33" fmla="*/ 434 h 510"/>
                <a:gd name="T34" fmla="*/ 353 w 458"/>
                <a:gd name="T35" fmla="*/ 460 h 510"/>
                <a:gd name="T36" fmla="*/ 325 w 458"/>
                <a:gd name="T37" fmla="*/ 480 h 510"/>
                <a:gd name="T38" fmla="*/ 295 w 458"/>
                <a:gd name="T39" fmla="*/ 496 h 510"/>
                <a:gd name="T40" fmla="*/ 262 w 458"/>
                <a:gd name="T41" fmla="*/ 506 h 510"/>
                <a:gd name="T42" fmla="*/ 229 w 458"/>
                <a:gd name="T43" fmla="*/ 510 h 510"/>
                <a:gd name="T44" fmla="*/ 195 w 458"/>
                <a:gd name="T45" fmla="*/ 506 h 510"/>
                <a:gd name="T46" fmla="*/ 163 w 458"/>
                <a:gd name="T47" fmla="*/ 496 h 510"/>
                <a:gd name="T48" fmla="*/ 133 w 458"/>
                <a:gd name="T49" fmla="*/ 480 h 510"/>
                <a:gd name="T50" fmla="*/ 104 w 458"/>
                <a:gd name="T51" fmla="*/ 460 h 510"/>
                <a:gd name="T52" fmla="*/ 79 w 458"/>
                <a:gd name="T53" fmla="*/ 434 h 510"/>
                <a:gd name="T54" fmla="*/ 56 w 458"/>
                <a:gd name="T55" fmla="*/ 404 h 510"/>
                <a:gd name="T56" fmla="*/ 37 w 458"/>
                <a:gd name="T57" fmla="*/ 372 h 510"/>
                <a:gd name="T58" fmla="*/ 21 w 458"/>
                <a:gd name="T59" fmla="*/ 339 h 510"/>
                <a:gd name="T60" fmla="*/ 10 w 458"/>
                <a:gd name="T61" fmla="*/ 304 h 510"/>
                <a:gd name="T62" fmla="*/ 2 w 458"/>
                <a:gd name="T63" fmla="*/ 268 h 510"/>
                <a:gd name="T64" fmla="*/ 0 w 458"/>
                <a:gd name="T65" fmla="*/ 232 h 510"/>
                <a:gd name="T66" fmla="*/ 3 w 458"/>
                <a:gd name="T67" fmla="*/ 195 h 510"/>
                <a:gd name="T68" fmla="*/ 12 w 458"/>
                <a:gd name="T69" fmla="*/ 158 h 510"/>
                <a:gd name="T70" fmla="*/ 25 w 458"/>
                <a:gd name="T71" fmla="*/ 125 h 510"/>
                <a:gd name="T72" fmla="*/ 44 w 458"/>
                <a:gd name="T73" fmla="*/ 95 h 510"/>
                <a:gd name="T74" fmla="*/ 67 w 458"/>
                <a:gd name="T75" fmla="*/ 67 h 510"/>
                <a:gd name="T76" fmla="*/ 94 w 458"/>
                <a:gd name="T77" fmla="*/ 45 h 510"/>
                <a:gd name="T78" fmla="*/ 124 w 458"/>
                <a:gd name="T79" fmla="*/ 25 h 510"/>
                <a:gd name="T80" fmla="*/ 156 w 458"/>
                <a:gd name="T81" fmla="*/ 12 h 510"/>
                <a:gd name="T82" fmla="*/ 192 w 458"/>
                <a:gd name="T83" fmla="*/ 3 h 510"/>
                <a:gd name="T84" fmla="*/ 229 w 458"/>
                <a:gd name="T85"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8" h="510">
                  <a:moveTo>
                    <a:pt x="229" y="0"/>
                  </a:moveTo>
                  <a:lnTo>
                    <a:pt x="266" y="3"/>
                  </a:lnTo>
                  <a:lnTo>
                    <a:pt x="300" y="12"/>
                  </a:lnTo>
                  <a:lnTo>
                    <a:pt x="334" y="25"/>
                  </a:lnTo>
                  <a:lnTo>
                    <a:pt x="364" y="45"/>
                  </a:lnTo>
                  <a:lnTo>
                    <a:pt x="390" y="67"/>
                  </a:lnTo>
                  <a:lnTo>
                    <a:pt x="413" y="95"/>
                  </a:lnTo>
                  <a:lnTo>
                    <a:pt x="432" y="125"/>
                  </a:lnTo>
                  <a:lnTo>
                    <a:pt x="445" y="158"/>
                  </a:lnTo>
                  <a:lnTo>
                    <a:pt x="454" y="195"/>
                  </a:lnTo>
                  <a:lnTo>
                    <a:pt x="458" y="232"/>
                  </a:lnTo>
                  <a:lnTo>
                    <a:pt x="454" y="268"/>
                  </a:lnTo>
                  <a:lnTo>
                    <a:pt x="448" y="304"/>
                  </a:lnTo>
                  <a:lnTo>
                    <a:pt x="435" y="339"/>
                  </a:lnTo>
                  <a:lnTo>
                    <a:pt x="420" y="372"/>
                  </a:lnTo>
                  <a:lnTo>
                    <a:pt x="401" y="404"/>
                  </a:lnTo>
                  <a:lnTo>
                    <a:pt x="378" y="434"/>
                  </a:lnTo>
                  <a:lnTo>
                    <a:pt x="353" y="460"/>
                  </a:lnTo>
                  <a:lnTo>
                    <a:pt x="325" y="480"/>
                  </a:lnTo>
                  <a:lnTo>
                    <a:pt x="295" y="496"/>
                  </a:lnTo>
                  <a:lnTo>
                    <a:pt x="262" y="506"/>
                  </a:lnTo>
                  <a:lnTo>
                    <a:pt x="229" y="510"/>
                  </a:lnTo>
                  <a:lnTo>
                    <a:pt x="195" y="506"/>
                  </a:lnTo>
                  <a:lnTo>
                    <a:pt x="163" y="496"/>
                  </a:lnTo>
                  <a:lnTo>
                    <a:pt x="133" y="480"/>
                  </a:lnTo>
                  <a:lnTo>
                    <a:pt x="104" y="460"/>
                  </a:lnTo>
                  <a:lnTo>
                    <a:pt x="79" y="434"/>
                  </a:lnTo>
                  <a:lnTo>
                    <a:pt x="56" y="404"/>
                  </a:lnTo>
                  <a:lnTo>
                    <a:pt x="37" y="372"/>
                  </a:lnTo>
                  <a:lnTo>
                    <a:pt x="21" y="339"/>
                  </a:lnTo>
                  <a:lnTo>
                    <a:pt x="10" y="304"/>
                  </a:lnTo>
                  <a:lnTo>
                    <a:pt x="2" y="268"/>
                  </a:lnTo>
                  <a:lnTo>
                    <a:pt x="0" y="232"/>
                  </a:lnTo>
                  <a:lnTo>
                    <a:pt x="3" y="195"/>
                  </a:lnTo>
                  <a:lnTo>
                    <a:pt x="12" y="158"/>
                  </a:lnTo>
                  <a:lnTo>
                    <a:pt x="25" y="125"/>
                  </a:lnTo>
                  <a:lnTo>
                    <a:pt x="44" y="95"/>
                  </a:lnTo>
                  <a:lnTo>
                    <a:pt x="67" y="67"/>
                  </a:lnTo>
                  <a:lnTo>
                    <a:pt x="94" y="45"/>
                  </a:lnTo>
                  <a:lnTo>
                    <a:pt x="124" y="25"/>
                  </a:lnTo>
                  <a:lnTo>
                    <a:pt x="156" y="12"/>
                  </a:lnTo>
                  <a:lnTo>
                    <a:pt x="192" y="3"/>
                  </a:lnTo>
                  <a:lnTo>
                    <a:pt x="2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8"/>
            <p:cNvSpPr>
              <a:spLocks noEditPoints="1"/>
            </p:cNvSpPr>
            <p:nvPr/>
          </p:nvSpPr>
          <p:spPr bwMode="auto">
            <a:xfrm>
              <a:off x="3353" y="1222"/>
              <a:ext cx="1027" cy="1204"/>
            </a:xfrm>
            <a:custGeom>
              <a:avLst/>
              <a:gdLst>
                <a:gd name="T0" fmla="*/ 1468 w 3082"/>
                <a:gd name="T1" fmla="*/ 350 h 3612"/>
                <a:gd name="T2" fmla="*/ 1570 w 3082"/>
                <a:gd name="T3" fmla="*/ 969 h 3612"/>
                <a:gd name="T4" fmla="*/ 1480 w 3082"/>
                <a:gd name="T5" fmla="*/ 1074 h 3612"/>
                <a:gd name="T6" fmla="*/ 1492 w 3082"/>
                <a:gd name="T7" fmla="*/ 1392 h 3612"/>
                <a:gd name="T8" fmla="*/ 2977 w 3082"/>
                <a:gd name="T9" fmla="*/ 1392 h 3612"/>
                <a:gd name="T10" fmla="*/ 2977 w 3082"/>
                <a:gd name="T11" fmla="*/ 292 h 3612"/>
                <a:gd name="T12" fmla="*/ 2271 w 3082"/>
                <a:gd name="T13" fmla="*/ 12 h 3612"/>
                <a:gd name="T14" fmla="*/ 2983 w 3082"/>
                <a:gd name="T15" fmla="*/ 198 h 3612"/>
                <a:gd name="T16" fmla="*/ 3082 w 3082"/>
                <a:gd name="T17" fmla="*/ 1334 h 3612"/>
                <a:gd name="T18" fmla="*/ 2952 w 3082"/>
                <a:gd name="T19" fmla="*/ 1495 h 3612"/>
                <a:gd name="T20" fmla="*/ 2860 w 3082"/>
                <a:gd name="T21" fmla="*/ 2544 h 3612"/>
                <a:gd name="T22" fmla="*/ 2784 w 3082"/>
                <a:gd name="T23" fmla="*/ 2538 h 3612"/>
                <a:gd name="T24" fmla="*/ 2284 w 3082"/>
                <a:gd name="T25" fmla="*/ 2251 h 3612"/>
                <a:gd name="T26" fmla="*/ 2177 w 3082"/>
                <a:gd name="T27" fmla="*/ 2234 h 3612"/>
                <a:gd name="T28" fmla="*/ 1680 w 3082"/>
                <a:gd name="T29" fmla="*/ 2543 h 3612"/>
                <a:gd name="T30" fmla="*/ 1814 w 3082"/>
                <a:gd name="T31" fmla="*/ 2787 h 3612"/>
                <a:gd name="T32" fmla="*/ 1691 w 3082"/>
                <a:gd name="T33" fmla="*/ 3061 h 3612"/>
                <a:gd name="T34" fmla="*/ 1934 w 3082"/>
                <a:gd name="T35" fmla="*/ 3253 h 3612"/>
                <a:gd name="T36" fmla="*/ 2040 w 3082"/>
                <a:gd name="T37" fmla="*/ 3501 h 3612"/>
                <a:gd name="T38" fmla="*/ 1852 w 3082"/>
                <a:gd name="T39" fmla="*/ 3586 h 3612"/>
                <a:gd name="T40" fmla="*/ 1506 w 3082"/>
                <a:gd name="T41" fmla="*/ 3612 h 3612"/>
                <a:gd name="T42" fmla="*/ 1171 w 3082"/>
                <a:gd name="T43" fmla="*/ 3578 h 3612"/>
                <a:gd name="T44" fmla="*/ 1021 w 3082"/>
                <a:gd name="T45" fmla="*/ 3484 h 3612"/>
                <a:gd name="T46" fmla="*/ 1167 w 3082"/>
                <a:gd name="T47" fmla="*/ 3217 h 3612"/>
                <a:gd name="T48" fmla="*/ 1343 w 3082"/>
                <a:gd name="T49" fmla="*/ 3029 h 3612"/>
                <a:gd name="T50" fmla="*/ 1253 w 3082"/>
                <a:gd name="T51" fmla="*/ 2745 h 3612"/>
                <a:gd name="T52" fmla="*/ 1413 w 3082"/>
                <a:gd name="T53" fmla="*/ 2526 h 3612"/>
                <a:gd name="T54" fmla="*/ 1585 w 3082"/>
                <a:gd name="T55" fmla="*/ 2477 h 3612"/>
                <a:gd name="T56" fmla="*/ 1416 w 3082"/>
                <a:gd name="T57" fmla="*/ 1427 h 3612"/>
                <a:gd name="T58" fmla="*/ 1017 w 3082"/>
                <a:gd name="T59" fmla="*/ 922 h 3612"/>
                <a:gd name="T60" fmla="*/ 938 w 3082"/>
                <a:gd name="T61" fmla="*/ 897 h 3612"/>
                <a:gd name="T62" fmla="*/ 957 w 3082"/>
                <a:gd name="T63" fmla="*/ 2540 h 3612"/>
                <a:gd name="T64" fmla="*/ 837 w 3082"/>
                <a:gd name="T65" fmla="*/ 2533 h 3612"/>
                <a:gd name="T66" fmla="*/ 685 w 3082"/>
                <a:gd name="T67" fmla="*/ 1639 h 3612"/>
                <a:gd name="T68" fmla="*/ 597 w 3082"/>
                <a:gd name="T69" fmla="*/ 2514 h 3612"/>
                <a:gd name="T70" fmla="*/ 781 w 3082"/>
                <a:gd name="T71" fmla="*/ 2705 h 3612"/>
                <a:gd name="T72" fmla="*/ 726 w 3082"/>
                <a:gd name="T73" fmla="*/ 2994 h 3612"/>
                <a:gd name="T74" fmla="*/ 834 w 3082"/>
                <a:gd name="T75" fmla="*/ 3184 h 3612"/>
                <a:gd name="T76" fmla="*/ 1018 w 3082"/>
                <a:gd name="T77" fmla="*/ 3447 h 3612"/>
                <a:gd name="T78" fmla="*/ 908 w 3082"/>
                <a:gd name="T79" fmla="*/ 3568 h 3612"/>
                <a:gd name="T80" fmla="*/ 589 w 3082"/>
                <a:gd name="T81" fmla="*/ 3611 h 3612"/>
                <a:gd name="T82" fmla="*/ 233 w 3082"/>
                <a:gd name="T83" fmla="*/ 3594 h 3612"/>
                <a:gd name="T84" fmla="*/ 13 w 3082"/>
                <a:gd name="T85" fmla="*/ 3517 h 3612"/>
                <a:gd name="T86" fmla="*/ 77 w 3082"/>
                <a:gd name="T87" fmla="*/ 3291 h 3612"/>
                <a:gd name="T88" fmla="*/ 384 w 3082"/>
                <a:gd name="T89" fmla="*/ 3087 h 3612"/>
                <a:gd name="T90" fmla="*/ 231 w 3082"/>
                <a:gd name="T91" fmla="*/ 2829 h 3612"/>
                <a:gd name="T92" fmla="*/ 327 w 3082"/>
                <a:gd name="T93" fmla="*/ 2568 h 3612"/>
                <a:gd name="T94" fmla="*/ 431 w 3082"/>
                <a:gd name="T95" fmla="*/ 1524 h 3612"/>
                <a:gd name="T96" fmla="*/ 235 w 3082"/>
                <a:gd name="T97" fmla="*/ 1570 h 3612"/>
                <a:gd name="T98" fmla="*/ 107 w 3082"/>
                <a:gd name="T99" fmla="*/ 1555 h 3612"/>
                <a:gd name="T100" fmla="*/ 237 w 3082"/>
                <a:gd name="T101" fmla="*/ 809 h 3612"/>
                <a:gd name="T102" fmla="*/ 268 w 3082"/>
                <a:gd name="T103" fmla="*/ 763 h 3612"/>
                <a:gd name="T104" fmla="*/ 297 w 3082"/>
                <a:gd name="T105" fmla="*/ 746 h 3612"/>
                <a:gd name="T106" fmla="*/ 461 w 3082"/>
                <a:gd name="T107" fmla="*/ 699 h 3612"/>
                <a:gd name="T108" fmla="*/ 672 w 3082"/>
                <a:gd name="T109" fmla="*/ 713 h 3612"/>
                <a:gd name="T110" fmla="*/ 759 w 3082"/>
                <a:gd name="T111" fmla="*/ 673 h 3612"/>
                <a:gd name="T112" fmla="*/ 1010 w 3082"/>
                <a:gd name="T113" fmla="*/ 726 h 3612"/>
                <a:gd name="T114" fmla="*/ 1391 w 3082"/>
                <a:gd name="T115" fmla="*/ 317 h 3612"/>
                <a:gd name="T116" fmla="*/ 1549 w 3082"/>
                <a:gd name="T117" fmla="*/ 186 h 3612"/>
                <a:gd name="T118" fmla="*/ 2235 w 3082"/>
                <a:gd name="T119" fmla="*/ 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2" h="3612">
                  <a:moveTo>
                    <a:pt x="1549" y="268"/>
                  </a:moveTo>
                  <a:lnTo>
                    <a:pt x="1528" y="270"/>
                  </a:lnTo>
                  <a:lnTo>
                    <a:pt x="1508" y="278"/>
                  </a:lnTo>
                  <a:lnTo>
                    <a:pt x="1492" y="292"/>
                  </a:lnTo>
                  <a:lnTo>
                    <a:pt x="1479" y="307"/>
                  </a:lnTo>
                  <a:lnTo>
                    <a:pt x="1471" y="328"/>
                  </a:lnTo>
                  <a:lnTo>
                    <a:pt x="1468" y="350"/>
                  </a:lnTo>
                  <a:lnTo>
                    <a:pt x="1468" y="881"/>
                  </a:lnTo>
                  <a:lnTo>
                    <a:pt x="1508" y="894"/>
                  </a:lnTo>
                  <a:lnTo>
                    <a:pt x="1527" y="903"/>
                  </a:lnTo>
                  <a:lnTo>
                    <a:pt x="1544" y="916"/>
                  </a:lnTo>
                  <a:lnTo>
                    <a:pt x="1556" y="932"/>
                  </a:lnTo>
                  <a:lnTo>
                    <a:pt x="1565" y="950"/>
                  </a:lnTo>
                  <a:lnTo>
                    <a:pt x="1570" y="969"/>
                  </a:lnTo>
                  <a:lnTo>
                    <a:pt x="1571" y="990"/>
                  </a:lnTo>
                  <a:lnTo>
                    <a:pt x="1566" y="1011"/>
                  </a:lnTo>
                  <a:lnTo>
                    <a:pt x="1556" y="1033"/>
                  </a:lnTo>
                  <a:lnTo>
                    <a:pt x="1542" y="1050"/>
                  </a:lnTo>
                  <a:lnTo>
                    <a:pt x="1523" y="1063"/>
                  </a:lnTo>
                  <a:lnTo>
                    <a:pt x="1502" y="1072"/>
                  </a:lnTo>
                  <a:lnTo>
                    <a:pt x="1480" y="1074"/>
                  </a:lnTo>
                  <a:lnTo>
                    <a:pt x="1477" y="1074"/>
                  </a:lnTo>
                  <a:lnTo>
                    <a:pt x="1472" y="1073"/>
                  </a:lnTo>
                  <a:lnTo>
                    <a:pt x="1469" y="1072"/>
                  </a:lnTo>
                  <a:lnTo>
                    <a:pt x="1469" y="1334"/>
                  </a:lnTo>
                  <a:lnTo>
                    <a:pt x="1471" y="1356"/>
                  </a:lnTo>
                  <a:lnTo>
                    <a:pt x="1480" y="1376"/>
                  </a:lnTo>
                  <a:lnTo>
                    <a:pt x="1492" y="1392"/>
                  </a:lnTo>
                  <a:lnTo>
                    <a:pt x="1508" y="1405"/>
                  </a:lnTo>
                  <a:lnTo>
                    <a:pt x="1528" y="1414"/>
                  </a:lnTo>
                  <a:lnTo>
                    <a:pt x="1549" y="1416"/>
                  </a:lnTo>
                  <a:lnTo>
                    <a:pt x="2920" y="1416"/>
                  </a:lnTo>
                  <a:lnTo>
                    <a:pt x="2941" y="1414"/>
                  </a:lnTo>
                  <a:lnTo>
                    <a:pt x="2961" y="1405"/>
                  </a:lnTo>
                  <a:lnTo>
                    <a:pt x="2977" y="1392"/>
                  </a:lnTo>
                  <a:lnTo>
                    <a:pt x="2990" y="1376"/>
                  </a:lnTo>
                  <a:lnTo>
                    <a:pt x="2998" y="1356"/>
                  </a:lnTo>
                  <a:lnTo>
                    <a:pt x="3002" y="1334"/>
                  </a:lnTo>
                  <a:lnTo>
                    <a:pt x="3002" y="350"/>
                  </a:lnTo>
                  <a:lnTo>
                    <a:pt x="2998" y="328"/>
                  </a:lnTo>
                  <a:lnTo>
                    <a:pt x="2990" y="307"/>
                  </a:lnTo>
                  <a:lnTo>
                    <a:pt x="2977" y="292"/>
                  </a:lnTo>
                  <a:lnTo>
                    <a:pt x="2961" y="278"/>
                  </a:lnTo>
                  <a:lnTo>
                    <a:pt x="2941" y="270"/>
                  </a:lnTo>
                  <a:lnTo>
                    <a:pt x="2920" y="268"/>
                  </a:lnTo>
                  <a:lnTo>
                    <a:pt x="1549" y="268"/>
                  </a:lnTo>
                  <a:close/>
                  <a:moveTo>
                    <a:pt x="2235" y="0"/>
                  </a:moveTo>
                  <a:lnTo>
                    <a:pt x="2254" y="4"/>
                  </a:lnTo>
                  <a:lnTo>
                    <a:pt x="2271" y="12"/>
                  </a:lnTo>
                  <a:lnTo>
                    <a:pt x="2283" y="25"/>
                  </a:lnTo>
                  <a:lnTo>
                    <a:pt x="2292" y="42"/>
                  </a:lnTo>
                  <a:lnTo>
                    <a:pt x="2296" y="62"/>
                  </a:lnTo>
                  <a:lnTo>
                    <a:pt x="2296" y="186"/>
                  </a:lnTo>
                  <a:lnTo>
                    <a:pt x="2920" y="186"/>
                  </a:lnTo>
                  <a:lnTo>
                    <a:pt x="2952" y="189"/>
                  </a:lnTo>
                  <a:lnTo>
                    <a:pt x="2983" y="198"/>
                  </a:lnTo>
                  <a:lnTo>
                    <a:pt x="3011" y="213"/>
                  </a:lnTo>
                  <a:lnTo>
                    <a:pt x="3034" y="234"/>
                  </a:lnTo>
                  <a:lnTo>
                    <a:pt x="3054" y="257"/>
                  </a:lnTo>
                  <a:lnTo>
                    <a:pt x="3069" y="286"/>
                  </a:lnTo>
                  <a:lnTo>
                    <a:pt x="3079" y="317"/>
                  </a:lnTo>
                  <a:lnTo>
                    <a:pt x="3082" y="350"/>
                  </a:lnTo>
                  <a:lnTo>
                    <a:pt x="3082" y="1334"/>
                  </a:lnTo>
                  <a:lnTo>
                    <a:pt x="3079" y="1367"/>
                  </a:lnTo>
                  <a:lnTo>
                    <a:pt x="3069" y="1398"/>
                  </a:lnTo>
                  <a:lnTo>
                    <a:pt x="3054" y="1427"/>
                  </a:lnTo>
                  <a:lnTo>
                    <a:pt x="3034" y="1450"/>
                  </a:lnTo>
                  <a:lnTo>
                    <a:pt x="3011" y="1471"/>
                  </a:lnTo>
                  <a:lnTo>
                    <a:pt x="2983" y="1486"/>
                  </a:lnTo>
                  <a:lnTo>
                    <a:pt x="2952" y="1495"/>
                  </a:lnTo>
                  <a:lnTo>
                    <a:pt x="2921" y="1498"/>
                  </a:lnTo>
                  <a:lnTo>
                    <a:pt x="2627" y="1498"/>
                  </a:lnTo>
                  <a:lnTo>
                    <a:pt x="2884" y="2477"/>
                  </a:lnTo>
                  <a:lnTo>
                    <a:pt x="2887" y="2497"/>
                  </a:lnTo>
                  <a:lnTo>
                    <a:pt x="2882" y="2516"/>
                  </a:lnTo>
                  <a:lnTo>
                    <a:pt x="2873" y="2532"/>
                  </a:lnTo>
                  <a:lnTo>
                    <a:pt x="2860" y="2544"/>
                  </a:lnTo>
                  <a:lnTo>
                    <a:pt x="2842" y="2554"/>
                  </a:lnTo>
                  <a:lnTo>
                    <a:pt x="2836" y="2554"/>
                  </a:lnTo>
                  <a:lnTo>
                    <a:pt x="2832" y="2555"/>
                  </a:lnTo>
                  <a:lnTo>
                    <a:pt x="2826" y="2555"/>
                  </a:lnTo>
                  <a:lnTo>
                    <a:pt x="2811" y="2554"/>
                  </a:lnTo>
                  <a:lnTo>
                    <a:pt x="2796" y="2547"/>
                  </a:lnTo>
                  <a:lnTo>
                    <a:pt x="2784" y="2538"/>
                  </a:lnTo>
                  <a:lnTo>
                    <a:pt x="2774" y="2525"/>
                  </a:lnTo>
                  <a:lnTo>
                    <a:pt x="2768" y="2509"/>
                  </a:lnTo>
                  <a:lnTo>
                    <a:pt x="2501" y="1498"/>
                  </a:lnTo>
                  <a:lnTo>
                    <a:pt x="2296" y="1498"/>
                  </a:lnTo>
                  <a:lnTo>
                    <a:pt x="2296" y="2215"/>
                  </a:lnTo>
                  <a:lnTo>
                    <a:pt x="2292" y="2234"/>
                  </a:lnTo>
                  <a:lnTo>
                    <a:pt x="2284" y="2251"/>
                  </a:lnTo>
                  <a:lnTo>
                    <a:pt x="2271" y="2265"/>
                  </a:lnTo>
                  <a:lnTo>
                    <a:pt x="2254" y="2274"/>
                  </a:lnTo>
                  <a:lnTo>
                    <a:pt x="2235" y="2277"/>
                  </a:lnTo>
                  <a:lnTo>
                    <a:pt x="2216" y="2274"/>
                  </a:lnTo>
                  <a:lnTo>
                    <a:pt x="2200" y="2265"/>
                  </a:lnTo>
                  <a:lnTo>
                    <a:pt x="2186" y="2251"/>
                  </a:lnTo>
                  <a:lnTo>
                    <a:pt x="2177" y="2234"/>
                  </a:lnTo>
                  <a:lnTo>
                    <a:pt x="2174" y="2215"/>
                  </a:lnTo>
                  <a:lnTo>
                    <a:pt x="2174" y="1498"/>
                  </a:lnTo>
                  <a:lnTo>
                    <a:pt x="1968" y="1498"/>
                  </a:lnTo>
                  <a:lnTo>
                    <a:pt x="1702" y="2509"/>
                  </a:lnTo>
                  <a:lnTo>
                    <a:pt x="1698" y="2523"/>
                  </a:lnTo>
                  <a:lnTo>
                    <a:pt x="1690" y="2534"/>
                  </a:lnTo>
                  <a:lnTo>
                    <a:pt x="1680" y="2543"/>
                  </a:lnTo>
                  <a:lnTo>
                    <a:pt x="1712" y="2567"/>
                  </a:lnTo>
                  <a:lnTo>
                    <a:pt x="1742" y="2596"/>
                  </a:lnTo>
                  <a:lnTo>
                    <a:pt x="1767" y="2627"/>
                  </a:lnTo>
                  <a:lnTo>
                    <a:pt x="1787" y="2663"/>
                  </a:lnTo>
                  <a:lnTo>
                    <a:pt x="1802" y="2701"/>
                  </a:lnTo>
                  <a:lnTo>
                    <a:pt x="1811" y="2743"/>
                  </a:lnTo>
                  <a:lnTo>
                    <a:pt x="1814" y="2787"/>
                  </a:lnTo>
                  <a:lnTo>
                    <a:pt x="1812" y="2829"/>
                  </a:lnTo>
                  <a:lnTo>
                    <a:pt x="1803" y="2872"/>
                  </a:lnTo>
                  <a:lnTo>
                    <a:pt x="1790" y="2914"/>
                  </a:lnTo>
                  <a:lnTo>
                    <a:pt x="1771" y="2955"/>
                  </a:lnTo>
                  <a:lnTo>
                    <a:pt x="1748" y="2994"/>
                  </a:lnTo>
                  <a:lnTo>
                    <a:pt x="1721" y="3029"/>
                  </a:lnTo>
                  <a:lnTo>
                    <a:pt x="1691" y="3061"/>
                  </a:lnTo>
                  <a:lnTo>
                    <a:pt x="1659" y="3087"/>
                  </a:lnTo>
                  <a:lnTo>
                    <a:pt x="1712" y="3104"/>
                  </a:lnTo>
                  <a:lnTo>
                    <a:pt x="1764" y="3127"/>
                  </a:lnTo>
                  <a:lnTo>
                    <a:pt x="1812" y="3153"/>
                  </a:lnTo>
                  <a:lnTo>
                    <a:pt x="1857" y="3184"/>
                  </a:lnTo>
                  <a:lnTo>
                    <a:pt x="1897" y="3217"/>
                  </a:lnTo>
                  <a:lnTo>
                    <a:pt x="1934" y="3253"/>
                  </a:lnTo>
                  <a:lnTo>
                    <a:pt x="1965" y="3291"/>
                  </a:lnTo>
                  <a:lnTo>
                    <a:pt x="1992" y="3329"/>
                  </a:lnTo>
                  <a:lnTo>
                    <a:pt x="2014" y="3369"/>
                  </a:lnTo>
                  <a:lnTo>
                    <a:pt x="2030" y="3409"/>
                  </a:lnTo>
                  <a:lnTo>
                    <a:pt x="2040" y="3447"/>
                  </a:lnTo>
                  <a:lnTo>
                    <a:pt x="2043" y="3484"/>
                  </a:lnTo>
                  <a:lnTo>
                    <a:pt x="2040" y="3501"/>
                  </a:lnTo>
                  <a:lnTo>
                    <a:pt x="2029" y="3517"/>
                  </a:lnTo>
                  <a:lnTo>
                    <a:pt x="2012" y="3532"/>
                  </a:lnTo>
                  <a:lnTo>
                    <a:pt x="1990" y="3545"/>
                  </a:lnTo>
                  <a:lnTo>
                    <a:pt x="1963" y="3558"/>
                  </a:lnTo>
                  <a:lnTo>
                    <a:pt x="1929" y="3568"/>
                  </a:lnTo>
                  <a:lnTo>
                    <a:pt x="1893" y="3578"/>
                  </a:lnTo>
                  <a:lnTo>
                    <a:pt x="1852" y="3586"/>
                  </a:lnTo>
                  <a:lnTo>
                    <a:pt x="1809" y="3594"/>
                  </a:lnTo>
                  <a:lnTo>
                    <a:pt x="1763" y="3600"/>
                  </a:lnTo>
                  <a:lnTo>
                    <a:pt x="1714" y="3606"/>
                  </a:lnTo>
                  <a:lnTo>
                    <a:pt x="1663" y="3609"/>
                  </a:lnTo>
                  <a:lnTo>
                    <a:pt x="1611" y="3611"/>
                  </a:lnTo>
                  <a:lnTo>
                    <a:pt x="1558" y="3612"/>
                  </a:lnTo>
                  <a:lnTo>
                    <a:pt x="1506" y="3612"/>
                  </a:lnTo>
                  <a:lnTo>
                    <a:pt x="1453" y="3611"/>
                  </a:lnTo>
                  <a:lnTo>
                    <a:pt x="1401" y="3609"/>
                  </a:lnTo>
                  <a:lnTo>
                    <a:pt x="1351" y="3606"/>
                  </a:lnTo>
                  <a:lnTo>
                    <a:pt x="1303" y="3600"/>
                  </a:lnTo>
                  <a:lnTo>
                    <a:pt x="1256" y="3594"/>
                  </a:lnTo>
                  <a:lnTo>
                    <a:pt x="1212" y="3586"/>
                  </a:lnTo>
                  <a:lnTo>
                    <a:pt x="1171" y="3578"/>
                  </a:lnTo>
                  <a:lnTo>
                    <a:pt x="1135" y="3568"/>
                  </a:lnTo>
                  <a:lnTo>
                    <a:pt x="1103" y="3558"/>
                  </a:lnTo>
                  <a:lnTo>
                    <a:pt x="1075" y="3545"/>
                  </a:lnTo>
                  <a:lnTo>
                    <a:pt x="1052" y="3532"/>
                  </a:lnTo>
                  <a:lnTo>
                    <a:pt x="1036" y="3517"/>
                  </a:lnTo>
                  <a:lnTo>
                    <a:pt x="1025" y="3501"/>
                  </a:lnTo>
                  <a:lnTo>
                    <a:pt x="1021" y="3484"/>
                  </a:lnTo>
                  <a:lnTo>
                    <a:pt x="1024" y="3447"/>
                  </a:lnTo>
                  <a:lnTo>
                    <a:pt x="1034" y="3409"/>
                  </a:lnTo>
                  <a:lnTo>
                    <a:pt x="1050" y="3369"/>
                  </a:lnTo>
                  <a:lnTo>
                    <a:pt x="1072" y="3329"/>
                  </a:lnTo>
                  <a:lnTo>
                    <a:pt x="1099" y="3291"/>
                  </a:lnTo>
                  <a:lnTo>
                    <a:pt x="1130" y="3253"/>
                  </a:lnTo>
                  <a:lnTo>
                    <a:pt x="1167" y="3217"/>
                  </a:lnTo>
                  <a:lnTo>
                    <a:pt x="1209" y="3184"/>
                  </a:lnTo>
                  <a:lnTo>
                    <a:pt x="1253" y="3153"/>
                  </a:lnTo>
                  <a:lnTo>
                    <a:pt x="1301" y="3127"/>
                  </a:lnTo>
                  <a:lnTo>
                    <a:pt x="1352" y="3104"/>
                  </a:lnTo>
                  <a:lnTo>
                    <a:pt x="1406" y="3087"/>
                  </a:lnTo>
                  <a:lnTo>
                    <a:pt x="1373" y="3061"/>
                  </a:lnTo>
                  <a:lnTo>
                    <a:pt x="1343" y="3029"/>
                  </a:lnTo>
                  <a:lnTo>
                    <a:pt x="1316" y="2994"/>
                  </a:lnTo>
                  <a:lnTo>
                    <a:pt x="1294" y="2955"/>
                  </a:lnTo>
                  <a:lnTo>
                    <a:pt x="1276" y="2914"/>
                  </a:lnTo>
                  <a:lnTo>
                    <a:pt x="1261" y="2872"/>
                  </a:lnTo>
                  <a:lnTo>
                    <a:pt x="1253" y="2829"/>
                  </a:lnTo>
                  <a:lnTo>
                    <a:pt x="1250" y="2787"/>
                  </a:lnTo>
                  <a:lnTo>
                    <a:pt x="1253" y="2745"/>
                  </a:lnTo>
                  <a:lnTo>
                    <a:pt x="1262" y="2704"/>
                  </a:lnTo>
                  <a:lnTo>
                    <a:pt x="1277" y="2665"/>
                  </a:lnTo>
                  <a:lnTo>
                    <a:pt x="1296" y="2630"/>
                  </a:lnTo>
                  <a:lnTo>
                    <a:pt x="1319" y="2598"/>
                  </a:lnTo>
                  <a:lnTo>
                    <a:pt x="1347" y="2569"/>
                  </a:lnTo>
                  <a:lnTo>
                    <a:pt x="1378" y="2546"/>
                  </a:lnTo>
                  <a:lnTo>
                    <a:pt x="1413" y="2526"/>
                  </a:lnTo>
                  <a:lnTo>
                    <a:pt x="1451" y="2511"/>
                  </a:lnTo>
                  <a:lnTo>
                    <a:pt x="1490" y="2502"/>
                  </a:lnTo>
                  <a:lnTo>
                    <a:pt x="1533" y="2499"/>
                  </a:lnTo>
                  <a:lnTo>
                    <a:pt x="1559" y="2501"/>
                  </a:lnTo>
                  <a:lnTo>
                    <a:pt x="1585" y="2505"/>
                  </a:lnTo>
                  <a:lnTo>
                    <a:pt x="1584" y="2491"/>
                  </a:lnTo>
                  <a:lnTo>
                    <a:pt x="1585" y="2477"/>
                  </a:lnTo>
                  <a:lnTo>
                    <a:pt x="1843" y="1498"/>
                  </a:lnTo>
                  <a:lnTo>
                    <a:pt x="1549" y="1498"/>
                  </a:lnTo>
                  <a:lnTo>
                    <a:pt x="1517" y="1495"/>
                  </a:lnTo>
                  <a:lnTo>
                    <a:pt x="1487" y="1486"/>
                  </a:lnTo>
                  <a:lnTo>
                    <a:pt x="1460" y="1471"/>
                  </a:lnTo>
                  <a:lnTo>
                    <a:pt x="1435" y="1450"/>
                  </a:lnTo>
                  <a:lnTo>
                    <a:pt x="1416" y="1427"/>
                  </a:lnTo>
                  <a:lnTo>
                    <a:pt x="1401" y="1398"/>
                  </a:lnTo>
                  <a:lnTo>
                    <a:pt x="1392" y="1367"/>
                  </a:lnTo>
                  <a:lnTo>
                    <a:pt x="1389" y="1334"/>
                  </a:lnTo>
                  <a:lnTo>
                    <a:pt x="1389" y="1048"/>
                  </a:lnTo>
                  <a:lnTo>
                    <a:pt x="1018" y="922"/>
                  </a:lnTo>
                  <a:lnTo>
                    <a:pt x="1017" y="922"/>
                  </a:lnTo>
                  <a:lnTo>
                    <a:pt x="1017" y="922"/>
                  </a:lnTo>
                  <a:lnTo>
                    <a:pt x="1015" y="922"/>
                  </a:lnTo>
                  <a:lnTo>
                    <a:pt x="1013" y="920"/>
                  </a:lnTo>
                  <a:lnTo>
                    <a:pt x="1005" y="917"/>
                  </a:lnTo>
                  <a:lnTo>
                    <a:pt x="994" y="914"/>
                  </a:lnTo>
                  <a:lnTo>
                    <a:pt x="979" y="909"/>
                  </a:lnTo>
                  <a:lnTo>
                    <a:pt x="960" y="903"/>
                  </a:lnTo>
                  <a:lnTo>
                    <a:pt x="938" y="897"/>
                  </a:lnTo>
                  <a:lnTo>
                    <a:pt x="938" y="1524"/>
                  </a:lnTo>
                  <a:lnTo>
                    <a:pt x="1010" y="2435"/>
                  </a:lnTo>
                  <a:lnTo>
                    <a:pt x="1009" y="2461"/>
                  </a:lnTo>
                  <a:lnTo>
                    <a:pt x="1002" y="2485"/>
                  </a:lnTo>
                  <a:lnTo>
                    <a:pt x="991" y="2507"/>
                  </a:lnTo>
                  <a:lnTo>
                    <a:pt x="976" y="2525"/>
                  </a:lnTo>
                  <a:lnTo>
                    <a:pt x="957" y="2540"/>
                  </a:lnTo>
                  <a:lnTo>
                    <a:pt x="935" y="2550"/>
                  </a:lnTo>
                  <a:lnTo>
                    <a:pt x="910" y="2555"/>
                  </a:lnTo>
                  <a:lnTo>
                    <a:pt x="906" y="2555"/>
                  </a:lnTo>
                  <a:lnTo>
                    <a:pt x="901" y="2555"/>
                  </a:lnTo>
                  <a:lnTo>
                    <a:pt x="878" y="2552"/>
                  </a:lnTo>
                  <a:lnTo>
                    <a:pt x="857" y="2546"/>
                  </a:lnTo>
                  <a:lnTo>
                    <a:pt x="837" y="2533"/>
                  </a:lnTo>
                  <a:lnTo>
                    <a:pt x="820" y="2517"/>
                  </a:lnTo>
                  <a:lnTo>
                    <a:pt x="808" y="2499"/>
                  </a:lnTo>
                  <a:lnTo>
                    <a:pt x="798" y="2477"/>
                  </a:lnTo>
                  <a:lnTo>
                    <a:pt x="793" y="2453"/>
                  </a:lnTo>
                  <a:lnTo>
                    <a:pt x="728" y="1630"/>
                  </a:lnTo>
                  <a:lnTo>
                    <a:pt x="707" y="1637"/>
                  </a:lnTo>
                  <a:lnTo>
                    <a:pt x="685" y="1639"/>
                  </a:lnTo>
                  <a:lnTo>
                    <a:pt x="662" y="1637"/>
                  </a:lnTo>
                  <a:lnTo>
                    <a:pt x="640" y="1630"/>
                  </a:lnTo>
                  <a:lnTo>
                    <a:pt x="575" y="2453"/>
                  </a:lnTo>
                  <a:lnTo>
                    <a:pt x="572" y="2472"/>
                  </a:lnTo>
                  <a:lnTo>
                    <a:pt x="566" y="2489"/>
                  </a:lnTo>
                  <a:lnTo>
                    <a:pt x="557" y="2505"/>
                  </a:lnTo>
                  <a:lnTo>
                    <a:pt x="597" y="2514"/>
                  </a:lnTo>
                  <a:lnTo>
                    <a:pt x="633" y="2529"/>
                  </a:lnTo>
                  <a:lnTo>
                    <a:pt x="667" y="2548"/>
                  </a:lnTo>
                  <a:lnTo>
                    <a:pt x="698" y="2573"/>
                  </a:lnTo>
                  <a:lnTo>
                    <a:pt x="725" y="2600"/>
                  </a:lnTo>
                  <a:lnTo>
                    <a:pt x="748" y="2632"/>
                  </a:lnTo>
                  <a:lnTo>
                    <a:pt x="767" y="2667"/>
                  </a:lnTo>
                  <a:lnTo>
                    <a:pt x="781" y="2705"/>
                  </a:lnTo>
                  <a:lnTo>
                    <a:pt x="790" y="2745"/>
                  </a:lnTo>
                  <a:lnTo>
                    <a:pt x="792" y="2787"/>
                  </a:lnTo>
                  <a:lnTo>
                    <a:pt x="790" y="2829"/>
                  </a:lnTo>
                  <a:lnTo>
                    <a:pt x="781" y="2872"/>
                  </a:lnTo>
                  <a:lnTo>
                    <a:pt x="767" y="2914"/>
                  </a:lnTo>
                  <a:lnTo>
                    <a:pt x="750" y="2955"/>
                  </a:lnTo>
                  <a:lnTo>
                    <a:pt x="726" y="2994"/>
                  </a:lnTo>
                  <a:lnTo>
                    <a:pt x="700" y="3029"/>
                  </a:lnTo>
                  <a:lnTo>
                    <a:pt x="670" y="3061"/>
                  </a:lnTo>
                  <a:lnTo>
                    <a:pt x="637" y="3087"/>
                  </a:lnTo>
                  <a:lnTo>
                    <a:pt x="690" y="3104"/>
                  </a:lnTo>
                  <a:lnTo>
                    <a:pt x="742" y="3127"/>
                  </a:lnTo>
                  <a:lnTo>
                    <a:pt x="790" y="3153"/>
                  </a:lnTo>
                  <a:lnTo>
                    <a:pt x="834" y="3184"/>
                  </a:lnTo>
                  <a:lnTo>
                    <a:pt x="875" y="3217"/>
                  </a:lnTo>
                  <a:lnTo>
                    <a:pt x="912" y="3253"/>
                  </a:lnTo>
                  <a:lnTo>
                    <a:pt x="944" y="3291"/>
                  </a:lnTo>
                  <a:lnTo>
                    <a:pt x="971" y="3329"/>
                  </a:lnTo>
                  <a:lnTo>
                    <a:pt x="992" y="3369"/>
                  </a:lnTo>
                  <a:lnTo>
                    <a:pt x="1008" y="3409"/>
                  </a:lnTo>
                  <a:lnTo>
                    <a:pt x="1018" y="3447"/>
                  </a:lnTo>
                  <a:lnTo>
                    <a:pt x="1021" y="3484"/>
                  </a:lnTo>
                  <a:lnTo>
                    <a:pt x="1018" y="3501"/>
                  </a:lnTo>
                  <a:lnTo>
                    <a:pt x="1006" y="3517"/>
                  </a:lnTo>
                  <a:lnTo>
                    <a:pt x="991" y="3532"/>
                  </a:lnTo>
                  <a:lnTo>
                    <a:pt x="969" y="3545"/>
                  </a:lnTo>
                  <a:lnTo>
                    <a:pt x="941" y="3558"/>
                  </a:lnTo>
                  <a:lnTo>
                    <a:pt x="908" y="3568"/>
                  </a:lnTo>
                  <a:lnTo>
                    <a:pt x="871" y="3578"/>
                  </a:lnTo>
                  <a:lnTo>
                    <a:pt x="831" y="3586"/>
                  </a:lnTo>
                  <a:lnTo>
                    <a:pt x="786" y="3594"/>
                  </a:lnTo>
                  <a:lnTo>
                    <a:pt x="741" y="3600"/>
                  </a:lnTo>
                  <a:lnTo>
                    <a:pt x="691" y="3606"/>
                  </a:lnTo>
                  <a:lnTo>
                    <a:pt x="641" y="3609"/>
                  </a:lnTo>
                  <a:lnTo>
                    <a:pt x="589" y="3611"/>
                  </a:lnTo>
                  <a:lnTo>
                    <a:pt x="536" y="3612"/>
                  </a:lnTo>
                  <a:lnTo>
                    <a:pt x="484" y="3612"/>
                  </a:lnTo>
                  <a:lnTo>
                    <a:pt x="431" y="3611"/>
                  </a:lnTo>
                  <a:lnTo>
                    <a:pt x="380" y="3609"/>
                  </a:lnTo>
                  <a:lnTo>
                    <a:pt x="328" y="3606"/>
                  </a:lnTo>
                  <a:lnTo>
                    <a:pt x="280" y="3600"/>
                  </a:lnTo>
                  <a:lnTo>
                    <a:pt x="233" y="3594"/>
                  </a:lnTo>
                  <a:lnTo>
                    <a:pt x="190" y="3586"/>
                  </a:lnTo>
                  <a:lnTo>
                    <a:pt x="150" y="3578"/>
                  </a:lnTo>
                  <a:lnTo>
                    <a:pt x="113" y="3568"/>
                  </a:lnTo>
                  <a:lnTo>
                    <a:pt x="80" y="3558"/>
                  </a:lnTo>
                  <a:lnTo>
                    <a:pt x="53" y="3545"/>
                  </a:lnTo>
                  <a:lnTo>
                    <a:pt x="30" y="3532"/>
                  </a:lnTo>
                  <a:lnTo>
                    <a:pt x="13" y="3517"/>
                  </a:lnTo>
                  <a:lnTo>
                    <a:pt x="3" y="3501"/>
                  </a:lnTo>
                  <a:lnTo>
                    <a:pt x="0" y="3484"/>
                  </a:lnTo>
                  <a:lnTo>
                    <a:pt x="3" y="3447"/>
                  </a:lnTo>
                  <a:lnTo>
                    <a:pt x="12" y="3409"/>
                  </a:lnTo>
                  <a:lnTo>
                    <a:pt x="29" y="3369"/>
                  </a:lnTo>
                  <a:lnTo>
                    <a:pt x="50" y="3329"/>
                  </a:lnTo>
                  <a:lnTo>
                    <a:pt x="77" y="3291"/>
                  </a:lnTo>
                  <a:lnTo>
                    <a:pt x="109" y="3253"/>
                  </a:lnTo>
                  <a:lnTo>
                    <a:pt x="145" y="3217"/>
                  </a:lnTo>
                  <a:lnTo>
                    <a:pt x="187" y="3184"/>
                  </a:lnTo>
                  <a:lnTo>
                    <a:pt x="231" y="3153"/>
                  </a:lnTo>
                  <a:lnTo>
                    <a:pt x="279" y="3127"/>
                  </a:lnTo>
                  <a:lnTo>
                    <a:pt x="331" y="3104"/>
                  </a:lnTo>
                  <a:lnTo>
                    <a:pt x="384" y="3087"/>
                  </a:lnTo>
                  <a:lnTo>
                    <a:pt x="351" y="3061"/>
                  </a:lnTo>
                  <a:lnTo>
                    <a:pt x="321" y="3029"/>
                  </a:lnTo>
                  <a:lnTo>
                    <a:pt x="295" y="2994"/>
                  </a:lnTo>
                  <a:lnTo>
                    <a:pt x="271" y="2955"/>
                  </a:lnTo>
                  <a:lnTo>
                    <a:pt x="254" y="2914"/>
                  </a:lnTo>
                  <a:lnTo>
                    <a:pt x="240" y="2872"/>
                  </a:lnTo>
                  <a:lnTo>
                    <a:pt x="231" y="2829"/>
                  </a:lnTo>
                  <a:lnTo>
                    <a:pt x="229" y="2787"/>
                  </a:lnTo>
                  <a:lnTo>
                    <a:pt x="231" y="2743"/>
                  </a:lnTo>
                  <a:lnTo>
                    <a:pt x="240" y="2703"/>
                  </a:lnTo>
                  <a:lnTo>
                    <a:pt x="256" y="2664"/>
                  </a:lnTo>
                  <a:lnTo>
                    <a:pt x="275" y="2629"/>
                  </a:lnTo>
                  <a:lnTo>
                    <a:pt x="299" y="2597"/>
                  </a:lnTo>
                  <a:lnTo>
                    <a:pt x="327" y="2568"/>
                  </a:lnTo>
                  <a:lnTo>
                    <a:pt x="360" y="2544"/>
                  </a:lnTo>
                  <a:lnTo>
                    <a:pt x="395" y="2525"/>
                  </a:lnTo>
                  <a:lnTo>
                    <a:pt x="379" y="2507"/>
                  </a:lnTo>
                  <a:lnTo>
                    <a:pt x="368" y="2485"/>
                  </a:lnTo>
                  <a:lnTo>
                    <a:pt x="361" y="2461"/>
                  </a:lnTo>
                  <a:lnTo>
                    <a:pt x="360" y="2435"/>
                  </a:lnTo>
                  <a:lnTo>
                    <a:pt x="431" y="1524"/>
                  </a:lnTo>
                  <a:lnTo>
                    <a:pt x="431" y="897"/>
                  </a:lnTo>
                  <a:lnTo>
                    <a:pt x="414" y="901"/>
                  </a:lnTo>
                  <a:lnTo>
                    <a:pt x="400" y="906"/>
                  </a:lnTo>
                  <a:lnTo>
                    <a:pt x="266" y="1517"/>
                  </a:lnTo>
                  <a:lnTo>
                    <a:pt x="259" y="1538"/>
                  </a:lnTo>
                  <a:lnTo>
                    <a:pt x="249" y="1555"/>
                  </a:lnTo>
                  <a:lnTo>
                    <a:pt x="235" y="1570"/>
                  </a:lnTo>
                  <a:lnTo>
                    <a:pt x="218" y="1580"/>
                  </a:lnTo>
                  <a:lnTo>
                    <a:pt x="199" y="1587"/>
                  </a:lnTo>
                  <a:lnTo>
                    <a:pt x="179" y="1589"/>
                  </a:lnTo>
                  <a:lnTo>
                    <a:pt x="159" y="1588"/>
                  </a:lnTo>
                  <a:lnTo>
                    <a:pt x="139" y="1580"/>
                  </a:lnTo>
                  <a:lnTo>
                    <a:pt x="122" y="1570"/>
                  </a:lnTo>
                  <a:lnTo>
                    <a:pt x="107" y="1555"/>
                  </a:lnTo>
                  <a:lnTo>
                    <a:pt x="97" y="1538"/>
                  </a:lnTo>
                  <a:lnTo>
                    <a:pt x="90" y="1519"/>
                  </a:lnTo>
                  <a:lnTo>
                    <a:pt x="88" y="1498"/>
                  </a:lnTo>
                  <a:lnTo>
                    <a:pt x="89" y="1478"/>
                  </a:lnTo>
                  <a:lnTo>
                    <a:pt x="235" y="815"/>
                  </a:lnTo>
                  <a:lnTo>
                    <a:pt x="236" y="811"/>
                  </a:lnTo>
                  <a:lnTo>
                    <a:pt x="237" y="809"/>
                  </a:lnTo>
                  <a:lnTo>
                    <a:pt x="238" y="806"/>
                  </a:lnTo>
                  <a:lnTo>
                    <a:pt x="241" y="798"/>
                  </a:lnTo>
                  <a:lnTo>
                    <a:pt x="246" y="789"/>
                  </a:lnTo>
                  <a:lnTo>
                    <a:pt x="250" y="782"/>
                  </a:lnTo>
                  <a:lnTo>
                    <a:pt x="256" y="775"/>
                  </a:lnTo>
                  <a:lnTo>
                    <a:pt x="261" y="769"/>
                  </a:lnTo>
                  <a:lnTo>
                    <a:pt x="268" y="763"/>
                  </a:lnTo>
                  <a:lnTo>
                    <a:pt x="273" y="759"/>
                  </a:lnTo>
                  <a:lnTo>
                    <a:pt x="278" y="757"/>
                  </a:lnTo>
                  <a:lnTo>
                    <a:pt x="284" y="753"/>
                  </a:lnTo>
                  <a:lnTo>
                    <a:pt x="286" y="752"/>
                  </a:lnTo>
                  <a:lnTo>
                    <a:pt x="289" y="750"/>
                  </a:lnTo>
                  <a:lnTo>
                    <a:pt x="292" y="748"/>
                  </a:lnTo>
                  <a:lnTo>
                    <a:pt x="297" y="746"/>
                  </a:lnTo>
                  <a:lnTo>
                    <a:pt x="307" y="743"/>
                  </a:lnTo>
                  <a:lnTo>
                    <a:pt x="323" y="737"/>
                  </a:lnTo>
                  <a:lnTo>
                    <a:pt x="344" y="731"/>
                  </a:lnTo>
                  <a:lnTo>
                    <a:pt x="369" y="724"/>
                  </a:lnTo>
                  <a:lnTo>
                    <a:pt x="397" y="716"/>
                  </a:lnTo>
                  <a:lnTo>
                    <a:pt x="428" y="707"/>
                  </a:lnTo>
                  <a:lnTo>
                    <a:pt x="461" y="699"/>
                  </a:lnTo>
                  <a:lnTo>
                    <a:pt x="497" y="691"/>
                  </a:lnTo>
                  <a:lnTo>
                    <a:pt x="535" y="684"/>
                  </a:lnTo>
                  <a:lnTo>
                    <a:pt x="573" y="677"/>
                  </a:lnTo>
                  <a:lnTo>
                    <a:pt x="612" y="673"/>
                  </a:lnTo>
                  <a:lnTo>
                    <a:pt x="651" y="669"/>
                  </a:lnTo>
                  <a:lnTo>
                    <a:pt x="672" y="713"/>
                  </a:lnTo>
                  <a:lnTo>
                    <a:pt x="672" y="713"/>
                  </a:lnTo>
                  <a:lnTo>
                    <a:pt x="612" y="1197"/>
                  </a:lnTo>
                  <a:lnTo>
                    <a:pt x="685" y="1325"/>
                  </a:lnTo>
                  <a:lnTo>
                    <a:pt x="756" y="1197"/>
                  </a:lnTo>
                  <a:lnTo>
                    <a:pt x="696" y="713"/>
                  </a:lnTo>
                  <a:lnTo>
                    <a:pt x="696" y="713"/>
                  </a:lnTo>
                  <a:lnTo>
                    <a:pt x="718" y="669"/>
                  </a:lnTo>
                  <a:lnTo>
                    <a:pt x="759" y="673"/>
                  </a:lnTo>
                  <a:lnTo>
                    <a:pt x="800" y="678"/>
                  </a:lnTo>
                  <a:lnTo>
                    <a:pt x="839" y="684"/>
                  </a:lnTo>
                  <a:lnTo>
                    <a:pt x="878" y="692"/>
                  </a:lnTo>
                  <a:lnTo>
                    <a:pt x="915" y="700"/>
                  </a:lnTo>
                  <a:lnTo>
                    <a:pt x="950" y="709"/>
                  </a:lnTo>
                  <a:lnTo>
                    <a:pt x="982" y="718"/>
                  </a:lnTo>
                  <a:lnTo>
                    <a:pt x="1010" y="726"/>
                  </a:lnTo>
                  <a:lnTo>
                    <a:pt x="1033" y="734"/>
                  </a:lnTo>
                  <a:lnTo>
                    <a:pt x="1053" y="740"/>
                  </a:lnTo>
                  <a:lnTo>
                    <a:pt x="1067" y="744"/>
                  </a:lnTo>
                  <a:lnTo>
                    <a:pt x="1075" y="748"/>
                  </a:lnTo>
                  <a:lnTo>
                    <a:pt x="1387" y="853"/>
                  </a:lnTo>
                  <a:lnTo>
                    <a:pt x="1387" y="350"/>
                  </a:lnTo>
                  <a:lnTo>
                    <a:pt x="1391" y="317"/>
                  </a:lnTo>
                  <a:lnTo>
                    <a:pt x="1401" y="286"/>
                  </a:lnTo>
                  <a:lnTo>
                    <a:pt x="1415" y="257"/>
                  </a:lnTo>
                  <a:lnTo>
                    <a:pt x="1435" y="234"/>
                  </a:lnTo>
                  <a:lnTo>
                    <a:pt x="1459" y="213"/>
                  </a:lnTo>
                  <a:lnTo>
                    <a:pt x="1487" y="198"/>
                  </a:lnTo>
                  <a:lnTo>
                    <a:pt x="1517" y="189"/>
                  </a:lnTo>
                  <a:lnTo>
                    <a:pt x="1549" y="186"/>
                  </a:lnTo>
                  <a:lnTo>
                    <a:pt x="2174" y="186"/>
                  </a:lnTo>
                  <a:lnTo>
                    <a:pt x="2174" y="62"/>
                  </a:lnTo>
                  <a:lnTo>
                    <a:pt x="2177" y="42"/>
                  </a:lnTo>
                  <a:lnTo>
                    <a:pt x="2186" y="25"/>
                  </a:lnTo>
                  <a:lnTo>
                    <a:pt x="2200" y="12"/>
                  </a:lnTo>
                  <a:lnTo>
                    <a:pt x="2215" y="4"/>
                  </a:lnTo>
                  <a:lnTo>
                    <a:pt x="22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6" name="Group 25"/>
          <p:cNvGrpSpPr/>
          <p:nvPr/>
        </p:nvGrpSpPr>
        <p:grpSpPr>
          <a:xfrm>
            <a:off x="0" y="832251"/>
            <a:ext cx="12192000" cy="6067952"/>
            <a:chOff x="0" y="790048"/>
            <a:chExt cx="12192000" cy="6067952"/>
          </a:xfrm>
          <a:solidFill>
            <a:schemeClr val="accent4"/>
          </a:solidFill>
        </p:grpSpPr>
        <p:sp>
          <p:nvSpPr>
            <p:cNvPr id="27" name="Rectangle 26"/>
            <p:cNvSpPr/>
            <p:nvPr/>
          </p:nvSpPr>
          <p:spPr>
            <a:xfrm>
              <a:off x="0" y="6434667"/>
              <a:ext cx="12192000" cy="423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483600" y="790048"/>
              <a:ext cx="2995629" cy="400110"/>
            </a:xfrm>
            <a:prstGeom prst="rect">
              <a:avLst/>
            </a:prstGeom>
            <a:grpFill/>
          </p:spPr>
          <p:txBody>
            <a:bodyPr wrap="square" rtlCol="0">
              <a:spAutoFit/>
            </a:bodyPr>
            <a:lstStyle/>
            <a:p>
              <a:pPr algn="ctr"/>
              <a:r>
                <a:rPr lang="en-US" sz="2000" b="1" dirty="0">
                  <a:solidFill>
                    <a:srgbClr val="0070C0"/>
                  </a:solidFill>
                  <a:latin typeface="Arial Narrow" panose="020B0606020202030204" pitchFamily="34" charset="0"/>
                </a:rPr>
                <a:t>Mood Disorder </a:t>
              </a:r>
            </a:p>
          </p:txBody>
        </p:sp>
      </p:grpSp>
    </p:spTree>
    <p:extLst>
      <p:ext uri="{BB962C8B-B14F-4D97-AF65-F5344CB8AC3E}">
        <p14:creationId xmlns:p14="http://schemas.microsoft.com/office/powerpoint/2010/main" val="723403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CLINICAL PRESENTATION</a:t>
            </a:r>
            <a:endParaRPr lang="en-US" dirty="0"/>
          </a:p>
        </p:txBody>
      </p:sp>
      <p:sp>
        <p:nvSpPr>
          <p:cNvPr id="3" name="Content Placeholder 2"/>
          <p:cNvSpPr>
            <a:spLocks noGrp="1"/>
          </p:cNvSpPr>
          <p:nvPr>
            <p:ph idx="1"/>
          </p:nvPr>
        </p:nvSpPr>
        <p:spPr>
          <a:xfrm>
            <a:off x="838200" y="2232025"/>
            <a:ext cx="10515600" cy="4351338"/>
          </a:xfrm>
        </p:spPr>
        <p:txBody>
          <a:bodyPr/>
          <a:lstStyle/>
          <a:p>
            <a:pPr>
              <a:buFont typeface="Wingdings" panose="05000000000000000000" pitchFamily="2" charset="2"/>
              <a:buChar char="Ø"/>
            </a:pPr>
            <a:r>
              <a:rPr lang="en-US" sz="2400" dirty="0"/>
              <a:t>About 50 to 75 percent of all depressed patients have some measure of cognitive impairment</a:t>
            </a:r>
          </a:p>
          <a:p>
            <a:pPr>
              <a:buFont typeface="Wingdings" panose="05000000000000000000" pitchFamily="2" charset="2"/>
              <a:buChar char="Ø"/>
            </a:pPr>
            <a:endParaRPr lang="en-US" sz="2400" dirty="0"/>
          </a:p>
          <a:p>
            <a:pPr>
              <a:buFont typeface="Wingdings" panose="05000000000000000000" pitchFamily="2" charset="2"/>
              <a:buChar char="Ø"/>
            </a:pPr>
            <a:r>
              <a:rPr lang="en-US" sz="2400" dirty="0"/>
              <a:t>Some depressed patients sometimes seem unaware of their depression and do not complain of a mood disturbance even though they exhibit withdrawal from family, friends, and activities that previously interested them</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2309380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5000" y="1346653"/>
            <a:ext cx="10515600" cy="4351338"/>
          </a:xfrm>
        </p:spPr>
        <p:txBody>
          <a:bodyPr>
            <a:normAutofit/>
          </a:bodyPr>
          <a:lstStyle/>
          <a:p>
            <a:r>
              <a:rPr lang="en-US" dirty="0">
                <a:solidFill>
                  <a:srgbClr val="002060"/>
                </a:solidFill>
              </a:rPr>
              <a:t>With Psychotic Features</a:t>
            </a:r>
          </a:p>
          <a:p>
            <a:r>
              <a:rPr lang="en-US" dirty="0">
                <a:solidFill>
                  <a:srgbClr val="002060"/>
                </a:solidFill>
              </a:rPr>
              <a:t>With Melancholic Features</a:t>
            </a:r>
          </a:p>
          <a:p>
            <a:r>
              <a:rPr lang="en-US" dirty="0">
                <a:solidFill>
                  <a:srgbClr val="002060"/>
                </a:solidFill>
              </a:rPr>
              <a:t>With Atypical Features</a:t>
            </a:r>
          </a:p>
          <a:p>
            <a:r>
              <a:rPr lang="en-US" dirty="0">
                <a:solidFill>
                  <a:srgbClr val="002060"/>
                </a:solidFill>
              </a:rPr>
              <a:t>With Catatonic Features</a:t>
            </a:r>
          </a:p>
          <a:p>
            <a:r>
              <a:rPr lang="en-US" dirty="0">
                <a:solidFill>
                  <a:srgbClr val="002060"/>
                </a:solidFill>
              </a:rPr>
              <a:t>Postpartum Onset(with </a:t>
            </a:r>
            <a:r>
              <a:rPr lang="en-US" dirty="0" err="1">
                <a:solidFill>
                  <a:srgbClr val="002060"/>
                </a:solidFill>
              </a:rPr>
              <a:t>peripartum</a:t>
            </a:r>
            <a:r>
              <a:rPr lang="en-US" dirty="0">
                <a:solidFill>
                  <a:srgbClr val="002060"/>
                </a:solidFill>
              </a:rPr>
              <a:t> onset)</a:t>
            </a:r>
          </a:p>
          <a:p>
            <a:r>
              <a:rPr lang="en-US" dirty="0">
                <a:solidFill>
                  <a:srgbClr val="002060"/>
                </a:solidFill>
              </a:rPr>
              <a:t>With Seasonal Pattern</a:t>
            </a:r>
          </a:p>
          <a:p>
            <a:pPr>
              <a:buFont typeface="Wingdings" panose="05000000000000000000" pitchFamily="2" charset="2"/>
              <a:buChar char="ü"/>
            </a:pPr>
            <a:r>
              <a:rPr lang="en-US" dirty="0">
                <a:solidFill>
                  <a:srgbClr val="002060"/>
                </a:solidFill>
              </a:rPr>
              <a:t> </a:t>
            </a:r>
            <a:r>
              <a:rPr lang="en-US" sz="2000" dirty="0">
                <a:solidFill>
                  <a:srgbClr val="002060"/>
                </a:solidFill>
              </a:rPr>
              <a:t>Tend to experience depressive episodes during a particular season, most commonly winter</a:t>
            </a:r>
          </a:p>
        </p:txBody>
      </p:sp>
    </p:spTree>
    <p:extLst>
      <p:ext uri="{BB962C8B-B14F-4D97-AF65-F5344CB8AC3E}">
        <p14:creationId xmlns:p14="http://schemas.microsoft.com/office/powerpoint/2010/main" val="3980330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686" y="449868"/>
            <a:ext cx="10515600" cy="1325563"/>
          </a:xfrm>
        </p:spPr>
        <p:txBody>
          <a:bodyPr/>
          <a:lstStyle/>
          <a:p>
            <a:r>
              <a:rPr lang="en-US" b="1" dirty="0">
                <a:solidFill>
                  <a:srgbClr val="002060"/>
                </a:solidFill>
              </a:rPr>
              <a:t>Dysthymic Disorder</a:t>
            </a:r>
          </a:p>
        </p:txBody>
      </p:sp>
      <p:sp>
        <p:nvSpPr>
          <p:cNvPr id="3" name="Content Placeholder 2"/>
          <p:cNvSpPr>
            <a:spLocks noGrp="1"/>
          </p:cNvSpPr>
          <p:nvPr>
            <p:ph idx="1"/>
          </p:nvPr>
        </p:nvSpPr>
        <p:spPr>
          <a:xfrm>
            <a:off x="678542" y="1818974"/>
            <a:ext cx="10515600" cy="4351338"/>
          </a:xfrm>
        </p:spPr>
        <p:txBody>
          <a:bodyPr>
            <a:normAutofit/>
          </a:bodyPr>
          <a:lstStyle/>
          <a:p>
            <a:endParaRPr lang="en-US" sz="2000" dirty="0"/>
          </a:p>
          <a:p>
            <a:endParaRPr lang="en-US" sz="2000" dirty="0"/>
          </a:p>
          <a:p>
            <a:r>
              <a:rPr lang="en-US" sz="2000" dirty="0"/>
              <a:t>Presence of depressive symptoms that are </a:t>
            </a:r>
            <a:r>
              <a:rPr lang="en-US" sz="2000" b="1" dirty="0">
                <a:solidFill>
                  <a:srgbClr val="002060"/>
                </a:solidFill>
              </a:rPr>
              <a:t>less severe </a:t>
            </a:r>
            <a:r>
              <a:rPr lang="en-US" sz="2000" dirty="0"/>
              <a:t>than those of major depressive disorder</a:t>
            </a:r>
          </a:p>
          <a:p>
            <a:r>
              <a:rPr lang="en-US" sz="2000" dirty="0"/>
              <a:t>Often more chronic</a:t>
            </a:r>
          </a:p>
          <a:p>
            <a:pPr marL="0" indent="0">
              <a:buNone/>
            </a:pPr>
            <a:endParaRPr lang="en-US" sz="2000" dirty="0"/>
          </a:p>
          <a:p>
            <a:r>
              <a:rPr lang="en-US" sz="2000" dirty="0"/>
              <a:t>The most typical feature of dysthymia, also known as persistent depressive disorder, is the presence of a depressed mood that lasts most of the day and is present almost continuously</a:t>
            </a:r>
          </a:p>
          <a:p>
            <a:pPr marL="0" indent="0">
              <a:buNone/>
            </a:pPr>
            <a:endParaRPr lang="en-US" sz="2000" dirty="0"/>
          </a:p>
          <a:p>
            <a:r>
              <a:rPr lang="en-US" sz="2000" dirty="0"/>
              <a:t>Associated feelings of inadequacy, guilt, irritability, and anger; withdrawal from society; loss of interest; and inactivity and lack of productivity</a:t>
            </a:r>
          </a:p>
        </p:txBody>
      </p:sp>
      <p:pic>
        <p:nvPicPr>
          <p:cNvPr id="4" name="Picture 3"/>
          <p:cNvPicPr>
            <a:picLocks noChangeAspect="1"/>
          </p:cNvPicPr>
          <p:nvPr/>
        </p:nvPicPr>
        <p:blipFill>
          <a:blip r:embed="rId3"/>
          <a:stretch>
            <a:fillRect/>
          </a:stretch>
        </p:blipFill>
        <p:spPr>
          <a:xfrm>
            <a:off x="8240940" y="493411"/>
            <a:ext cx="3243489" cy="2158394"/>
          </a:xfrm>
          <a:prstGeom prst="rect">
            <a:avLst/>
          </a:prstGeom>
          <a:effectLst>
            <a:softEdge rad="127000"/>
          </a:effectLst>
        </p:spPr>
      </p:pic>
    </p:spTree>
    <p:extLst>
      <p:ext uri="{BB962C8B-B14F-4D97-AF65-F5344CB8AC3E}">
        <p14:creationId xmlns:p14="http://schemas.microsoft.com/office/powerpoint/2010/main" val="3130392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Other Diagnoses</a:t>
            </a:r>
          </a:p>
        </p:txBody>
      </p:sp>
      <p:sp>
        <p:nvSpPr>
          <p:cNvPr id="3" name="Content Placeholder 2"/>
          <p:cNvSpPr>
            <a:spLocks noGrp="1"/>
          </p:cNvSpPr>
          <p:nvPr>
            <p:ph idx="1"/>
          </p:nvPr>
        </p:nvSpPr>
        <p:spPr>
          <a:xfrm>
            <a:off x="736600" y="2232025"/>
            <a:ext cx="10515600" cy="4351338"/>
          </a:xfrm>
        </p:spPr>
        <p:txBody>
          <a:bodyPr/>
          <a:lstStyle/>
          <a:p>
            <a:r>
              <a:rPr lang="en-US" dirty="0">
                <a:solidFill>
                  <a:srgbClr val="002060"/>
                </a:solidFill>
              </a:rPr>
              <a:t>Minor Depressive Disorder</a:t>
            </a:r>
          </a:p>
          <a:p>
            <a:r>
              <a:rPr lang="en-US" dirty="0">
                <a:solidFill>
                  <a:srgbClr val="002060"/>
                </a:solidFill>
              </a:rPr>
              <a:t>Recurrent Brief Depressive Disorder</a:t>
            </a:r>
          </a:p>
          <a:p>
            <a:r>
              <a:rPr lang="en-US" dirty="0">
                <a:solidFill>
                  <a:srgbClr val="002060"/>
                </a:solidFill>
              </a:rPr>
              <a:t>Double Depression</a:t>
            </a:r>
          </a:p>
        </p:txBody>
      </p:sp>
    </p:spTree>
    <p:extLst>
      <p:ext uri="{BB962C8B-B14F-4D97-AF65-F5344CB8AC3E}">
        <p14:creationId xmlns:p14="http://schemas.microsoft.com/office/powerpoint/2010/main" val="1829725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2060"/>
                </a:solidFill>
              </a:rPr>
              <a:t>DIFFERENTIAL DIAGNOSIS</a:t>
            </a:r>
          </a:p>
        </p:txBody>
      </p:sp>
      <p:sp>
        <p:nvSpPr>
          <p:cNvPr id="3" name="Content Placeholder 2"/>
          <p:cNvSpPr>
            <a:spLocks noGrp="1"/>
          </p:cNvSpPr>
          <p:nvPr>
            <p:ph idx="1"/>
          </p:nvPr>
        </p:nvSpPr>
        <p:spPr/>
        <p:txBody>
          <a:bodyPr/>
          <a:lstStyle/>
          <a:p>
            <a:pPr marL="0" indent="0" algn="ctr">
              <a:buNone/>
            </a:pPr>
            <a:r>
              <a:rPr lang="en-US" dirty="0"/>
              <a:t>Symptoms of depressive disorders commonly overlap with other </a:t>
            </a:r>
          </a:p>
          <a:p>
            <a:pPr marL="0" indent="0" algn="ctr">
              <a:buNone/>
            </a:pPr>
            <a:r>
              <a:rPr lang="en-US" dirty="0"/>
              <a:t>syndromes and disorders</a:t>
            </a:r>
          </a:p>
          <a:p>
            <a:pPr marL="0" indent="0" algn="ctr">
              <a:buNone/>
            </a:pPr>
            <a:endParaRPr lang="en-US" dirty="0"/>
          </a:p>
          <a:p>
            <a:endParaRPr lang="en-US" dirty="0"/>
          </a:p>
          <a:p>
            <a:r>
              <a:rPr lang="en-US" dirty="0"/>
              <a:t>General Medical Disorders</a:t>
            </a:r>
          </a:p>
          <a:p>
            <a:r>
              <a:rPr lang="en-US" dirty="0"/>
              <a:t>Other Mental Disorders</a:t>
            </a:r>
          </a:p>
        </p:txBody>
      </p:sp>
      <p:sp>
        <p:nvSpPr>
          <p:cNvPr id="4" name="Rectangle 3"/>
          <p:cNvSpPr/>
          <p:nvPr/>
        </p:nvSpPr>
        <p:spPr>
          <a:xfrm>
            <a:off x="1320800" y="1690688"/>
            <a:ext cx="9869714" cy="115411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5155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002060"/>
                </a:solidFill>
              </a:rPr>
              <a:t>Pharmacologic Factors and Physical Diseases Associated</a:t>
            </a:r>
            <a:br>
              <a:rPr lang="en-US" sz="3200" b="1" dirty="0">
                <a:solidFill>
                  <a:srgbClr val="002060"/>
                </a:solidFill>
              </a:rPr>
            </a:br>
            <a:r>
              <a:rPr lang="en-US" sz="3200" b="1" dirty="0">
                <a:solidFill>
                  <a:srgbClr val="002060"/>
                </a:solidFill>
              </a:rPr>
              <a:t>with Onset of Depression</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t>   </a:t>
            </a:r>
            <a:r>
              <a:rPr lang="en-US" sz="3600" b="1" dirty="0">
                <a:solidFill>
                  <a:srgbClr val="002060"/>
                </a:solidFill>
              </a:rPr>
              <a:t>Pharmacologic</a:t>
            </a:r>
          </a:p>
          <a:p>
            <a:pPr>
              <a:buFont typeface="Wingdings" panose="05000000000000000000" pitchFamily="2" charset="2"/>
              <a:buChar char="§"/>
            </a:pPr>
            <a:r>
              <a:rPr lang="en-US" dirty="0"/>
              <a:t>Steroidal contraceptives</a:t>
            </a:r>
          </a:p>
          <a:p>
            <a:pPr>
              <a:buFont typeface="Wingdings" panose="05000000000000000000" pitchFamily="2" charset="2"/>
              <a:buChar char="§"/>
            </a:pPr>
            <a:r>
              <a:rPr lang="en-US" dirty="0"/>
              <a:t>Reserpine, methyldopa</a:t>
            </a:r>
          </a:p>
          <a:p>
            <a:pPr>
              <a:buFont typeface="Wingdings" panose="05000000000000000000" pitchFamily="2" charset="2"/>
              <a:buChar char="§"/>
            </a:pPr>
            <a:r>
              <a:rPr lang="en-US" dirty="0"/>
              <a:t>Anticholinesterase insecticides</a:t>
            </a:r>
          </a:p>
          <a:p>
            <a:pPr>
              <a:buFont typeface="Wingdings" panose="05000000000000000000" pitchFamily="2" charset="2"/>
              <a:buChar char="§"/>
            </a:pPr>
            <a:r>
              <a:rPr lang="en-US" dirty="0"/>
              <a:t>Amphetamine or cocaine withdrawal</a:t>
            </a:r>
          </a:p>
          <a:p>
            <a:pPr>
              <a:buFont typeface="Wingdings" panose="05000000000000000000" pitchFamily="2" charset="2"/>
              <a:buChar char="§"/>
            </a:pPr>
            <a:r>
              <a:rPr lang="en-US" dirty="0"/>
              <a:t>Alcohol or sedative–hypnotic withdrawal</a:t>
            </a:r>
          </a:p>
          <a:p>
            <a:pPr>
              <a:buFont typeface="Wingdings" panose="05000000000000000000" pitchFamily="2" charset="2"/>
              <a:buChar char="§"/>
            </a:pPr>
            <a:r>
              <a:rPr lang="en-US" dirty="0"/>
              <a:t>Cimetidine, indomethacin</a:t>
            </a:r>
          </a:p>
          <a:p>
            <a:pPr>
              <a:buFont typeface="Wingdings" panose="05000000000000000000" pitchFamily="2" charset="2"/>
              <a:buChar char="§"/>
            </a:pPr>
            <a:r>
              <a:rPr lang="en-US" dirty="0"/>
              <a:t>Phenothiazine antipsychotic drugs</a:t>
            </a:r>
          </a:p>
          <a:p>
            <a:pPr>
              <a:buFont typeface="Wingdings" panose="05000000000000000000" pitchFamily="2" charset="2"/>
              <a:buChar char="§"/>
            </a:pPr>
            <a:r>
              <a:rPr lang="en-US" dirty="0"/>
              <a:t>Thallium, mercury</a:t>
            </a:r>
          </a:p>
          <a:p>
            <a:pPr>
              <a:buFont typeface="Wingdings" panose="05000000000000000000" pitchFamily="2" charset="2"/>
              <a:buChar char="§"/>
            </a:pPr>
            <a:r>
              <a:rPr lang="en-US" dirty="0" err="1"/>
              <a:t>Cycloserine</a:t>
            </a:r>
            <a:endParaRPr lang="en-US" dirty="0"/>
          </a:p>
          <a:p>
            <a:pPr>
              <a:buFont typeface="Wingdings" panose="05000000000000000000" pitchFamily="2" charset="2"/>
              <a:buChar char="§"/>
            </a:pPr>
            <a:r>
              <a:rPr lang="en-US" dirty="0"/>
              <a:t>Vincristine, vinblastine</a:t>
            </a:r>
          </a:p>
          <a:p>
            <a:pPr>
              <a:buFont typeface="Wingdings" panose="05000000000000000000" pitchFamily="2" charset="2"/>
              <a:buChar char="§"/>
            </a:pPr>
            <a:r>
              <a:rPr lang="en-US" dirty="0"/>
              <a:t>Interferon</a:t>
            </a:r>
          </a:p>
        </p:txBody>
      </p:sp>
    </p:spTree>
    <p:extLst>
      <p:ext uri="{BB962C8B-B14F-4D97-AF65-F5344CB8AC3E}">
        <p14:creationId xmlns:p14="http://schemas.microsoft.com/office/powerpoint/2010/main" val="4129120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942" y="1319666"/>
            <a:ext cx="10515600" cy="5538334"/>
          </a:xfrm>
        </p:spPr>
        <p:txBody>
          <a:bodyPr/>
          <a:lstStyle/>
          <a:p>
            <a:pPr marL="0" indent="0">
              <a:buNone/>
            </a:pPr>
            <a:r>
              <a:rPr lang="en-US" b="1" dirty="0">
                <a:solidFill>
                  <a:srgbClr val="002060"/>
                </a:solidFill>
              </a:rPr>
              <a:t>Endocrine–metabolic</a:t>
            </a:r>
          </a:p>
          <a:p>
            <a:pPr marL="0" indent="0">
              <a:buNone/>
            </a:pPr>
            <a:endParaRPr lang="en-US" b="1" dirty="0">
              <a:solidFill>
                <a:srgbClr val="002060"/>
              </a:solidFill>
            </a:endParaRPr>
          </a:p>
          <a:p>
            <a:pPr>
              <a:buFont typeface="Wingdings" panose="05000000000000000000" pitchFamily="2" charset="2"/>
              <a:buChar char="§"/>
            </a:pPr>
            <a:r>
              <a:rPr lang="en-US" sz="2400" dirty="0"/>
              <a:t>Hypothyroidism and hyperthyroidism</a:t>
            </a:r>
          </a:p>
          <a:p>
            <a:pPr>
              <a:buFont typeface="Wingdings" panose="05000000000000000000" pitchFamily="2" charset="2"/>
              <a:buChar char="§"/>
            </a:pPr>
            <a:r>
              <a:rPr lang="en-US" sz="2400" dirty="0"/>
              <a:t>Hyperparathyroidism</a:t>
            </a:r>
          </a:p>
          <a:p>
            <a:pPr>
              <a:buFont typeface="Wingdings" panose="05000000000000000000" pitchFamily="2" charset="2"/>
              <a:buChar char="§"/>
            </a:pPr>
            <a:r>
              <a:rPr lang="en-US" sz="2400" dirty="0"/>
              <a:t>Hypopituitarism</a:t>
            </a:r>
          </a:p>
          <a:p>
            <a:pPr>
              <a:buFont typeface="Wingdings" panose="05000000000000000000" pitchFamily="2" charset="2"/>
              <a:buChar char="§"/>
            </a:pPr>
            <a:r>
              <a:rPr lang="en-US" sz="2400" dirty="0"/>
              <a:t>Addison disease</a:t>
            </a:r>
          </a:p>
          <a:p>
            <a:pPr>
              <a:buFont typeface="Wingdings" panose="05000000000000000000" pitchFamily="2" charset="2"/>
              <a:buChar char="§"/>
            </a:pPr>
            <a:r>
              <a:rPr lang="en-US" sz="2400" dirty="0"/>
              <a:t>Cushing syndrome</a:t>
            </a:r>
          </a:p>
          <a:p>
            <a:pPr>
              <a:buFont typeface="Wingdings" panose="05000000000000000000" pitchFamily="2" charset="2"/>
              <a:buChar char="§"/>
            </a:pPr>
            <a:r>
              <a:rPr lang="en-US" sz="2400" dirty="0"/>
              <a:t>Diabetes mellitus</a:t>
            </a:r>
          </a:p>
        </p:txBody>
      </p:sp>
      <p:sp>
        <p:nvSpPr>
          <p:cNvPr id="4" name="Content Placeholder 2"/>
          <p:cNvSpPr txBox="1">
            <a:spLocks/>
          </p:cNvSpPr>
          <p:nvPr/>
        </p:nvSpPr>
        <p:spPr>
          <a:xfrm>
            <a:off x="6531429" y="1322841"/>
            <a:ext cx="6197599" cy="55351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002060"/>
                </a:solidFill>
              </a:rPr>
              <a:t>  Infectious</a:t>
            </a:r>
          </a:p>
          <a:p>
            <a:pPr marL="0" indent="0">
              <a:buNone/>
            </a:pPr>
            <a:endParaRPr lang="en-US" b="1" dirty="0">
              <a:solidFill>
                <a:srgbClr val="002060"/>
              </a:solidFill>
            </a:endParaRPr>
          </a:p>
          <a:p>
            <a:pPr>
              <a:buFont typeface="Wingdings" panose="05000000000000000000" pitchFamily="2" charset="2"/>
              <a:buChar char="§"/>
            </a:pPr>
            <a:r>
              <a:rPr lang="en-US" sz="2400" dirty="0"/>
              <a:t>General paresis (tertiary syphilis)</a:t>
            </a:r>
          </a:p>
          <a:p>
            <a:pPr>
              <a:buFont typeface="Wingdings" panose="05000000000000000000" pitchFamily="2" charset="2"/>
              <a:buChar char="§"/>
            </a:pPr>
            <a:r>
              <a:rPr lang="en-US" sz="2400" dirty="0"/>
              <a:t>Toxoplasmosis</a:t>
            </a:r>
          </a:p>
          <a:p>
            <a:pPr>
              <a:buFont typeface="Wingdings" panose="05000000000000000000" pitchFamily="2" charset="2"/>
              <a:buChar char="§"/>
            </a:pPr>
            <a:r>
              <a:rPr lang="en-US" sz="2400" dirty="0"/>
              <a:t>Influenza, viral pneumonia</a:t>
            </a:r>
          </a:p>
          <a:p>
            <a:pPr>
              <a:buFont typeface="Wingdings" panose="05000000000000000000" pitchFamily="2" charset="2"/>
              <a:buChar char="§"/>
            </a:pPr>
            <a:r>
              <a:rPr lang="en-US" sz="2400" dirty="0"/>
              <a:t>Viral hepatitis</a:t>
            </a:r>
          </a:p>
          <a:p>
            <a:pPr>
              <a:buFont typeface="Wingdings" panose="05000000000000000000" pitchFamily="2" charset="2"/>
              <a:buChar char="§"/>
            </a:pPr>
            <a:r>
              <a:rPr lang="en-US" sz="2400" dirty="0"/>
              <a:t>Infectious mononucleosis</a:t>
            </a:r>
          </a:p>
          <a:p>
            <a:pPr>
              <a:buFont typeface="Wingdings" panose="05000000000000000000" pitchFamily="2" charset="2"/>
              <a:buChar char="§"/>
            </a:pPr>
            <a:r>
              <a:rPr lang="en-US" sz="2400" dirty="0"/>
              <a:t>Acquired immune deficiency syndrome</a:t>
            </a:r>
          </a:p>
        </p:txBody>
      </p:sp>
      <p:sp>
        <p:nvSpPr>
          <p:cNvPr id="5" name="Rounded Rectangle 4"/>
          <p:cNvSpPr/>
          <p:nvPr/>
        </p:nvSpPr>
        <p:spPr>
          <a:xfrm>
            <a:off x="576942" y="1175657"/>
            <a:ext cx="3526971" cy="75474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103257" y="1146628"/>
            <a:ext cx="3526971" cy="75474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0027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4212771" cy="4351338"/>
          </a:xfrm>
        </p:spPr>
        <p:txBody>
          <a:bodyPr/>
          <a:lstStyle/>
          <a:p>
            <a:pPr marL="0" indent="0">
              <a:buNone/>
            </a:pPr>
            <a:r>
              <a:rPr lang="en-US" b="1" dirty="0">
                <a:solidFill>
                  <a:srgbClr val="002060"/>
                </a:solidFill>
              </a:rPr>
              <a:t>   Collagen</a:t>
            </a:r>
          </a:p>
          <a:p>
            <a:pPr marL="0" indent="0">
              <a:buNone/>
            </a:pPr>
            <a:endParaRPr lang="en-US" b="1" dirty="0">
              <a:solidFill>
                <a:srgbClr val="002060"/>
              </a:solidFill>
            </a:endParaRPr>
          </a:p>
          <a:p>
            <a:pPr>
              <a:buFont typeface="Wingdings" panose="05000000000000000000" pitchFamily="2" charset="2"/>
              <a:buChar char="§"/>
            </a:pPr>
            <a:r>
              <a:rPr lang="en-US" dirty="0"/>
              <a:t>Rheumatoid arthritis</a:t>
            </a:r>
          </a:p>
          <a:p>
            <a:pPr>
              <a:buFont typeface="Wingdings" panose="05000000000000000000" pitchFamily="2" charset="2"/>
              <a:buChar char="§"/>
            </a:pPr>
            <a:r>
              <a:rPr lang="en-US" dirty="0"/>
              <a:t>Lupus erythematosus</a:t>
            </a:r>
          </a:p>
        </p:txBody>
      </p:sp>
      <p:sp>
        <p:nvSpPr>
          <p:cNvPr id="4" name="Content Placeholder 2"/>
          <p:cNvSpPr txBox="1">
            <a:spLocks/>
          </p:cNvSpPr>
          <p:nvPr/>
        </p:nvSpPr>
        <p:spPr>
          <a:xfrm>
            <a:off x="6096000" y="1934482"/>
            <a:ext cx="421277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002060"/>
                </a:solidFill>
              </a:rPr>
              <a:t>   Nutritional</a:t>
            </a:r>
          </a:p>
          <a:p>
            <a:pPr marL="0" indent="0">
              <a:buNone/>
            </a:pPr>
            <a:endParaRPr lang="en-US" b="1" dirty="0">
              <a:solidFill>
                <a:srgbClr val="002060"/>
              </a:solidFill>
            </a:endParaRPr>
          </a:p>
          <a:p>
            <a:pPr>
              <a:buFont typeface="Wingdings" panose="05000000000000000000" pitchFamily="2" charset="2"/>
              <a:buChar char="§"/>
            </a:pPr>
            <a:r>
              <a:rPr lang="en-US" dirty="0"/>
              <a:t>Pernicious anemia</a:t>
            </a:r>
          </a:p>
          <a:p>
            <a:pPr>
              <a:buFont typeface="Wingdings" panose="05000000000000000000" pitchFamily="2" charset="2"/>
              <a:buChar char="§"/>
            </a:pPr>
            <a:r>
              <a:rPr lang="en-US" dirty="0"/>
              <a:t>Pellagra</a:t>
            </a:r>
          </a:p>
        </p:txBody>
      </p:sp>
      <p:sp>
        <p:nvSpPr>
          <p:cNvPr id="6" name="Rounded Rectangle 5"/>
          <p:cNvSpPr/>
          <p:nvPr/>
        </p:nvSpPr>
        <p:spPr>
          <a:xfrm>
            <a:off x="660400" y="1669143"/>
            <a:ext cx="2764971" cy="75474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892800" y="1669143"/>
            <a:ext cx="2764971" cy="75474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0561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17625"/>
            <a:ext cx="10515600" cy="4351338"/>
          </a:xfrm>
        </p:spPr>
        <p:txBody>
          <a:bodyPr>
            <a:normAutofit/>
          </a:bodyPr>
          <a:lstStyle/>
          <a:p>
            <a:pPr marL="0" indent="0">
              <a:buNone/>
            </a:pPr>
            <a:r>
              <a:rPr lang="en-US" b="1" dirty="0">
                <a:solidFill>
                  <a:srgbClr val="002060"/>
                </a:solidFill>
              </a:rPr>
              <a:t>   Neurologic</a:t>
            </a:r>
          </a:p>
          <a:p>
            <a:pPr marL="0" indent="0">
              <a:buNone/>
            </a:pPr>
            <a:endParaRPr lang="en-US" b="1" dirty="0">
              <a:solidFill>
                <a:srgbClr val="002060"/>
              </a:solidFill>
            </a:endParaRPr>
          </a:p>
          <a:p>
            <a:pPr>
              <a:buFont typeface="Wingdings" panose="05000000000000000000" pitchFamily="2" charset="2"/>
              <a:buChar char="§"/>
            </a:pPr>
            <a:r>
              <a:rPr lang="en-US" sz="2400" dirty="0"/>
              <a:t>Multiple sclerosis</a:t>
            </a:r>
          </a:p>
          <a:p>
            <a:pPr>
              <a:buFont typeface="Wingdings" panose="05000000000000000000" pitchFamily="2" charset="2"/>
              <a:buChar char="§"/>
            </a:pPr>
            <a:r>
              <a:rPr lang="en-US" sz="2400" dirty="0"/>
              <a:t>Parkinson disease</a:t>
            </a:r>
          </a:p>
          <a:p>
            <a:pPr>
              <a:buFont typeface="Wingdings" panose="05000000000000000000" pitchFamily="2" charset="2"/>
              <a:buChar char="§"/>
            </a:pPr>
            <a:r>
              <a:rPr lang="en-US" sz="2400" dirty="0"/>
              <a:t>Head trauma</a:t>
            </a:r>
          </a:p>
          <a:p>
            <a:pPr>
              <a:buFont typeface="Wingdings" panose="05000000000000000000" pitchFamily="2" charset="2"/>
              <a:buChar char="§"/>
            </a:pPr>
            <a:r>
              <a:rPr lang="en-US" sz="2400" dirty="0"/>
              <a:t>Complex partial seizures</a:t>
            </a:r>
          </a:p>
          <a:p>
            <a:pPr>
              <a:buFont typeface="Wingdings" panose="05000000000000000000" pitchFamily="2" charset="2"/>
              <a:buChar char="§"/>
            </a:pPr>
            <a:r>
              <a:rPr lang="en-US" sz="2400" dirty="0"/>
              <a:t>Sleep apnea</a:t>
            </a:r>
          </a:p>
          <a:p>
            <a:pPr>
              <a:buFont typeface="Wingdings" panose="05000000000000000000" pitchFamily="2" charset="2"/>
              <a:buChar char="§"/>
            </a:pPr>
            <a:r>
              <a:rPr lang="en-US" sz="2400" dirty="0"/>
              <a:t>Cerebral tumors</a:t>
            </a:r>
          </a:p>
          <a:p>
            <a:pPr>
              <a:buFont typeface="Wingdings" panose="05000000000000000000" pitchFamily="2" charset="2"/>
              <a:buChar char="§"/>
            </a:pPr>
            <a:r>
              <a:rPr lang="en-US" sz="2400" dirty="0"/>
              <a:t>Cerebrovascular infarction (and disease)</a:t>
            </a:r>
          </a:p>
        </p:txBody>
      </p:sp>
      <p:sp>
        <p:nvSpPr>
          <p:cNvPr id="5" name="Rounded Rectangle 4"/>
          <p:cNvSpPr/>
          <p:nvPr/>
        </p:nvSpPr>
        <p:spPr>
          <a:xfrm>
            <a:off x="838200" y="1146629"/>
            <a:ext cx="2764971" cy="75474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6096000" y="1317625"/>
            <a:ext cx="572225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  Neoplastic</a:t>
            </a:r>
          </a:p>
          <a:p>
            <a:endParaRPr lang="en-US" dirty="0"/>
          </a:p>
          <a:p>
            <a:endParaRPr lang="en-US" dirty="0"/>
          </a:p>
          <a:p>
            <a:pPr>
              <a:buFont typeface="Wingdings" panose="05000000000000000000" pitchFamily="2" charset="2"/>
              <a:buChar char="§"/>
            </a:pPr>
            <a:r>
              <a:rPr lang="en-US" sz="2400" dirty="0"/>
              <a:t>Abdominal malignancies</a:t>
            </a:r>
          </a:p>
          <a:p>
            <a:pPr>
              <a:buFont typeface="Wingdings" panose="05000000000000000000" pitchFamily="2" charset="2"/>
              <a:buChar char="§"/>
            </a:pPr>
            <a:r>
              <a:rPr lang="en-US" sz="2400" dirty="0"/>
              <a:t>Disseminated </a:t>
            </a:r>
            <a:r>
              <a:rPr lang="en-US" sz="2400" dirty="0" err="1"/>
              <a:t>carcinomatosis</a:t>
            </a:r>
            <a:endParaRPr lang="en-US" sz="2400" dirty="0"/>
          </a:p>
        </p:txBody>
      </p:sp>
      <p:sp>
        <p:nvSpPr>
          <p:cNvPr id="7" name="Rounded Rectangle 6"/>
          <p:cNvSpPr/>
          <p:nvPr/>
        </p:nvSpPr>
        <p:spPr>
          <a:xfrm>
            <a:off x="5969000" y="1143454"/>
            <a:ext cx="2764971" cy="75474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4190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TREATMENT APPROACH</a:t>
            </a:r>
            <a:endParaRPr lang="en-US" dirty="0"/>
          </a:p>
        </p:txBody>
      </p:sp>
      <p:grpSp>
        <p:nvGrpSpPr>
          <p:cNvPr id="16" name="Group 15"/>
          <p:cNvGrpSpPr/>
          <p:nvPr/>
        </p:nvGrpSpPr>
        <p:grpSpPr>
          <a:xfrm>
            <a:off x="1337289" y="1417407"/>
            <a:ext cx="4064951" cy="4473828"/>
            <a:chOff x="937269" y="1398245"/>
            <a:chExt cx="4457057" cy="4905375"/>
          </a:xfrm>
        </p:grpSpPr>
        <p:sp>
          <p:nvSpPr>
            <p:cNvPr id="8" name="Freeform 6"/>
            <p:cNvSpPr>
              <a:spLocks/>
            </p:cNvSpPr>
            <p:nvPr/>
          </p:nvSpPr>
          <p:spPr bwMode="auto">
            <a:xfrm>
              <a:off x="993775" y="3857626"/>
              <a:ext cx="774700" cy="606425"/>
            </a:xfrm>
            <a:custGeom>
              <a:avLst/>
              <a:gdLst>
                <a:gd name="T0" fmla="*/ 1075 w 1463"/>
                <a:gd name="T1" fmla="*/ 1144 h 1144"/>
                <a:gd name="T2" fmla="*/ 1463 w 1463"/>
                <a:gd name="T3" fmla="*/ 0 h 1144"/>
                <a:gd name="T4" fmla="*/ 0 w 1463"/>
                <a:gd name="T5" fmla="*/ 0 h 1144"/>
                <a:gd name="T6" fmla="*/ 1075 w 1463"/>
                <a:gd name="T7" fmla="*/ 1144 h 1144"/>
              </a:gdLst>
              <a:ahLst/>
              <a:cxnLst>
                <a:cxn ang="0">
                  <a:pos x="T0" y="T1"/>
                </a:cxn>
                <a:cxn ang="0">
                  <a:pos x="T2" y="T3"/>
                </a:cxn>
                <a:cxn ang="0">
                  <a:pos x="T4" y="T5"/>
                </a:cxn>
                <a:cxn ang="0">
                  <a:pos x="T6" y="T7"/>
                </a:cxn>
              </a:cxnLst>
              <a:rect l="0" t="0" r="r" b="b"/>
              <a:pathLst>
                <a:path w="1463" h="1144">
                  <a:moveTo>
                    <a:pt x="1075" y="1144"/>
                  </a:moveTo>
                  <a:lnTo>
                    <a:pt x="1463" y="0"/>
                  </a:lnTo>
                  <a:lnTo>
                    <a:pt x="0" y="0"/>
                  </a:lnTo>
                  <a:lnTo>
                    <a:pt x="1075" y="1144"/>
                  </a:lnTo>
                  <a:close/>
                </a:path>
              </a:pathLst>
            </a:custGeom>
            <a:gradFill>
              <a:gsLst>
                <a:gs pos="3000">
                  <a:schemeClr val="accent1">
                    <a:lumMod val="50000"/>
                  </a:schemeClr>
                </a:gs>
                <a:gs pos="100000">
                  <a:schemeClr val="accent1">
                    <a:lumMod val="50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5"/>
            <p:cNvSpPr>
              <a:spLocks/>
            </p:cNvSpPr>
            <p:nvPr/>
          </p:nvSpPr>
          <p:spPr bwMode="auto">
            <a:xfrm>
              <a:off x="937269" y="1398245"/>
              <a:ext cx="4418013" cy="4905375"/>
            </a:xfrm>
            <a:custGeom>
              <a:avLst/>
              <a:gdLst>
                <a:gd name="T0" fmla="*/ 3027 w 8349"/>
                <a:gd name="T1" fmla="*/ 0 h 9270"/>
                <a:gd name="T2" fmla="*/ 8349 w 8349"/>
                <a:gd name="T3" fmla="*/ 0 h 9270"/>
                <a:gd name="T4" fmla="*/ 5438 w 8349"/>
                <a:gd name="T5" fmla="*/ 9270 h 9270"/>
                <a:gd name="T6" fmla="*/ 0 w 8349"/>
                <a:gd name="T7" fmla="*/ 9270 h 9270"/>
                <a:gd name="T8" fmla="*/ 3027 w 8349"/>
                <a:gd name="T9" fmla="*/ 0 h 9270"/>
              </a:gdLst>
              <a:ahLst/>
              <a:cxnLst>
                <a:cxn ang="0">
                  <a:pos x="T0" y="T1"/>
                </a:cxn>
                <a:cxn ang="0">
                  <a:pos x="T2" y="T3"/>
                </a:cxn>
                <a:cxn ang="0">
                  <a:pos x="T4" y="T5"/>
                </a:cxn>
                <a:cxn ang="0">
                  <a:pos x="T6" y="T7"/>
                </a:cxn>
                <a:cxn ang="0">
                  <a:pos x="T8" y="T9"/>
                </a:cxn>
              </a:cxnLst>
              <a:rect l="0" t="0" r="r" b="b"/>
              <a:pathLst>
                <a:path w="8349" h="9270">
                  <a:moveTo>
                    <a:pt x="3027" y="0"/>
                  </a:moveTo>
                  <a:lnTo>
                    <a:pt x="8349" y="0"/>
                  </a:lnTo>
                  <a:lnTo>
                    <a:pt x="5438" y="9270"/>
                  </a:lnTo>
                  <a:lnTo>
                    <a:pt x="0" y="9270"/>
                  </a:lnTo>
                  <a:lnTo>
                    <a:pt x="3027" y="0"/>
                  </a:lnTo>
                  <a:close/>
                </a:path>
              </a:pathLst>
            </a:custGeom>
            <a:gradFill>
              <a:gsLst>
                <a:gs pos="62808">
                  <a:schemeClr val="tx1">
                    <a:lumMod val="50000"/>
                    <a:lumOff val="50000"/>
                    <a:alpha val="64000"/>
                  </a:schemeClr>
                </a:gs>
                <a:gs pos="34000">
                  <a:schemeClr val="tx1">
                    <a:lumMod val="50000"/>
                    <a:lumOff val="50000"/>
                    <a:alpha val="45000"/>
                  </a:schemeClr>
                </a:gs>
                <a:gs pos="0">
                  <a:srgbClr val="DCE1E7"/>
                </a:gs>
                <a:gs pos="82000">
                  <a:srgbClr val="DCE1E7"/>
                </a:gs>
              </a:gsLst>
              <a:lin ang="540000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Freeform 5"/>
            <p:cNvSpPr>
              <a:spLocks/>
            </p:cNvSpPr>
            <p:nvPr/>
          </p:nvSpPr>
          <p:spPr bwMode="auto">
            <a:xfrm>
              <a:off x="976313" y="1398245"/>
              <a:ext cx="4418013" cy="4905374"/>
            </a:xfrm>
            <a:custGeom>
              <a:avLst/>
              <a:gdLst>
                <a:gd name="T0" fmla="*/ 3027 w 8349"/>
                <a:gd name="T1" fmla="*/ 0 h 9270"/>
                <a:gd name="T2" fmla="*/ 8349 w 8349"/>
                <a:gd name="T3" fmla="*/ 0 h 9270"/>
                <a:gd name="T4" fmla="*/ 5438 w 8349"/>
                <a:gd name="T5" fmla="*/ 9270 h 9270"/>
                <a:gd name="T6" fmla="*/ 0 w 8349"/>
                <a:gd name="T7" fmla="*/ 9270 h 9270"/>
                <a:gd name="T8" fmla="*/ 3027 w 8349"/>
                <a:gd name="T9" fmla="*/ 0 h 9270"/>
              </a:gdLst>
              <a:ahLst/>
              <a:cxnLst>
                <a:cxn ang="0">
                  <a:pos x="T0" y="T1"/>
                </a:cxn>
                <a:cxn ang="0">
                  <a:pos x="T2" y="T3"/>
                </a:cxn>
                <a:cxn ang="0">
                  <a:pos x="T4" y="T5"/>
                </a:cxn>
                <a:cxn ang="0">
                  <a:pos x="T6" y="T7"/>
                </a:cxn>
                <a:cxn ang="0">
                  <a:pos x="T8" y="T9"/>
                </a:cxn>
              </a:cxnLst>
              <a:rect l="0" t="0" r="r" b="b"/>
              <a:pathLst>
                <a:path w="8349" h="9270">
                  <a:moveTo>
                    <a:pt x="3027" y="0"/>
                  </a:moveTo>
                  <a:lnTo>
                    <a:pt x="8349" y="0"/>
                  </a:lnTo>
                  <a:lnTo>
                    <a:pt x="5438" y="9270"/>
                  </a:lnTo>
                  <a:lnTo>
                    <a:pt x="0" y="9270"/>
                  </a:lnTo>
                  <a:lnTo>
                    <a:pt x="3027" y="0"/>
                  </a:lnTo>
                  <a:close/>
                </a:path>
              </a:pathLst>
            </a:custGeom>
            <a:gradFill flip="none" rotWithShape="1">
              <a:gsLst>
                <a:gs pos="11000">
                  <a:srgbClr val="E5E8ED"/>
                </a:gs>
                <a:gs pos="0">
                  <a:srgbClr val="E6E9EE"/>
                </a:gs>
                <a:gs pos="100000">
                  <a:srgbClr val="E5E8ED"/>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p:nvSpPr>
          <p:spPr bwMode="auto">
            <a:xfrm>
              <a:off x="993775" y="2255838"/>
              <a:ext cx="2878138" cy="1601788"/>
            </a:xfrm>
            <a:custGeom>
              <a:avLst/>
              <a:gdLst>
                <a:gd name="T0" fmla="*/ 0 w 5438"/>
                <a:gd name="T1" fmla="*/ 3028 h 3028"/>
                <a:gd name="T2" fmla="*/ 1463 w 5438"/>
                <a:gd name="T3" fmla="*/ 3028 h 3028"/>
                <a:gd name="T4" fmla="*/ 4002 w 5438"/>
                <a:gd name="T5" fmla="*/ 3028 h 3028"/>
                <a:gd name="T6" fmla="*/ 5438 w 5438"/>
                <a:gd name="T7" fmla="*/ 1555 h 3028"/>
                <a:gd name="T8" fmla="*/ 4937 w 5438"/>
                <a:gd name="T9" fmla="*/ 0 h 3028"/>
                <a:gd name="T10" fmla="*/ 926 w 5438"/>
                <a:gd name="T11" fmla="*/ 0 h 3028"/>
                <a:gd name="T12" fmla="*/ 0 w 5438"/>
                <a:gd name="T13" fmla="*/ 3028 h 3028"/>
              </a:gdLst>
              <a:ahLst/>
              <a:cxnLst>
                <a:cxn ang="0">
                  <a:pos x="T0" y="T1"/>
                </a:cxn>
                <a:cxn ang="0">
                  <a:pos x="T2" y="T3"/>
                </a:cxn>
                <a:cxn ang="0">
                  <a:pos x="T4" y="T5"/>
                </a:cxn>
                <a:cxn ang="0">
                  <a:pos x="T6" y="T7"/>
                </a:cxn>
                <a:cxn ang="0">
                  <a:pos x="T8" y="T9"/>
                </a:cxn>
                <a:cxn ang="0">
                  <a:pos x="T10" y="T11"/>
                </a:cxn>
                <a:cxn ang="0">
                  <a:pos x="T12" y="T13"/>
                </a:cxn>
              </a:cxnLst>
              <a:rect l="0" t="0" r="r" b="b"/>
              <a:pathLst>
                <a:path w="5438" h="3028">
                  <a:moveTo>
                    <a:pt x="0" y="3028"/>
                  </a:moveTo>
                  <a:lnTo>
                    <a:pt x="1463" y="3028"/>
                  </a:lnTo>
                  <a:lnTo>
                    <a:pt x="4002" y="3028"/>
                  </a:lnTo>
                  <a:lnTo>
                    <a:pt x="5438" y="1555"/>
                  </a:lnTo>
                  <a:lnTo>
                    <a:pt x="4937" y="0"/>
                  </a:lnTo>
                  <a:lnTo>
                    <a:pt x="926" y="0"/>
                  </a:lnTo>
                  <a:lnTo>
                    <a:pt x="0" y="3028"/>
                  </a:lnTo>
                  <a:close/>
                </a:path>
              </a:pathLst>
            </a:custGeom>
            <a:gradFill flip="none" rotWithShape="1">
              <a:gsLst>
                <a:gs pos="3000">
                  <a:schemeClr val="accent1">
                    <a:lumMod val="60000"/>
                    <a:lumOff val="40000"/>
                  </a:schemeClr>
                </a:gs>
                <a:gs pos="100000">
                  <a:schemeClr val="accent1"/>
                </a:gs>
              </a:gsLst>
              <a:lin ang="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grpSp>
      <p:cxnSp>
        <p:nvCxnSpPr>
          <p:cNvPr id="18" name="Straight Connector 17"/>
          <p:cNvCxnSpPr/>
          <p:nvPr/>
        </p:nvCxnSpPr>
        <p:spPr>
          <a:xfrm>
            <a:off x="2896230" y="5896434"/>
            <a:ext cx="7224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4528486" y="1417407"/>
            <a:ext cx="4064951" cy="4473828"/>
            <a:chOff x="937269" y="1398245"/>
            <a:chExt cx="4457057" cy="4905375"/>
          </a:xfrm>
        </p:grpSpPr>
        <p:sp>
          <p:nvSpPr>
            <p:cNvPr id="51" name="Freeform 6"/>
            <p:cNvSpPr>
              <a:spLocks/>
            </p:cNvSpPr>
            <p:nvPr/>
          </p:nvSpPr>
          <p:spPr bwMode="auto">
            <a:xfrm>
              <a:off x="993775" y="3857626"/>
              <a:ext cx="774700" cy="606425"/>
            </a:xfrm>
            <a:custGeom>
              <a:avLst/>
              <a:gdLst>
                <a:gd name="T0" fmla="*/ 1075 w 1463"/>
                <a:gd name="T1" fmla="*/ 1144 h 1144"/>
                <a:gd name="T2" fmla="*/ 1463 w 1463"/>
                <a:gd name="T3" fmla="*/ 0 h 1144"/>
                <a:gd name="T4" fmla="*/ 0 w 1463"/>
                <a:gd name="T5" fmla="*/ 0 h 1144"/>
                <a:gd name="T6" fmla="*/ 1075 w 1463"/>
                <a:gd name="T7" fmla="*/ 1144 h 1144"/>
              </a:gdLst>
              <a:ahLst/>
              <a:cxnLst>
                <a:cxn ang="0">
                  <a:pos x="T0" y="T1"/>
                </a:cxn>
                <a:cxn ang="0">
                  <a:pos x="T2" y="T3"/>
                </a:cxn>
                <a:cxn ang="0">
                  <a:pos x="T4" y="T5"/>
                </a:cxn>
                <a:cxn ang="0">
                  <a:pos x="T6" y="T7"/>
                </a:cxn>
              </a:cxnLst>
              <a:rect l="0" t="0" r="r" b="b"/>
              <a:pathLst>
                <a:path w="1463" h="1144">
                  <a:moveTo>
                    <a:pt x="1075" y="1144"/>
                  </a:moveTo>
                  <a:lnTo>
                    <a:pt x="1463" y="0"/>
                  </a:lnTo>
                  <a:lnTo>
                    <a:pt x="0" y="0"/>
                  </a:lnTo>
                  <a:lnTo>
                    <a:pt x="1075" y="1144"/>
                  </a:lnTo>
                  <a:close/>
                </a:path>
              </a:pathLst>
            </a:custGeom>
            <a:gradFill>
              <a:gsLst>
                <a:gs pos="3000">
                  <a:srgbClr val="67214C"/>
                </a:gs>
                <a:gs pos="100000">
                  <a:srgbClr val="5E1C45"/>
                </a:gs>
              </a:gsLst>
              <a:lin ang="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2" name="Freeform 5"/>
            <p:cNvSpPr>
              <a:spLocks/>
            </p:cNvSpPr>
            <p:nvPr/>
          </p:nvSpPr>
          <p:spPr bwMode="auto">
            <a:xfrm>
              <a:off x="937269" y="1398245"/>
              <a:ext cx="4418013" cy="4905375"/>
            </a:xfrm>
            <a:custGeom>
              <a:avLst/>
              <a:gdLst>
                <a:gd name="T0" fmla="*/ 3027 w 8349"/>
                <a:gd name="T1" fmla="*/ 0 h 9270"/>
                <a:gd name="T2" fmla="*/ 8349 w 8349"/>
                <a:gd name="T3" fmla="*/ 0 h 9270"/>
                <a:gd name="T4" fmla="*/ 5438 w 8349"/>
                <a:gd name="T5" fmla="*/ 9270 h 9270"/>
                <a:gd name="T6" fmla="*/ 0 w 8349"/>
                <a:gd name="T7" fmla="*/ 9270 h 9270"/>
                <a:gd name="T8" fmla="*/ 3027 w 8349"/>
                <a:gd name="T9" fmla="*/ 0 h 9270"/>
              </a:gdLst>
              <a:ahLst/>
              <a:cxnLst>
                <a:cxn ang="0">
                  <a:pos x="T0" y="T1"/>
                </a:cxn>
                <a:cxn ang="0">
                  <a:pos x="T2" y="T3"/>
                </a:cxn>
                <a:cxn ang="0">
                  <a:pos x="T4" y="T5"/>
                </a:cxn>
                <a:cxn ang="0">
                  <a:pos x="T6" y="T7"/>
                </a:cxn>
                <a:cxn ang="0">
                  <a:pos x="T8" y="T9"/>
                </a:cxn>
              </a:cxnLst>
              <a:rect l="0" t="0" r="r" b="b"/>
              <a:pathLst>
                <a:path w="8349" h="9270">
                  <a:moveTo>
                    <a:pt x="3027" y="0"/>
                  </a:moveTo>
                  <a:lnTo>
                    <a:pt x="8349" y="0"/>
                  </a:lnTo>
                  <a:lnTo>
                    <a:pt x="5438" y="9270"/>
                  </a:lnTo>
                  <a:lnTo>
                    <a:pt x="0" y="9270"/>
                  </a:lnTo>
                  <a:lnTo>
                    <a:pt x="3027" y="0"/>
                  </a:lnTo>
                  <a:close/>
                </a:path>
              </a:pathLst>
            </a:custGeom>
            <a:gradFill>
              <a:gsLst>
                <a:gs pos="62808">
                  <a:schemeClr val="tx1">
                    <a:lumMod val="50000"/>
                    <a:lumOff val="50000"/>
                    <a:alpha val="64000"/>
                  </a:schemeClr>
                </a:gs>
                <a:gs pos="34000">
                  <a:schemeClr val="tx1">
                    <a:lumMod val="50000"/>
                    <a:lumOff val="50000"/>
                    <a:alpha val="45000"/>
                  </a:schemeClr>
                </a:gs>
                <a:gs pos="0">
                  <a:srgbClr val="DCE1E7"/>
                </a:gs>
                <a:gs pos="82000">
                  <a:srgbClr val="DCE1E7"/>
                </a:gs>
              </a:gsLst>
              <a:lin ang="540000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3" name="Freeform 5"/>
            <p:cNvSpPr>
              <a:spLocks/>
            </p:cNvSpPr>
            <p:nvPr/>
          </p:nvSpPr>
          <p:spPr bwMode="auto">
            <a:xfrm>
              <a:off x="976313" y="1398245"/>
              <a:ext cx="4418013" cy="4905374"/>
            </a:xfrm>
            <a:custGeom>
              <a:avLst/>
              <a:gdLst>
                <a:gd name="T0" fmla="*/ 3027 w 8349"/>
                <a:gd name="T1" fmla="*/ 0 h 9270"/>
                <a:gd name="T2" fmla="*/ 8349 w 8349"/>
                <a:gd name="T3" fmla="*/ 0 h 9270"/>
                <a:gd name="T4" fmla="*/ 5438 w 8349"/>
                <a:gd name="T5" fmla="*/ 9270 h 9270"/>
                <a:gd name="T6" fmla="*/ 0 w 8349"/>
                <a:gd name="T7" fmla="*/ 9270 h 9270"/>
                <a:gd name="T8" fmla="*/ 3027 w 8349"/>
                <a:gd name="T9" fmla="*/ 0 h 9270"/>
              </a:gdLst>
              <a:ahLst/>
              <a:cxnLst>
                <a:cxn ang="0">
                  <a:pos x="T0" y="T1"/>
                </a:cxn>
                <a:cxn ang="0">
                  <a:pos x="T2" y="T3"/>
                </a:cxn>
                <a:cxn ang="0">
                  <a:pos x="T4" y="T5"/>
                </a:cxn>
                <a:cxn ang="0">
                  <a:pos x="T6" y="T7"/>
                </a:cxn>
                <a:cxn ang="0">
                  <a:pos x="T8" y="T9"/>
                </a:cxn>
              </a:cxnLst>
              <a:rect l="0" t="0" r="r" b="b"/>
              <a:pathLst>
                <a:path w="8349" h="9270">
                  <a:moveTo>
                    <a:pt x="3027" y="0"/>
                  </a:moveTo>
                  <a:lnTo>
                    <a:pt x="8349" y="0"/>
                  </a:lnTo>
                  <a:lnTo>
                    <a:pt x="5438" y="9270"/>
                  </a:lnTo>
                  <a:lnTo>
                    <a:pt x="0" y="9270"/>
                  </a:lnTo>
                  <a:lnTo>
                    <a:pt x="3027" y="0"/>
                  </a:lnTo>
                  <a:close/>
                </a:path>
              </a:pathLst>
            </a:custGeom>
            <a:gradFill flip="none" rotWithShape="1">
              <a:gsLst>
                <a:gs pos="11000">
                  <a:srgbClr val="E5E8ED"/>
                </a:gs>
                <a:gs pos="0">
                  <a:srgbClr val="E6E9EE"/>
                </a:gs>
                <a:gs pos="100000">
                  <a:srgbClr val="E5E8ED"/>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4" name="Freeform 7"/>
            <p:cNvSpPr>
              <a:spLocks/>
            </p:cNvSpPr>
            <p:nvPr/>
          </p:nvSpPr>
          <p:spPr bwMode="auto">
            <a:xfrm>
              <a:off x="993775" y="2255838"/>
              <a:ext cx="2878138" cy="1601788"/>
            </a:xfrm>
            <a:custGeom>
              <a:avLst/>
              <a:gdLst>
                <a:gd name="T0" fmla="*/ 0 w 5438"/>
                <a:gd name="T1" fmla="*/ 3028 h 3028"/>
                <a:gd name="T2" fmla="*/ 1463 w 5438"/>
                <a:gd name="T3" fmla="*/ 3028 h 3028"/>
                <a:gd name="T4" fmla="*/ 4002 w 5438"/>
                <a:gd name="T5" fmla="*/ 3028 h 3028"/>
                <a:gd name="T6" fmla="*/ 5438 w 5438"/>
                <a:gd name="T7" fmla="*/ 1555 h 3028"/>
                <a:gd name="T8" fmla="*/ 4937 w 5438"/>
                <a:gd name="T9" fmla="*/ 0 h 3028"/>
                <a:gd name="T10" fmla="*/ 926 w 5438"/>
                <a:gd name="T11" fmla="*/ 0 h 3028"/>
                <a:gd name="T12" fmla="*/ 0 w 5438"/>
                <a:gd name="T13" fmla="*/ 3028 h 3028"/>
              </a:gdLst>
              <a:ahLst/>
              <a:cxnLst>
                <a:cxn ang="0">
                  <a:pos x="T0" y="T1"/>
                </a:cxn>
                <a:cxn ang="0">
                  <a:pos x="T2" y="T3"/>
                </a:cxn>
                <a:cxn ang="0">
                  <a:pos x="T4" y="T5"/>
                </a:cxn>
                <a:cxn ang="0">
                  <a:pos x="T6" y="T7"/>
                </a:cxn>
                <a:cxn ang="0">
                  <a:pos x="T8" y="T9"/>
                </a:cxn>
                <a:cxn ang="0">
                  <a:pos x="T10" y="T11"/>
                </a:cxn>
                <a:cxn ang="0">
                  <a:pos x="T12" y="T13"/>
                </a:cxn>
              </a:cxnLst>
              <a:rect l="0" t="0" r="r" b="b"/>
              <a:pathLst>
                <a:path w="5438" h="3028">
                  <a:moveTo>
                    <a:pt x="0" y="3028"/>
                  </a:moveTo>
                  <a:lnTo>
                    <a:pt x="1463" y="3028"/>
                  </a:lnTo>
                  <a:lnTo>
                    <a:pt x="4002" y="3028"/>
                  </a:lnTo>
                  <a:lnTo>
                    <a:pt x="5438" y="1555"/>
                  </a:lnTo>
                  <a:lnTo>
                    <a:pt x="4937" y="0"/>
                  </a:lnTo>
                  <a:lnTo>
                    <a:pt x="926" y="0"/>
                  </a:lnTo>
                  <a:lnTo>
                    <a:pt x="0" y="3028"/>
                  </a:lnTo>
                  <a:close/>
                </a:path>
              </a:pathLst>
            </a:custGeom>
            <a:gradFill flip="none" rotWithShape="1">
              <a:gsLst>
                <a:gs pos="40000">
                  <a:schemeClr val="accent2">
                    <a:lumMod val="70000"/>
                    <a:lumOff val="30000"/>
                  </a:schemeClr>
                </a:gs>
                <a:gs pos="87000">
                  <a:schemeClr val="accent2"/>
                </a:gs>
              </a:gsLst>
              <a:lin ang="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grpSp>
      <p:cxnSp>
        <p:nvCxnSpPr>
          <p:cNvPr id="50" name="Straight Connector 49"/>
          <p:cNvCxnSpPr/>
          <p:nvPr/>
        </p:nvCxnSpPr>
        <p:spPr>
          <a:xfrm>
            <a:off x="6072433" y="5896434"/>
            <a:ext cx="722405"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7719682" y="1417407"/>
            <a:ext cx="4064951" cy="4473828"/>
            <a:chOff x="937269" y="1398245"/>
            <a:chExt cx="4457057" cy="4905375"/>
          </a:xfrm>
        </p:grpSpPr>
        <p:sp>
          <p:nvSpPr>
            <p:cNvPr id="58" name="Freeform 6"/>
            <p:cNvSpPr>
              <a:spLocks/>
            </p:cNvSpPr>
            <p:nvPr/>
          </p:nvSpPr>
          <p:spPr bwMode="auto">
            <a:xfrm>
              <a:off x="993775" y="3857626"/>
              <a:ext cx="774700" cy="606425"/>
            </a:xfrm>
            <a:custGeom>
              <a:avLst/>
              <a:gdLst>
                <a:gd name="T0" fmla="*/ 1075 w 1463"/>
                <a:gd name="T1" fmla="*/ 1144 h 1144"/>
                <a:gd name="T2" fmla="*/ 1463 w 1463"/>
                <a:gd name="T3" fmla="*/ 0 h 1144"/>
                <a:gd name="T4" fmla="*/ 0 w 1463"/>
                <a:gd name="T5" fmla="*/ 0 h 1144"/>
                <a:gd name="T6" fmla="*/ 1075 w 1463"/>
                <a:gd name="T7" fmla="*/ 1144 h 1144"/>
              </a:gdLst>
              <a:ahLst/>
              <a:cxnLst>
                <a:cxn ang="0">
                  <a:pos x="T0" y="T1"/>
                </a:cxn>
                <a:cxn ang="0">
                  <a:pos x="T2" y="T3"/>
                </a:cxn>
                <a:cxn ang="0">
                  <a:pos x="T4" y="T5"/>
                </a:cxn>
                <a:cxn ang="0">
                  <a:pos x="T6" y="T7"/>
                </a:cxn>
              </a:cxnLst>
              <a:rect l="0" t="0" r="r" b="b"/>
              <a:pathLst>
                <a:path w="1463" h="1144">
                  <a:moveTo>
                    <a:pt x="1075" y="1144"/>
                  </a:moveTo>
                  <a:lnTo>
                    <a:pt x="1463" y="0"/>
                  </a:lnTo>
                  <a:lnTo>
                    <a:pt x="0" y="0"/>
                  </a:lnTo>
                  <a:lnTo>
                    <a:pt x="1075" y="1144"/>
                  </a:lnTo>
                  <a:close/>
                </a:path>
              </a:pathLst>
            </a:custGeom>
            <a:gradFill>
              <a:gsLst>
                <a:gs pos="3000">
                  <a:srgbClr val="463967"/>
                </a:gs>
                <a:gs pos="100000">
                  <a:srgbClr val="423563"/>
                </a:gs>
              </a:gsLst>
              <a:lin ang="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9" name="Freeform 5"/>
            <p:cNvSpPr>
              <a:spLocks/>
            </p:cNvSpPr>
            <p:nvPr/>
          </p:nvSpPr>
          <p:spPr bwMode="auto">
            <a:xfrm>
              <a:off x="937269" y="1398245"/>
              <a:ext cx="4418013" cy="4905375"/>
            </a:xfrm>
            <a:custGeom>
              <a:avLst/>
              <a:gdLst>
                <a:gd name="T0" fmla="*/ 3027 w 8349"/>
                <a:gd name="T1" fmla="*/ 0 h 9270"/>
                <a:gd name="T2" fmla="*/ 8349 w 8349"/>
                <a:gd name="T3" fmla="*/ 0 h 9270"/>
                <a:gd name="T4" fmla="*/ 5438 w 8349"/>
                <a:gd name="T5" fmla="*/ 9270 h 9270"/>
                <a:gd name="T6" fmla="*/ 0 w 8349"/>
                <a:gd name="T7" fmla="*/ 9270 h 9270"/>
                <a:gd name="T8" fmla="*/ 3027 w 8349"/>
                <a:gd name="T9" fmla="*/ 0 h 9270"/>
              </a:gdLst>
              <a:ahLst/>
              <a:cxnLst>
                <a:cxn ang="0">
                  <a:pos x="T0" y="T1"/>
                </a:cxn>
                <a:cxn ang="0">
                  <a:pos x="T2" y="T3"/>
                </a:cxn>
                <a:cxn ang="0">
                  <a:pos x="T4" y="T5"/>
                </a:cxn>
                <a:cxn ang="0">
                  <a:pos x="T6" y="T7"/>
                </a:cxn>
                <a:cxn ang="0">
                  <a:pos x="T8" y="T9"/>
                </a:cxn>
              </a:cxnLst>
              <a:rect l="0" t="0" r="r" b="b"/>
              <a:pathLst>
                <a:path w="8349" h="9270">
                  <a:moveTo>
                    <a:pt x="3027" y="0"/>
                  </a:moveTo>
                  <a:lnTo>
                    <a:pt x="8349" y="0"/>
                  </a:lnTo>
                  <a:lnTo>
                    <a:pt x="5438" y="9270"/>
                  </a:lnTo>
                  <a:lnTo>
                    <a:pt x="0" y="9270"/>
                  </a:lnTo>
                  <a:lnTo>
                    <a:pt x="3027" y="0"/>
                  </a:lnTo>
                  <a:close/>
                </a:path>
              </a:pathLst>
            </a:custGeom>
            <a:gradFill>
              <a:gsLst>
                <a:gs pos="62808">
                  <a:schemeClr val="tx1">
                    <a:lumMod val="50000"/>
                    <a:lumOff val="50000"/>
                    <a:alpha val="64000"/>
                  </a:schemeClr>
                </a:gs>
                <a:gs pos="34000">
                  <a:schemeClr val="tx1">
                    <a:lumMod val="50000"/>
                    <a:lumOff val="50000"/>
                    <a:alpha val="45000"/>
                  </a:schemeClr>
                </a:gs>
                <a:gs pos="0">
                  <a:srgbClr val="DCE1E7"/>
                </a:gs>
                <a:gs pos="82000">
                  <a:srgbClr val="DCE1E7"/>
                </a:gs>
              </a:gsLst>
              <a:lin ang="540000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0" name="Freeform 5"/>
            <p:cNvSpPr>
              <a:spLocks/>
            </p:cNvSpPr>
            <p:nvPr/>
          </p:nvSpPr>
          <p:spPr bwMode="auto">
            <a:xfrm>
              <a:off x="976313" y="1398245"/>
              <a:ext cx="4418013" cy="4905374"/>
            </a:xfrm>
            <a:custGeom>
              <a:avLst/>
              <a:gdLst>
                <a:gd name="T0" fmla="*/ 3027 w 8349"/>
                <a:gd name="T1" fmla="*/ 0 h 9270"/>
                <a:gd name="T2" fmla="*/ 8349 w 8349"/>
                <a:gd name="T3" fmla="*/ 0 h 9270"/>
                <a:gd name="T4" fmla="*/ 5438 w 8349"/>
                <a:gd name="T5" fmla="*/ 9270 h 9270"/>
                <a:gd name="T6" fmla="*/ 0 w 8349"/>
                <a:gd name="T7" fmla="*/ 9270 h 9270"/>
                <a:gd name="T8" fmla="*/ 3027 w 8349"/>
                <a:gd name="T9" fmla="*/ 0 h 9270"/>
              </a:gdLst>
              <a:ahLst/>
              <a:cxnLst>
                <a:cxn ang="0">
                  <a:pos x="T0" y="T1"/>
                </a:cxn>
                <a:cxn ang="0">
                  <a:pos x="T2" y="T3"/>
                </a:cxn>
                <a:cxn ang="0">
                  <a:pos x="T4" y="T5"/>
                </a:cxn>
                <a:cxn ang="0">
                  <a:pos x="T6" y="T7"/>
                </a:cxn>
                <a:cxn ang="0">
                  <a:pos x="T8" y="T9"/>
                </a:cxn>
              </a:cxnLst>
              <a:rect l="0" t="0" r="r" b="b"/>
              <a:pathLst>
                <a:path w="8349" h="9270">
                  <a:moveTo>
                    <a:pt x="3027" y="0"/>
                  </a:moveTo>
                  <a:lnTo>
                    <a:pt x="8349" y="0"/>
                  </a:lnTo>
                  <a:lnTo>
                    <a:pt x="5438" y="9270"/>
                  </a:lnTo>
                  <a:lnTo>
                    <a:pt x="0" y="9270"/>
                  </a:lnTo>
                  <a:lnTo>
                    <a:pt x="3027" y="0"/>
                  </a:lnTo>
                  <a:close/>
                </a:path>
              </a:pathLst>
            </a:custGeom>
            <a:gradFill flip="none" rotWithShape="1">
              <a:gsLst>
                <a:gs pos="11000">
                  <a:srgbClr val="E5E8ED"/>
                </a:gs>
                <a:gs pos="0">
                  <a:srgbClr val="E6E9EE"/>
                </a:gs>
                <a:gs pos="100000">
                  <a:srgbClr val="E5E8ED"/>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1" name="Freeform 7"/>
            <p:cNvSpPr>
              <a:spLocks/>
            </p:cNvSpPr>
            <p:nvPr/>
          </p:nvSpPr>
          <p:spPr bwMode="auto">
            <a:xfrm>
              <a:off x="993775" y="2255838"/>
              <a:ext cx="2878138" cy="1601788"/>
            </a:xfrm>
            <a:custGeom>
              <a:avLst/>
              <a:gdLst>
                <a:gd name="T0" fmla="*/ 0 w 5438"/>
                <a:gd name="T1" fmla="*/ 3028 h 3028"/>
                <a:gd name="T2" fmla="*/ 1463 w 5438"/>
                <a:gd name="T3" fmla="*/ 3028 h 3028"/>
                <a:gd name="T4" fmla="*/ 4002 w 5438"/>
                <a:gd name="T5" fmla="*/ 3028 h 3028"/>
                <a:gd name="T6" fmla="*/ 5438 w 5438"/>
                <a:gd name="T7" fmla="*/ 1555 h 3028"/>
                <a:gd name="T8" fmla="*/ 4937 w 5438"/>
                <a:gd name="T9" fmla="*/ 0 h 3028"/>
                <a:gd name="T10" fmla="*/ 926 w 5438"/>
                <a:gd name="T11" fmla="*/ 0 h 3028"/>
                <a:gd name="T12" fmla="*/ 0 w 5438"/>
                <a:gd name="T13" fmla="*/ 3028 h 3028"/>
              </a:gdLst>
              <a:ahLst/>
              <a:cxnLst>
                <a:cxn ang="0">
                  <a:pos x="T0" y="T1"/>
                </a:cxn>
                <a:cxn ang="0">
                  <a:pos x="T2" y="T3"/>
                </a:cxn>
                <a:cxn ang="0">
                  <a:pos x="T4" y="T5"/>
                </a:cxn>
                <a:cxn ang="0">
                  <a:pos x="T6" y="T7"/>
                </a:cxn>
                <a:cxn ang="0">
                  <a:pos x="T8" y="T9"/>
                </a:cxn>
                <a:cxn ang="0">
                  <a:pos x="T10" y="T11"/>
                </a:cxn>
                <a:cxn ang="0">
                  <a:pos x="T12" y="T13"/>
                </a:cxn>
              </a:cxnLst>
              <a:rect l="0" t="0" r="r" b="b"/>
              <a:pathLst>
                <a:path w="5438" h="3028">
                  <a:moveTo>
                    <a:pt x="0" y="3028"/>
                  </a:moveTo>
                  <a:lnTo>
                    <a:pt x="1463" y="3028"/>
                  </a:lnTo>
                  <a:lnTo>
                    <a:pt x="4002" y="3028"/>
                  </a:lnTo>
                  <a:lnTo>
                    <a:pt x="5438" y="1555"/>
                  </a:lnTo>
                  <a:lnTo>
                    <a:pt x="4937" y="0"/>
                  </a:lnTo>
                  <a:lnTo>
                    <a:pt x="926" y="0"/>
                  </a:lnTo>
                  <a:lnTo>
                    <a:pt x="0" y="3028"/>
                  </a:lnTo>
                  <a:close/>
                </a:path>
              </a:pathLst>
            </a:custGeom>
            <a:gradFill flip="none" rotWithShape="1">
              <a:gsLst>
                <a:gs pos="40000">
                  <a:schemeClr val="accent3">
                    <a:lumMod val="75000"/>
                    <a:lumOff val="25000"/>
                  </a:schemeClr>
                </a:gs>
                <a:gs pos="87000">
                  <a:schemeClr val="accent3"/>
                </a:gs>
              </a:gsLst>
              <a:lin ang="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grpSp>
      <p:cxnSp>
        <p:nvCxnSpPr>
          <p:cNvPr id="57" name="Straight Connector 56"/>
          <p:cNvCxnSpPr/>
          <p:nvPr/>
        </p:nvCxnSpPr>
        <p:spPr>
          <a:xfrm>
            <a:off x="9352790" y="5896434"/>
            <a:ext cx="722405"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3F61B841-5CF6-492E-9C24-9AD6C26AACDF}"/>
              </a:ext>
            </a:extLst>
          </p:cNvPr>
          <p:cNvSpPr txBox="1">
            <a:spLocks/>
          </p:cNvSpPr>
          <p:nvPr/>
        </p:nvSpPr>
        <p:spPr>
          <a:xfrm>
            <a:off x="1803732" y="4191055"/>
            <a:ext cx="2549397" cy="707886"/>
          </a:xfrm>
          <a:prstGeom prst="rect">
            <a:avLst/>
          </a:prstGeom>
          <a:noFill/>
        </p:spPr>
        <p:txBody>
          <a:bodyPr wrap="square" rtlCol="0">
            <a:spAutoFit/>
          </a:bodyPr>
          <a:lstStyle/>
          <a:p>
            <a:r>
              <a:rPr lang="en-US" sz="2000" b="1" dirty="0">
                <a:solidFill>
                  <a:srgbClr val="002060"/>
                </a:solidFill>
              </a:rPr>
              <a:t>Patient’s safety must be guaranteed</a:t>
            </a:r>
            <a:endParaRPr lang="en-US" sz="2000" b="1" kern="0" dirty="0">
              <a:solidFill>
                <a:srgbClr val="002060"/>
              </a:solidFill>
              <a:latin typeface="Arial" pitchFamily="34" charset="0"/>
              <a:cs typeface="Arial" pitchFamily="34" charset="0"/>
            </a:endParaRPr>
          </a:p>
        </p:txBody>
      </p:sp>
      <p:sp>
        <p:nvSpPr>
          <p:cNvPr id="65" name="TextBox 64">
            <a:extLst>
              <a:ext uri="{FF2B5EF4-FFF2-40B4-BE49-F238E27FC236}">
                <a16:creationId xmlns:a16="http://schemas.microsoft.com/office/drawing/2014/main" id="{3F61B841-5CF6-492E-9C24-9AD6C26AACDF}"/>
              </a:ext>
            </a:extLst>
          </p:cNvPr>
          <p:cNvSpPr txBox="1">
            <a:spLocks/>
          </p:cNvSpPr>
          <p:nvPr/>
        </p:nvSpPr>
        <p:spPr>
          <a:xfrm>
            <a:off x="5146397" y="4127647"/>
            <a:ext cx="2430077" cy="1015663"/>
          </a:xfrm>
          <a:prstGeom prst="rect">
            <a:avLst/>
          </a:prstGeom>
          <a:noFill/>
        </p:spPr>
        <p:txBody>
          <a:bodyPr wrap="square" rtlCol="0">
            <a:spAutoFit/>
          </a:bodyPr>
          <a:lstStyle/>
          <a:p>
            <a:r>
              <a:rPr lang="en-US" sz="2000" b="1" dirty="0">
                <a:solidFill>
                  <a:srgbClr val="002060"/>
                </a:solidFill>
              </a:rPr>
              <a:t>complete diagnostic evaluation of the patient is necessary</a:t>
            </a:r>
            <a:endParaRPr lang="en-US" sz="2000" b="1" kern="0" dirty="0">
              <a:solidFill>
                <a:srgbClr val="002060"/>
              </a:solidFill>
              <a:latin typeface="Arial" pitchFamily="34" charset="0"/>
              <a:cs typeface="Arial" pitchFamily="34" charset="0"/>
            </a:endParaRPr>
          </a:p>
        </p:txBody>
      </p:sp>
      <p:sp>
        <p:nvSpPr>
          <p:cNvPr id="68" name="TextBox 67">
            <a:extLst>
              <a:ext uri="{FF2B5EF4-FFF2-40B4-BE49-F238E27FC236}">
                <a16:creationId xmlns:a16="http://schemas.microsoft.com/office/drawing/2014/main" id="{3F61B841-5CF6-492E-9C24-9AD6C26AACDF}"/>
              </a:ext>
            </a:extLst>
          </p:cNvPr>
          <p:cNvSpPr txBox="1">
            <a:spLocks/>
          </p:cNvSpPr>
          <p:nvPr/>
        </p:nvSpPr>
        <p:spPr>
          <a:xfrm>
            <a:off x="8454176" y="4132454"/>
            <a:ext cx="2499647" cy="1077218"/>
          </a:xfrm>
          <a:prstGeom prst="rect">
            <a:avLst/>
          </a:prstGeom>
          <a:noFill/>
        </p:spPr>
        <p:txBody>
          <a:bodyPr wrap="square" rtlCol="0">
            <a:spAutoFit/>
          </a:bodyPr>
          <a:lstStyle/>
          <a:p>
            <a:r>
              <a:rPr lang="en-US" sz="1600" b="1" dirty="0">
                <a:solidFill>
                  <a:srgbClr val="002060"/>
                </a:solidFill>
              </a:rPr>
              <a:t>Not only</a:t>
            </a:r>
          </a:p>
          <a:p>
            <a:r>
              <a:rPr lang="en-US" sz="1600" b="1" dirty="0">
                <a:solidFill>
                  <a:srgbClr val="002060"/>
                </a:solidFill>
              </a:rPr>
              <a:t>the immediate symptoms but also the patient’s prospective well-being</a:t>
            </a:r>
          </a:p>
        </p:txBody>
      </p:sp>
      <p:sp>
        <p:nvSpPr>
          <p:cNvPr id="38" name="TextBox 37">
            <a:extLst>
              <a:ext uri="{FF2B5EF4-FFF2-40B4-BE49-F238E27FC236}">
                <a16:creationId xmlns:a16="http://schemas.microsoft.com/office/drawing/2014/main" id="{15220FA3-AF51-456B-9C47-646C1B832C62}"/>
              </a:ext>
            </a:extLst>
          </p:cNvPr>
          <p:cNvSpPr txBox="1"/>
          <p:nvPr/>
        </p:nvSpPr>
        <p:spPr>
          <a:xfrm rot="156748">
            <a:off x="2037524" y="2079899"/>
            <a:ext cx="1560173" cy="1538883"/>
          </a:xfrm>
          <a:prstGeom prst="rect">
            <a:avLst/>
          </a:prstGeom>
          <a:noFill/>
          <a:effectLst>
            <a:reflection blurRad="6350" stA="52000" endA="300" endPos="35000" dir="5400000" sy="-100000" algn="bl" rotWithShape="0"/>
          </a:effectLst>
          <a:scene3d>
            <a:camera prst="orthographicFront">
              <a:rot lat="3000000" lon="0" rev="21299999"/>
            </a:camera>
            <a:lightRig rig="threePt" dir="t"/>
          </a:scene3d>
        </p:spPr>
        <p:txBody>
          <a:bodyPr wrap="square" lIns="0" tIns="0" rIns="0" bIns="0" rtlCol="0" anchor="b" anchorCtr="0">
            <a:spAutoFit/>
            <a:scene3d>
              <a:camera prst="perspectiveRelaxed"/>
              <a:lightRig rig="threePt" dir="t"/>
            </a:scene3d>
          </a:bodyPr>
          <a:lstStyle/>
          <a:p>
            <a:pPr algn="ctr"/>
            <a:r>
              <a:rPr lang="en-US" sz="10000" kern="0" dirty="0">
                <a:solidFill>
                  <a:schemeClr val="bg1"/>
                </a:solidFill>
                <a:latin typeface="Arial" pitchFamily="34" charset="0"/>
                <a:cs typeface="Arial" pitchFamily="34" charset="0"/>
              </a:rPr>
              <a:t>1</a:t>
            </a:r>
          </a:p>
        </p:txBody>
      </p:sp>
      <p:sp>
        <p:nvSpPr>
          <p:cNvPr id="72" name="TextBox 71">
            <a:extLst>
              <a:ext uri="{FF2B5EF4-FFF2-40B4-BE49-F238E27FC236}">
                <a16:creationId xmlns:a16="http://schemas.microsoft.com/office/drawing/2014/main" id="{15220FA3-AF51-456B-9C47-646C1B832C62}"/>
              </a:ext>
            </a:extLst>
          </p:cNvPr>
          <p:cNvSpPr txBox="1"/>
          <p:nvPr/>
        </p:nvSpPr>
        <p:spPr>
          <a:xfrm rot="16200000">
            <a:off x="1971850" y="2775052"/>
            <a:ext cx="671659" cy="307777"/>
          </a:xfrm>
          <a:prstGeom prst="rect">
            <a:avLst/>
          </a:prstGeom>
          <a:noFill/>
          <a:effectLst>
            <a:reflection blurRad="6350" stA="52000" endA="300" endPos="35000" dir="5400000" sy="-100000" algn="bl" rotWithShape="0"/>
          </a:effectLst>
        </p:spPr>
        <p:txBody>
          <a:bodyPr wrap="square" lIns="0" tIns="0" rIns="0" bIns="0" rtlCol="0" anchor="b" anchorCtr="0">
            <a:spAutoFit/>
            <a:scene3d>
              <a:camera prst="perspectiveContrastingLeftFacing"/>
              <a:lightRig rig="threePt" dir="t"/>
            </a:scene3d>
          </a:bodyPr>
          <a:lstStyle/>
          <a:p>
            <a:pPr algn="ctr"/>
            <a:r>
              <a:rPr lang="en-US" sz="2000" kern="0" dirty="0">
                <a:solidFill>
                  <a:schemeClr val="bg1"/>
                </a:solidFill>
                <a:latin typeface="Arial" pitchFamily="34" charset="0"/>
                <a:cs typeface="Arial" pitchFamily="34" charset="0"/>
              </a:rPr>
              <a:t>STEP</a:t>
            </a:r>
          </a:p>
        </p:txBody>
      </p:sp>
      <p:sp>
        <p:nvSpPr>
          <p:cNvPr id="76" name="TextBox 75">
            <a:extLst>
              <a:ext uri="{FF2B5EF4-FFF2-40B4-BE49-F238E27FC236}">
                <a16:creationId xmlns:a16="http://schemas.microsoft.com/office/drawing/2014/main" id="{15220FA3-AF51-456B-9C47-646C1B832C62}"/>
              </a:ext>
            </a:extLst>
          </p:cNvPr>
          <p:cNvSpPr txBox="1"/>
          <p:nvPr/>
        </p:nvSpPr>
        <p:spPr>
          <a:xfrm>
            <a:off x="5361802" y="2079898"/>
            <a:ext cx="1560173" cy="1538883"/>
          </a:xfrm>
          <a:prstGeom prst="rect">
            <a:avLst/>
          </a:prstGeom>
          <a:noFill/>
          <a:effectLst>
            <a:reflection blurRad="6350" stA="52000" endA="300" endPos="35000" dir="5400000" sy="-100000" algn="bl" rotWithShape="0"/>
          </a:effectLst>
          <a:scene3d>
            <a:camera prst="orthographicFront">
              <a:rot lat="3000000" lon="0" rev="21593999"/>
            </a:camera>
            <a:lightRig rig="threePt" dir="t"/>
          </a:scene3d>
        </p:spPr>
        <p:txBody>
          <a:bodyPr wrap="square" lIns="0" tIns="0" rIns="0" bIns="0" rtlCol="0" anchor="b" anchorCtr="0">
            <a:spAutoFit/>
            <a:scene3d>
              <a:camera prst="perspectiveRelaxed"/>
              <a:lightRig rig="threePt" dir="t"/>
            </a:scene3d>
          </a:bodyPr>
          <a:lstStyle/>
          <a:p>
            <a:pPr algn="ctr"/>
            <a:r>
              <a:rPr lang="en-US" sz="10000" kern="0" dirty="0">
                <a:solidFill>
                  <a:schemeClr val="bg1"/>
                </a:solidFill>
                <a:latin typeface="Arial" pitchFamily="34" charset="0"/>
                <a:cs typeface="Arial" pitchFamily="34" charset="0"/>
              </a:rPr>
              <a:t>2</a:t>
            </a:r>
          </a:p>
        </p:txBody>
      </p:sp>
      <p:sp>
        <p:nvSpPr>
          <p:cNvPr id="77" name="TextBox 76">
            <a:extLst>
              <a:ext uri="{FF2B5EF4-FFF2-40B4-BE49-F238E27FC236}">
                <a16:creationId xmlns:a16="http://schemas.microsoft.com/office/drawing/2014/main" id="{15220FA3-AF51-456B-9C47-646C1B832C62}"/>
              </a:ext>
            </a:extLst>
          </p:cNvPr>
          <p:cNvSpPr txBox="1"/>
          <p:nvPr/>
        </p:nvSpPr>
        <p:spPr>
          <a:xfrm rot="16200000">
            <a:off x="5223501" y="2775052"/>
            <a:ext cx="671659" cy="307777"/>
          </a:xfrm>
          <a:prstGeom prst="rect">
            <a:avLst/>
          </a:prstGeom>
          <a:noFill/>
          <a:effectLst>
            <a:reflection blurRad="6350" stA="52000" endA="300" endPos="35000" dir="5400000" sy="-100000" algn="bl" rotWithShape="0"/>
          </a:effectLst>
        </p:spPr>
        <p:txBody>
          <a:bodyPr wrap="square" lIns="0" tIns="0" rIns="0" bIns="0" rtlCol="0" anchor="b" anchorCtr="0">
            <a:spAutoFit/>
            <a:scene3d>
              <a:camera prst="perspectiveContrastingLeftFacing"/>
              <a:lightRig rig="threePt" dir="t"/>
            </a:scene3d>
          </a:bodyPr>
          <a:lstStyle/>
          <a:p>
            <a:pPr algn="ctr"/>
            <a:r>
              <a:rPr lang="en-US" sz="2000" kern="0" dirty="0">
                <a:solidFill>
                  <a:schemeClr val="bg1"/>
                </a:solidFill>
                <a:latin typeface="Arial" pitchFamily="34" charset="0"/>
                <a:cs typeface="Arial" pitchFamily="34" charset="0"/>
              </a:rPr>
              <a:t>STEP</a:t>
            </a:r>
          </a:p>
        </p:txBody>
      </p:sp>
      <p:sp>
        <p:nvSpPr>
          <p:cNvPr id="78" name="TextBox 77">
            <a:extLst>
              <a:ext uri="{FF2B5EF4-FFF2-40B4-BE49-F238E27FC236}">
                <a16:creationId xmlns:a16="http://schemas.microsoft.com/office/drawing/2014/main" id="{15220FA3-AF51-456B-9C47-646C1B832C62}"/>
              </a:ext>
            </a:extLst>
          </p:cNvPr>
          <p:cNvSpPr txBox="1"/>
          <p:nvPr/>
        </p:nvSpPr>
        <p:spPr>
          <a:xfrm>
            <a:off x="8517389" y="2079898"/>
            <a:ext cx="1560173" cy="1538883"/>
          </a:xfrm>
          <a:prstGeom prst="rect">
            <a:avLst/>
          </a:prstGeom>
          <a:noFill/>
          <a:effectLst>
            <a:reflection blurRad="6350" stA="52000" endA="300" endPos="35000" dir="5400000" sy="-100000" algn="bl" rotWithShape="0"/>
          </a:effectLst>
          <a:scene3d>
            <a:camera prst="orthographicFront">
              <a:rot lat="3000000" lon="0" rev="21593999"/>
            </a:camera>
            <a:lightRig rig="threePt" dir="t"/>
          </a:scene3d>
        </p:spPr>
        <p:txBody>
          <a:bodyPr wrap="square" lIns="0" tIns="0" rIns="0" bIns="0" rtlCol="0" anchor="b" anchorCtr="0">
            <a:spAutoFit/>
            <a:scene3d>
              <a:camera prst="perspectiveRelaxed"/>
              <a:lightRig rig="threePt" dir="t"/>
            </a:scene3d>
          </a:bodyPr>
          <a:lstStyle/>
          <a:p>
            <a:pPr algn="ctr"/>
            <a:r>
              <a:rPr lang="en-US" sz="10000" kern="0" dirty="0">
                <a:solidFill>
                  <a:schemeClr val="bg1"/>
                </a:solidFill>
                <a:latin typeface="Arial" pitchFamily="34" charset="0"/>
                <a:cs typeface="Arial" pitchFamily="34" charset="0"/>
              </a:rPr>
              <a:t>3</a:t>
            </a:r>
          </a:p>
        </p:txBody>
      </p:sp>
      <p:sp>
        <p:nvSpPr>
          <p:cNvPr id="79" name="TextBox 78">
            <a:extLst>
              <a:ext uri="{FF2B5EF4-FFF2-40B4-BE49-F238E27FC236}">
                <a16:creationId xmlns:a16="http://schemas.microsoft.com/office/drawing/2014/main" id="{15220FA3-AF51-456B-9C47-646C1B832C62}"/>
              </a:ext>
            </a:extLst>
          </p:cNvPr>
          <p:cNvSpPr txBox="1"/>
          <p:nvPr/>
        </p:nvSpPr>
        <p:spPr>
          <a:xfrm rot="16200000">
            <a:off x="8379088" y="2775052"/>
            <a:ext cx="671659" cy="307777"/>
          </a:xfrm>
          <a:prstGeom prst="rect">
            <a:avLst/>
          </a:prstGeom>
          <a:noFill/>
          <a:effectLst>
            <a:reflection blurRad="6350" stA="52000" endA="300" endPos="35000" dir="5400000" sy="-100000" algn="bl" rotWithShape="0"/>
          </a:effectLst>
        </p:spPr>
        <p:txBody>
          <a:bodyPr wrap="square" lIns="0" tIns="0" rIns="0" bIns="0" rtlCol="0" anchor="b" anchorCtr="0">
            <a:spAutoFit/>
            <a:scene3d>
              <a:camera prst="perspectiveContrastingLeftFacing"/>
              <a:lightRig rig="threePt" dir="t"/>
            </a:scene3d>
          </a:bodyPr>
          <a:lstStyle/>
          <a:p>
            <a:pPr algn="ctr"/>
            <a:r>
              <a:rPr lang="en-US" sz="2000" kern="0" dirty="0">
                <a:solidFill>
                  <a:schemeClr val="bg1"/>
                </a:solidFill>
                <a:latin typeface="Arial" pitchFamily="34" charset="0"/>
                <a:cs typeface="Arial" pitchFamily="34" charset="0"/>
              </a:rPr>
              <a:t>STEP</a:t>
            </a:r>
          </a:p>
        </p:txBody>
      </p:sp>
      <p:pic>
        <p:nvPicPr>
          <p:cNvPr id="6" name="Graphic 5" descr="Research">
            <a:extLst>
              <a:ext uri="{FF2B5EF4-FFF2-40B4-BE49-F238E27FC236}">
                <a16:creationId xmlns:a16="http://schemas.microsoft.com/office/drawing/2014/main" id="{958FF04C-FE02-4A66-90FD-A274734F9DA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86104" y="5410752"/>
            <a:ext cx="455774" cy="455774"/>
          </a:xfrm>
          <a:prstGeom prst="rect">
            <a:avLst/>
          </a:prstGeom>
        </p:spPr>
      </p:pic>
      <p:pic>
        <p:nvPicPr>
          <p:cNvPr id="11" name="Graphic 10" descr="Gears">
            <a:extLst>
              <a:ext uri="{FF2B5EF4-FFF2-40B4-BE49-F238E27FC236}">
                <a16:creationId xmlns:a16="http://schemas.microsoft.com/office/drawing/2014/main" id="{F03903DB-A0F6-4052-940B-0C0B9AFA8AC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00012" y="5367628"/>
            <a:ext cx="467244" cy="467244"/>
          </a:xfrm>
          <a:prstGeom prst="rect">
            <a:avLst/>
          </a:prstGeom>
        </p:spPr>
      </p:pic>
      <p:pic>
        <p:nvPicPr>
          <p:cNvPr id="46" name="Graphic 45" descr="Head with gears">
            <a:extLst>
              <a:ext uri="{FF2B5EF4-FFF2-40B4-BE49-F238E27FC236}">
                <a16:creationId xmlns:a16="http://schemas.microsoft.com/office/drawing/2014/main" id="{F7AC803D-7713-4FEC-9498-716792715AE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45371" y="5410752"/>
            <a:ext cx="424120" cy="424120"/>
          </a:xfrm>
          <a:prstGeom prst="rect">
            <a:avLst/>
          </a:prstGeom>
        </p:spPr>
      </p:pic>
    </p:spTree>
    <p:extLst>
      <p:ext uri="{BB962C8B-B14F-4D97-AF65-F5344CB8AC3E}">
        <p14:creationId xmlns:p14="http://schemas.microsoft.com/office/powerpoint/2010/main" val="3737106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Depressive Disorders </a:t>
            </a:r>
          </a:p>
        </p:txBody>
      </p:sp>
      <p:sp>
        <p:nvSpPr>
          <p:cNvPr id="3" name="Content Placeholder 2"/>
          <p:cNvSpPr>
            <a:spLocks noGrp="1"/>
          </p:cNvSpPr>
          <p:nvPr>
            <p:ph idx="1"/>
          </p:nvPr>
        </p:nvSpPr>
        <p:spPr/>
        <p:txBody>
          <a:bodyPr/>
          <a:lstStyle/>
          <a:p>
            <a:endParaRPr lang="en-US" dirty="0"/>
          </a:p>
          <a:p>
            <a:r>
              <a:rPr lang="en-US" dirty="0">
                <a:solidFill>
                  <a:srgbClr val="002060"/>
                </a:solidFill>
              </a:rPr>
              <a:t>Major Depressive Disorder </a:t>
            </a:r>
          </a:p>
          <a:p>
            <a:r>
              <a:rPr lang="en-US" dirty="0">
                <a:solidFill>
                  <a:srgbClr val="002060"/>
                </a:solidFill>
              </a:rPr>
              <a:t>Dysthymic Disorder</a:t>
            </a:r>
          </a:p>
          <a:p>
            <a:r>
              <a:rPr lang="en-US" dirty="0">
                <a:solidFill>
                  <a:srgbClr val="002060"/>
                </a:solidFill>
              </a:rPr>
              <a:t>Minor Depressive Disorder</a:t>
            </a:r>
          </a:p>
          <a:p>
            <a:r>
              <a:rPr lang="en-US" dirty="0">
                <a:solidFill>
                  <a:srgbClr val="002060"/>
                </a:solidFill>
              </a:rPr>
              <a:t>Recurrent Brief Depressive Disorder</a:t>
            </a:r>
          </a:p>
          <a:p>
            <a:r>
              <a:rPr lang="en-US" dirty="0">
                <a:solidFill>
                  <a:srgbClr val="002060"/>
                </a:solidFill>
              </a:rPr>
              <a:t>Double Depression</a:t>
            </a:r>
          </a:p>
        </p:txBody>
      </p:sp>
      <p:pic>
        <p:nvPicPr>
          <p:cNvPr id="5" name="Picture 4"/>
          <p:cNvPicPr>
            <a:picLocks noChangeAspect="1"/>
          </p:cNvPicPr>
          <p:nvPr/>
        </p:nvPicPr>
        <p:blipFill rotWithShape="1">
          <a:blip r:embed="rId3"/>
          <a:srcRect r="10426" b="2955"/>
          <a:stretch/>
        </p:blipFill>
        <p:spPr>
          <a:xfrm>
            <a:off x="8296275" y="703167"/>
            <a:ext cx="2618468" cy="2852833"/>
          </a:xfrm>
          <a:prstGeom prst="rect">
            <a:avLst/>
          </a:prstGeom>
          <a:effectLst>
            <a:softEdge rad="228600"/>
          </a:effectLst>
        </p:spPr>
      </p:pic>
    </p:spTree>
    <p:extLst>
      <p:ext uri="{BB962C8B-B14F-4D97-AF65-F5344CB8AC3E}">
        <p14:creationId xmlns:p14="http://schemas.microsoft.com/office/powerpoint/2010/main" val="711214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Hospitalization</a:t>
            </a:r>
          </a:p>
        </p:txBody>
      </p:sp>
      <p:grpSp>
        <p:nvGrpSpPr>
          <p:cNvPr id="4" name="Group 3"/>
          <p:cNvGrpSpPr/>
          <p:nvPr/>
        </p:nvGrpSpPr>
        <p:grpSpPr>
          <a:xfrm>
            <a:off x="1709170" y="1930754"/>
            <a:ext cx="7107189" cy="1121796"/>
            <a:chOff x="4113734" y="1462930"/>
            <a:chExt cx="7109040" cy="1122088"/>
          </a:xfrm>
        </p:grpSpPr>
        <p:sp>
          <p:nvSpPr>
            <p:cNvPr id="5" name="Rectangle 4"/>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sz="2399"/>
            </a:p>
          </p:txBody>
        </p:sp>
        <p:sp>
          <p:nvSpPr>
            <p:cNvPr id="6" name="TextBox 12"/>
            <p:cNvSpPr txBox="1"/>
            <p:nvPr/>
          </p:nvSpPr>
          <p:spPr>
            <a:xfrm>
              <a:off x="5486400" y="1809998"/>
              <a:ext cx="5736374" cy="461665"/>
            </a:xfrm>
            <a:prstGeom prst="rect">
              <a:avLst/>
            </a:prstGeom>
            <a:noFill/>
          </p:spPr>
          <p:txBody>
            <a:bodyPr wrap="square" rtlCol="0" anchor="ctr">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b="1" dirty="0">
                  <a:solidFill>
                    <a:srgbClr val="002060"/>
                  </a:solidFill>
                </a:rPr>
                <a:t>Risk of suicide or homicide</a:t>
              </a:r>
            </a:p>
          </p:txBody>
        </p:sp>
        <p:sp>
          <p:nvSpPr>
            <p:cNvPr id="7" name="Oval 6"/>
            <p:cNvSpPr>
              <a:spLocks noChangeAspect="1"/>
            </p:cNvSpPr>
            <p:nvPr/>
          </p:nvSpPr>
          <p:spPr>
            <a:xfrm>
              <a:off x="4113734" y="1462930"/>
              <a:ext cx="1122088" cy="1122088"/>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4399" kern="0" dirty="0">
                  <a:solidFill>
                    <a:schemeClr val="bg1"/>
                  </a:solidFill>
                  <a:latin typeface="Arial" pitchFamily="34" charset="0"/>
                  <a:cs typeface="Arial" pitchFamily="34" charset="0"/>
                </a:rPr>
                <a:t>1</a:t>
              </a:r>
            </a:p>
          </p:txBody>
        </p:sp>
      </p:grpSp>
      <p:grpSp>
        <p:nvGrpSpPr>
          <p:cNvPr id="8" name="Group 7"/>
          <p:cNvGrpSpPr/>
          <p:nvPr/>
        </p:nvGrpSpPr>
        <p:grpSpPr>
          <a:xfrm>
            <a:off x="2501769" y="3484799"/>
            <a:ext cx="9283831" cy="1129014"/>
            <a:chOff x="4878898" y="3243971"/>
            <a:chExt cx="9283831" cy="1129014"/>
          </a:xfrm>
        </p:grpSpPr>
        <p:sp>
          <p:nvSpPr>
            <p:cNvPr id="9" name="Rectangle 8"/>
            <p:cNvSpPr/>
            <p:nvPr/>
          </p:nvSpPr>
          <p:spPr>
            <a:xfrm>
              <a:off x="5447627" y="3268786"/>
              <a:ext cx="6464271" cy="110419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sz="2399"/>
            </a:p>
          </p:txBody>
        </p:sp>
        <p:sp>
          <p:nvSpPr>
            <p:cNvPr id="10" name="TextBox 20"/>
            <p:cNvSpPr txBox="1"/>
            <p:nvPr/>
          </p:nvSpPr>
          <p:spPr>
            <a:xfrm>
              <a:off x="6374398" y="3606905"/>
              <a:ext cx="7788331" cy="461665"/>
            </a:xfrm>
            <a:prstGeom prst="rect">
              <a:avLst/>
            </a:prstGeom>
            <a:noFill/>
          </p:spPr>
          <p:txBody>
            <a:bodyPr wrap="square" rtlCol="0" anchor="ctr">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b="1" dirty="0">
                  <a:solidFill>
                    <a:srgbClr val="002060"/>
                  </a:solidFill>
                </a:rPr>
                <a:t>A patient’s grossly reduced ability to get food and shelter</a:t>
              </a:r>
            </a:p>
          </p:txBody>
        </p:sp>
        <p:sp>
          <p:nvSpPr>
            <p:cNvPr id="11" name="Oval 10"/>
            <p:cNvSpPr>
              <a:spLocks noChangeAspect="1"/>
            </p:cNvSpPr>
            <p:nvPr/>
          </p:nvSpPr>
          <p:spPr>
            <a:xfrm>
              <a:off x="4878898" y="3243971"/>
              <a:ext cx="1121795" cy="1121795"/>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4399" kern="0">
                  <a:solidFill>
                    <a:schemeClr val="bg1"/>
                  </a:solidFill>
                  <a:latin typeface="Arial" pitchFamily="34" charset="0"/>
                  <a:cs typeface="Arial" pitchFamily="34" charset="0"/>
                </a:rPr>
                <a:t>2</a:t>
              </a:r>
            </a:p>
          </p:txBody>
        </p:sp>
      </p:grpSp>
      <p:grpSp>
        <p:nvGrpSpPr>
          <p:cNvPr id="12" name="Group 11"/>
          <p:cNvGrpSpPr/>
          <p:nvPr/>
        </p:nvGrpSpPr>
        <p:grpSpPr>
          <a:xfrm>
            <a:off x="3713504" y="5200799"/>
            <a:ext cx="7032998" cy="1125634"/>
            <a:chOff x="4097345" y="5014193"/>
            <a:chExt cx="7032998" cy="1125634"/>
          </a:xfrm>
        </p:grpSpPr>
        <p:sp>
          <p:nvSpPr>
            <p:cNvPr id="13" name="Rectangle 12"/>
            <p:cNvSpPr/>
            <p:nvPr/>
          </p:nvSpPr>
          <p:spPr>
            <a:xfrm>
              <a:off x="4666071" y="5035626"/>
              <a:ext cx="6464272" cy="1104201"/>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sz="2399"/>
            </a:p>
          </p:txBody>
        </p:sp>
        <p:sp>
          <p:nvSpPr>
            <p:cNvPr id="14" name="TextBox 112"/>
            <p:cNvSpPr txBox="1"/>
            <p:nvPr/>
          </p:nvSpPr>
          <p:spPr>
            <a:xfrm>
              <a:off x="5592845" y="5342969"/>
              <a:ext cx="5277737" cy="523220"/>
            </a:xfrm>
            <a:prstGeom prst="rect">
              <a:avLst/>
            </a:prstGeom>
            <a:noFill/>
          </p:spPr>
          <p:txBody>
            <a:bodyPr wrap="square" rtlCol="0" anchor="ctr">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2800" b="1" dirty="0">
                  <a:solidFill>
                    <a:srgbClr val="002060"/>
                  </a:solidFill>
                </a:rPr>
                <a:t>Need for diagnostic procedures</a:t>
              </a:r>
            </a:p>
          </p:txBody>
        </p:sp>
        <p:sp>
          <p:nvSpPr>
            <p:cNvPr id="15" name="Oval 14"/>
            <p:cNvSpPr>
              <a:spLocks noChangeAspect="1"/>
            </p:cNvSpPr>
            <p:nvPr/>
          </p:nvSpPr>
          <p:spPr>
            <a:xfrm>
              <a:off x="4097345" y="5014193"/>
              <a:ext cx="1121795" cy="1121795"/>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4399" kern="0" dirty="0">
                  <a:solidFill>
                    <a:schemeClr val="bg1"/>
                  </a:solidFill>
                  <a:latin typeface="Arial" pitchFamily="34" charset="0"/>
                  <a:cs typeface="Arial" pitchFamily="34" charset="0"/>
                </a:rPr>
                <a:t>3</a:t>
              </a:r>
            </a:p>
          </p:txBody>
        </p:sp>
      </p:grpSp>
    </p:spTree>
    <p:extLst>
      <p:ext uri="{BB962C8B-B14F-4D97-AF65-F5344CB8AC3E}">
        <p14:creationId xmlns:p14="http://schemas.microsoft.com/office/powerpoint/2010/main" val="344924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Choosing a Treatment</a:t>
            </a:r>
          </a:p>
        </p:txBody>
      </p:sp>
      <p:sp>
        <p:nvSpPr>
          <p:cNvPr id="3" name="Content Placeholder 2"/>
          <p:cNvSpPr>
            <a:spLocks noGrp="1"/>
          </p:cNvSpPr>
          <p:nvPr>
            <p:ph idx="1"/>
          </p:nvPr>
        </p:nvSpPr>
        <p:spPr/>
        <p:txBody>
          <a:bodyPr/>
          <a:lstStyle/>
          <a:p>
            <a:r>
              <a:rPr lang="en-US" dirty="0"/>
              <a:t>Combined Treatments May Offer the Best Option</a:t>
            </a:r>
          </a:p>
          <a:p>
            <a:r>
              <a:rPr lang="en-US" dirty="0"/>
              <a:t>We often combine medication and psychotherapy</a:t>
            </a:r>
          </a:p>
        </p:txBody>
      </p:sp>
    </p:spTree>
    <p:extLst>
      <p:ext uri="{BB962C8B-B14F-4D97-AF65-F5344CB8AC3E}">
        <p14:creationId xmlns:p14="http://schemas.microsoft.com/office/powerpoint/2010/main" val="2277885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Somatic Treatments</a:t>
            </a:r>
          </a:p>
        </p:txBody>
      </p:sp>
      <p:sp>
        <p:nvSpPr>
          <p:cNvPr id="3" name="Content Placeholder 2"/>
          <p:cNvSpPr>
            <a:spLocks noGrp="1"/>
          </p:cNvSpPr>
          <p:nvPr>
            <p:ph idx="1"/>
          </p:nvPr>
        </p:nvSpPr>
        <p:spPr/>
        <p:txBody>
          <a:bodyPr/>
          <a:lstStyle/>
          <a:p>
            <a:r>
              <a:rPr lang="en-US" dirty="0"/>
              <a:t>Pharmacotherapy</a:t>
            </a:r>
          </a:p>
          <a:p>
            <a:r>
              <a:rPr lang="en-US" dirty="0"/>
              <a:t>Other Somatic Treatments</a:t>
            </a:r>
          </a:p>
          <a:p>
            <a:r>
              <a:rPr lang="en-US" dirty="0"/>
              <a:t>Vagal Nerve Stimulation</a:t>
            </a:r>
          </a:p>
          <a:p>
            <a:r>
              <a:rPr lang="en-US" dirty="0"/>
              <a:t>Transcranial Magnetic Stimulation</a:t>
            </a:r>
          </a:p>
          <a:p>
            <a:r>
              <a:rPr lang="en-US" dirty="0"/>
              <a:t>PHOTOTHERAPY</a:t>
            </a:r>
          </a:p>
          <a:p>
            <a:r>
              <a:rPr lang="en-US" dirty="0"/>
              <a:t>ECT</a:t>
            </a:r>
          </a:p>
        </p:txBody>
      </p:sp>
    </p:spTree>
    <p:extLst>
      <p:ext uri="{BB962C8B-B14F-4D97-AF65-F5344CB8AC3E}">
        <p14:creationId xmlns:p14="http://schemas.microsoft.com/office/powerpoint/2010/main" val="34438933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884A38-3C9C-7870-3FC4-E0241136EC45}"/>
              </a:ext>
            </a:extLst>
          </p:cNvPr>
          <p:cNvPicPr>
            <a:picLocks noChangeAspect="1"/>
          </p:cNvPicPr>
          <p:nvPr/>
        </p:nvPicPr>
        <p:blipFill>
          <a:blip r:embed="rId2"/>
          <a:stretch>
            <a:fillRect/>
          </a:stretch>
        </p:blipFill>
        <p:spPr>
          <a:xfrm>
            <a:off x="6386962" y="1925449"/>
            <a:ext cx="3964736" cy="2662450"/>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BC67403F-BA67-8A77-82FF-A875D8992720}"/>
              </a:ext>
            </a:extLst>
          </p:cNvPr>
          <p:cNvPicPr>
            <a:picLocks noChangeAspect="1"/>
          </p:cNvPicPr>
          <p:nvPr/>
        </p:nvPicPr>
        <p:blipFill>
          <a:blip r:embed="rId3"/>
          <a:stretch>
            <a:fillRect/>
          </a:stretch>
        </p:blipFill>
        <p:spPr>
          <a:xfrm>
            <a:off x="1499648" y="1933250"/>
            <a:ext cx="3759004" cy="25014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152910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Psychosocial Therapy</a:t>
            </a:r>
          </a:p>
        </p:txBody>
      </p:sp>
      <p:sp>
        <p:nvSpPr>
          <p:cNvPr id="3" name="Content Placeholder 2"/>
          <p:cNvSpPr>
            <a:spLocks noGrp="1"/>
          </p:cNvSpPr>
          <p:nvPr>
            <p:ph idx="1"/>
          </p:nvPr>
        </p:nvSpPr>
        <p:spPr/>
        <p:txBody>
          <a:bodyPr/>
          <a:lstStyle/>
          <a:p>
            <a:r>
              <a:rPr lang="en-US" dirty="0"/>
              <a:t>Cognitive Therapy</a:t>
            </a:r>
          </a:p>
          <a:p>
            <a:r>
              <a:rPr lang="en-US" dirty="0"/>
              <a:t>Interpersonal Therapy</a:t>
            </a:r>
          </a:p>
          <a:p>
            <a:r>
              <a:rPr lang="en-US" dirty="0"/>
              <a:t>Behavior Therapy</a:t>
            </a:r>
          </a:p>
          <a:p>
            <a:r>
              <a:rPr lang="en-US" dirty="0"/>
              <a:t>Psychoanalytically Oriented Therapy</a:t>
            </a:r>
          </a:p>
          <a:p>
            <a:r>
              <a:rPr lang="en-US" dirty="0"/>
              <a:t>Family Therapy</a:t>
            </a:r>
          </a:p>
        </p:txBody>
      </p:sp>
    </p:spTree>
    <p:extLst>
      <p:ext uri="{BB962C8B-B14F-4D97-AF65-F5344CB8AC3E}">
        <p14:creationId xmlns:p14="http://schemas.microsoft.com/office/powerpoint/2010/main" val="16833116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Bipolar Disorder </a:t>
            </a:r>
          </a:p>
        </p:txBody>
      </p:sp>
      <p:sp>
        <p:nvSpPr>
          <p:cNvPr id="3" name="Content Placeholder 2"/>
          <p:cNvSpPr>
            <a:spLocks noGrp="1"/>
          </p:cNvSpPr>
          <p:nvPr>
            <p:ph idx="1"/>
          </p:nvPr>
        </p:nvSpPr>
        <p:spPr/>
        <p:txBody>
          <a:bodyPr/>
          <a:lstStyle/>
          <a:p>
            <a:r>
              <a:rPr lang="en-US" dirty="0"/>
              <a:t>Bipolar type 1 </a:t>
            </a:r>
          </a:p>
          <a:p>
            <a:r>
              <a:rPr lang="en-US" dirty="0"/>
              <a:t>Bipolar Type 2</a:t>
            </a:r>
          </a:p>
          <a:p>
            <a:r>
              <a:rPr lang="en-US" dirty="0"/>
              <a:t>Other Bipolar Disorders :</a:t>
            </a:r>
          </a:p>
          <a:p>
            <a:pPr>
              <a:buFont typeface="Wingdings" panose="05000000000000000000" pitchFamily="2" charset="2"/>
              <a:buChar char="ü"/>
            </a:pPr>
            <a:r>
              <a:rPr lang="en-US" sz="2400" dirty="0" err="1"/>
              <a:t>Cyclothymia</a:t>
            </a:r>
            <a:endParaRPr lang="en-US" sz="2400" dirty="0"/>
          </a:p>
        </p:txBody>
      </p:sp>
      <p:pic>
        <p:nvPicPr>
          <p:cNvPr id="4" name="Picture 3"/>
          <p:cNvPicPr>
            <a:picLocks noChangeAspect="1"/>
          </p:cNvPicPr>
          <p:nvPr/>
        </p:nvPicPr>
        <p:blipFill>
          <a:blip r:embed="rId3"/>
          <a:stretch>
            <a:fillRect/>
          </a:stretch>
        </p:blipFill>
        <p:spPr>
          <a:xfrm>
            <a:off x="6687684" y="1690688"/>
            <a:ext cx="4256087" cy="2832232"/>
          </a:xfrm>
          <a:prstGeom prst="rect">
            <a:avLst/>
          </a:prstGeom>
        </p:spPr>
      </p:pic>
    </p:spTree>
    <p:extLst>
      <p:ext uri="{BB962C8B-B14F-4D97-AF65-F5344CB8AC3E}">
        <p14:creationId xmlns:p14="http://schemas.microsoft.com/office/powerpoint/2010/main" val="2420487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572" y="1889126"/>
            <a:ext cx="10515600" cy="1325563"/>
          </a:xfrm>
        </p:spPr>
        <p:txBody>
          <a:bodyPr/>
          <a:lstStyle/>
          <a:p>
            <a:pPr algn="ctr"/>
            <a:r>
              <a:rPr lang="en-US" b="1" dirty="0">
                <a:solidFill>
                  <a:srgbClr val="002060"/>
                </a:solidFill>
              </a:rPr>
              <a:t>  BIPOLAR  CLINICAL PRESENTATION</a:t>
            </a:r>
          </a:p>
        </p:txBody>
      </p:sp>
      <p:pic>
        <p:nvPicPr>
          <p:cNvPr id="4" name="Picture 3"/>
          <p:cNvPicPr>
            <a:picLocks noChangeAspect="1"/>
          </p:cNvPicPr>
          <p:nvPr/>
        </p:nvPicPr>
        <p:blipFill>
          <a:blip r:embed="rId3"/>
          <a:stretch>
            <a:fillRect/>
          </a:stretch>
        </p:blipFill>
        <p:spPr>
          <a:xfrm>
            <a:off x="3488419" y="3868769"/>
            <a:ext cx="4953906" cy="1659814"/>
          </a:xfrm>
          <a:prstGeom prst="rect">
            <a:avLst/>
          </a:prstGeom>
          <a:effectLst>
            <a:softEdge rad="88900"/>
          </a:effectLst>
        </p:spPr>
      </p:pic>
    </p:spTree>
    <p:extLst>
      <p:ext uri="{BB962C8B-B14F-4D97-AF65-F5344CB8AC3E}">
        <p14:creationId xmlns:p14="http://schemas.microsoft.com/office/powerpoint/2010/main" val="34026688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2060"/>
                </a:solidFill>
              </a:rPr>
              <a:t>Manic Episodes</a:t>
            </a:r>
          </a:p>
        </p:txBody>
      </p:sp>
      <p:sp>
        <p:nvSpPr>
          <p:cNvPr id="3" name="Content Placeholder 2"/>
          <p:cNvSpPr>
            <a:spLocks noGrp="1"/>
          </p:cNvSpPr>
          <p:nvPr>
            <p:ph idx="1"/>
          </p:nvPr>
        </p:nvSpPr>
        <p:spPr/>
        <p:txBody>
          <a:bodyPr>
            <a:normAutofit/>
          </a:bodyPr>
          <a:lstStyle/>
          <a:p>
            <a:r>
              <a:rPr lang="en-US" sz="2400" dirty="0"/>
              <a:t>Excited, talkative, sometimes amusing, and frequently hyperactive</a:t>
            </a:r>
          </a:p>
          <a:p>
            <a:pPr marL="0" indent="0">
              <a:buNone/>
            </a:pPr>
            <a:endParaRPr lang="en-US" sz="2400" dirty="0"/>
          </a:p>
          <a:p>
            <a:r>
              <a:rPr lang="en-US" sz="2400" dirty="0"/>
              <a:t>Their speech is usually rapid and loud and challenging to interrupt</a:t>
            </a:r>
          </a:p>
          <a:p>
            <a:r>
              <a:rPr lang="en-US" sz="2400" dirty="0"/>
              <a:t>Pressured speech is considered a hallmark of mania</a:t>
            </a:r>
          </a:p>
          <a:p>
            <a:r>
              <a:rPr lang="en-US" sz="2400" dirty="0"/>
              <a:t>An elevated, expansive, or irritable mood is the hallmark of a manic episode</a:t>
            </a:r>
          </a:p>
          <a:p>
            <a:r>
              <a:rPr lang="en-US" sz="2400" dirty="0"/>
              <a:t>Manic patients may be emotionally </a:t>
            </a:r>
            <a:r>
              <a:rPr lang="en-US" sz="2400" dirty="0" err="1"/>
              <a:t>labile,switching</a:t>
            </a:r>
            <a:r>
              <a:rPr lang="en-US" sz="2400" dirty="0"/>
              <a:t> from laughter to irritability to depression in minutes or hours</a:t>
            </a:r>
          </a:p>
          <a:p>
            <a:r>
              <a:rPr lang="en-US" sz="2400" dirty="0"/>
              <a:t>Delusions occur in 75 percent of all manic patients</a:t>
            </a:r>
          </a:p>
        </p:txBody>
      </p:sp>
    </p:spTree>
    <p:extLst>
      <p:ext uri="{BB962C8B-B14F-4D97-AF65-F5344CB8AC3E}">
        <p14:creationId xmlns:p14="http://schemas.microsoft.com/office/powerpoint/2010/main" val="311151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Manic Episodes</a:t>
            </a:r>
            <a:endParaRPr lang="en-US" dirty="0"/>
          </a:p>
        </p:txBody>
      </p:sp>
      <p:sp>
        <p:nvSpPr>
          <p:cNvPr id="3" name="Content Placeholder 2"/>
          <p:cNvSpPr>
            <a:spLocks noGrp="1"/>
          </p:cNvSpPr>
          <p:nvPr>
            <p:ph idx="1"/>
          </p:nvPr>
        </p:nvSpPr>
        <p:spPr/>
        <p:txBody>
          <a:bodyPr>
            <a:normAutofit/>
          </a:bodyPr>
          <a:lstStyle/>
          <a:p>
            <a:endParaRPr lang="fa-IR" sz="2400" dirty="0"/>
          </a:p>
          <a:p>
            <a:r>
              <a:rPr lang="en-US" sz="2400" dirty="0"/>
              <a:t>Bizarre and mood-incongruent delusions and hallucinations also appear in mania</a:t>
            </a:r>
          </a:p>
          <a:p>
            <a:r>
              <a:rPr lang="en-US" sz="2400" dirty="0"/>
              <a:t>Impaired judgment is a hallmark of manic patients</a:t>
            </a:r>
          </a:p>
          <a:p>
            <a:r>
              <a:rPr lang="en-US" sz="2400" dirty="0"/>
              <a:t>About 75 percent of all manic patients are assaultive or threatening at some time </a:t>
            </a:r>
          </a:p>
          <a:p>
            <a:r>
              <a:rPr lang="en-US" sz="2400" dirty="0"/>
              <a:t>Manic patients are at increased risk for suicide</a:t>
            </a:r>
          </a:p>
        </p:txBody>
      </p:sp>
      <p:pic>
        <p:nvPicPr>
          <p:cNvPr id="4" name="Picture 3"/>
          <p:cNvPicPr>
            <a:picLocks noChangeAspect="1"/>
          </p:cNvPicPr>
          <p:nvPr/>
        </p:nvPicPr>
        <p:blipFill>
          <a:blip r:embed="rId3"/>
          <a:stretch>
            <a:fillRect/>
          </a:stretch>
        </p:blipFill>
        <p:spPr>
          <a:xfrm>
            <a:off x="4933950" y="4576762"/>
            <a:ext cx="2324100" cy="1971675"/>
          </a:xfrm>
          <a:prstGeom prst="rect">
            <a:avLst/>
          </a:prstGeom>
        </p:spPr>
      </p:pic>
    </p:spTree>
    <p:extLst>
      <p:ext uri="{BB962C8B-B14F-4D97-AF65-F5344CB8AC3E}">
        <p14:creationId xmlns:p14="http://schemas.microsoft.com/office/powerpoint/2010/main" val="21173259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Depressive Episodes</a:t>
            </a:r>
          </a:p>
        </p:txBody>
      </p:sp>
      <p:sp>
        <p:nvSpPr>
          <p:cNvPr id="3" name="Content Placeholder 2"/>
          <p:cNvSpPr>
            <a:spLocks noGrp="1"/>
          </p:cNvSpPr>
          <p:nvPr>
            <p:ph idx="1"/>
          </p:nvPr>
        </p:nvSpPr>
        <p:spPr/>
        <p:txBody>
          <a:bodyPr/>
          <a:lstStyle/>
          <a:p>
            <a:r>
              <a:rPr lang="en-US" dirty="0"/>
              <a:t>The depressive episodes in bipolar disorder are similar to those described for depressive disorders</a:t>
            </a:r>
            <a:endParaRPr lang="fa-IR" dirty="0"/>
          </a:p>
          <a:p>
            <a:endParaRPr lang="en-US" dirty="0"/>
          </a:p>
          <a:p>
            <a:r>
              <a:rPr lang="en-US" dirty="0"/>
              <a:t>Many experts in the field feel that there are qualitative differences in the depressive episodes experienced by bipolar patients</a:t>
            </a:r>
          </a:p>
        </p:txBody>
      </p:sp>
    </p:spTree>
    <p:extLst>
      <p:ext uri="{BB962C8B-B14F-4D97-AF65-F5344CB8AC3E}">
        <p14:creationId xmlns:p14="http://schemas.microsoft.com/office/powerpoint/2010/main" val="1086630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2060"/>
                </a:solidFill>
              </a:rPr>
              <a:t>EPIDEMIOLOGY OF DEPRESSION</a:t>
            </a:r>
          </a:p>
        </p:txBody>
      </p:sp>
      <p:sp>
        <p:nvSpPr>
          <p:cNvPr id="3" name="Content Placeholder 2"/>
          <p:cNvSpPr>
            <a:spLocks noGrp="1"/>
          </p:cNvSpPr>
          <p:nvPr>
            <p:ph idx="1"/>
          </p:nvPr>
        </p:nvSpPr>
        <p:spPr/>
        <p:txBody>
          <a:bodyPr>
            <a:normAutofit/>
          </a:bodyPr>
          <a:lstStyle/>
          <a:p>
            <a:r>
              <a:rPr lang="en-US" sz="2400" dirty="0"/>
              <a:t>Depression is much more common than once thought</a:t>
            </a:r>
          </a:p>
          <a:p>
            <a:endParaRPr lang="en-US" sz="2400" dirty="0"/>
          </a:p>
          <a:p>
            <a:endParaRPr lang="en-US" sz="2400" dirty="0"/>
          </a:p>
          <a:p>
            <a:r>
              <a:rPr lang="en-US" sz="2400" dirty="0"/>
              <a:t>One of the more debilitating disorders known to humanity, as it often affects individuals during what should be their most productive years</a:t>
            </a:r>
          </a:p>
          <a:p>
            <a:endParaRPr lang="en-US" sz="2400" dirty="0"/>
          </a:p>
          <a:p>
            <a:r>
              <a:rPr lang="en-US" sz="2400" dirty="0"/>
              <a:t>Point prevalence for depression was </a:t>
            </a:r>
            <a:r>
              <a:rPr lang="en-US" sz="2400" b="1" dirty="0">
                <a:solidFill>
                  <a:srgbClr val="C00000"/>
                </a:solidFill>
              </a:rPr>
              <a:t>12.9 percent</a:t>
            </a:r>
            <a:r>
              <a:rPr lang="en-US" sz="2400" dirty="0"/>
              <a:t>, the 1-year prevalence was 7.2 percent, and the lifetime prevalence was </a:t>
            </a:r>
            <a:r>
              <a:rPr lang="en-US" sz="2400" b="1" dirty="0">
                <a:solidFill>
                  <a:srgbClr val="C00000"/>
                </a:solidFill>
              </a:rPr>
              <a:t>10.8 percent</a:t>
            </a:r>
          </a:p>
        </p:txBody>
      </p:sp>
    </p:spTree>
    <p:extLst>
      <p:ext uri="{BB962C8B-B14F-4D97-AF65-F5344CB8AC3E}">
        <p14:creationId xmlns:p14="http://schemas.microsoft.com/office/powerpoint/2010/main" val="36192596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Bipolar I Disorder</a:t>
            </a:r>
          </a:p>
        </p:txBody>
      </p:sp>
      <p:sp>
        <p:nvSpPr>
          <p:cNvPr id="3" name="Content Placeholder 2"/>
          <p:cNvSpPr>
            <a:spLocks noGrp="1"/>
          </p:cNvSpPr>
          <p:nvPr>
            <p:ph idx="1"/>
          </p:nvPr>
        </p:nvSpPr>
        <p:spPr/>
        <p:txBody>
          <a:bodyPr/>
          <a:lstStyle/>
          <a:p>
            <a:r>
              <a:rPr lang="en-US" dirty="0"/>
              <a:t>At least one manic episode</a:t>
            </a:r>
          </a:p>
        </p:txBody>
      </p:sp>
      <p:pic>
        <p:nvPicPr>
          <p:cNvPr id="4" name="Picture 3"/>
          <p:cNvPicPr>
            <a:picLocks noChangeAspect="1"/>
          </p:cNvPicPr>
          <p:nvPr/>
        </p:nvPicPr>
        <p:blipFill>
          <a:blip r:embed="rId3"/>
          <a:stretch>
            <a:fillRect/>
          </a:stretch>
        </p:blipFill>
        <p:spPr>
          <a:xfrm>
            <a:off x="4151686" y="3058329"/>
            <a:ext cx="3646114" cy="3011365"/>
          </a:xfrm>
          <a:prstGeom prst="rect">
            <a:avLst/>
          </a:prstGeom>
          <a:effectLst>
            <a:softEdge rad="88900"/>
          </a:effectLst>
        </p:spPr>
      </p:pic>
    </p:spTree>
    <p:extLst>
      <p:ext uri="{BB962C8B-B14F-4D97-AF65-F5344CB8AC3E}">
        <p14:creationId xmlns:p14="http://schemas.microsoft.com/office/powerpoint/2010/main" val="28562731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Bipolar II Disorder</a:t>
            </a:r>
          </a:p>
        </p:txBody>
      </p:sp>
      <p:sp>
        <p:nvSpPr>
          <p:cNvPr id="3" name="Content Placeholder 2"/>
          <p:cNvSpPr>
            <a:spLocks noGrp="1"/>
          </p:cNvSpPr>
          <p:nvPr>
            <p:ph idx="1"/>
          </p:nvPr>
        </p:nvSpPr>
        <p:spPr/>
        <p:txBody>
          <a:bodyPr/>
          <a:lstStyle/>
          <a:p>
            <a:r>
              <a:rPr lang="en-US" dirty="0"/>
              <a:t>Hypomania rather than mania</a:t>
            </a:r>
          </a:p>
          <a:p>
            <a:pPr marL="0" indent="0">
              <a:buNone/>
            </a:pPr>
            <a:endParaRPr lang="en-US" dirty="0"/>
          </a:p>
          <a:p>
            <a:r>
              <a:rPr lang="en-US" dirty="0"/>
              <a:t>Manic-type symptoms that are not as severe or as impairing as full mania</a:t>
            </a:r>
          </a:p>
        </p:txBody>
      </p:sp>
    </p:spTree>
    <p:extLst>
      <p:ext uri="{BB962C8B-B14F-4D97-AF65-F5344CB8AC3E}">
        <p14:creationId xmlns:p14="http://schemas.microsoft.com/office/powerpoint/2010/main" val="34579345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2060"/>
                </a:solidFill>
              </a:rPr>
              <a:t>With </a:t>
            </a:r>
            <a:r>
              <a:rPr lang="en-US" sz="4000" b="1" dirty="0" err="1">
                <a:solidFill>
                  <a:srgbClr val="002060"/>
                </a:solidFill>
              </a:rPr>
              <a:t>Peripartum</a:t>
            </a:r>
            <a:r>
              <a:rPr lang="en-US" sz="4000" b="1" dirty="0">
                <a:solidFill>
                  <a:srgbClr val="002060"/>
                </a:solidFill>
              </a:rPr>
              <a:t> Onset</a:t>
            </a:r>
          </a:p>
        </p:txBody>
      </p:sp>
      <p:sp>
        <p:nvSpPr>
          <p:cNvPr id="3" name="Content Placeholder 2"/>
          <p:cNvSpPr>
            <a:spLocks noGrp="1"/>
          </p:cNvSpPr>
          <p:nvPr>
            <p:ph idx="1"/>
          </p:nvPr>
        </p:nvSpPr>
        <p:spPr>
          <a:xfrm>
            <a:off x="838200" y="2202142"/>
            <a:ext cx="10515600" cy="4351338"/>
          </a:xfrm>
        </p:spPr>
        <p:txBody>
          <a:bodyPr/>
          <a:lstStyle/>
          <a:p>
            <a:r>
              <a:rPr lang="en-US" dirty="0"/>
              <a:t>Mania occurring after pregnancy is a critical issue given the potential risk to the child</a:t>
            </a:r>
          </a:p>
        </p:txBody>
      </p:sp>
      <p:pic>
        <p:nvPicPr>
          <p:cNvPr id="4" name="Picture 3"/>
          <p:cNvPicPr>
            <a:picLocks noChangeAspect="1"/>
          </p:cNvPicPr>
          <p:nvPr/>
        </p:nvPicPr>
        <p:blipFill>
          <a:blip r:embed="rId3"/>
          <a:stretch>
            <a:fillRect/>
          </a:stretch>
        </p:blipFill>
        <p:spPr>
          <a:xfrm>
            <a:off x="4292826" y="3823682"/>
            <a:ext cx="3617460" cy="2407255"/>
          </a:xfrm>
          <a:prstGeom prst="rect">
            <a:avLst/>
          </a:prstGeom>
          <a:effectLst>
            <a:softEdge rad="152400"/>
          </a:effectLst>
        </p:spPr>
      </p:pic>
    </p:spTree>
    <p:extLst>
      <p:ext uri="{BB962C8B-B14F-4D97-AF65-F5344CB8AC3E}">
        <p14:creationId xmlns:p14="http://schemas.microsoft.com/office/powerpoint/2010/main" val="31167831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05782-2C04-49B6-A7C1-34B00339AF8E}"/>
              </a:ext>
            </a:extLst>
          </p:cNvPr>
          <p:cNvSpPr>
            <a:spLocks noGrp="1"/>
          </p:cNvSpPr>
          <p:nvPr>
            <p:ph type="title"/>
          </p:nvPr>
        </p:nvSpPr>
        <p:spPr/>
        <p:txBody>
          <a:bodyPr/>
          <a:lstStyle/>
          <a:p>
            <a:pPr algn="ctr"/>
            <a:r>
              <a:rPr lang="en-US" b="1" dirty="0"/>
              <a:t>Differential Diagnosis of Mania</a:t>
            </a:r>
          </a:p>
        </p:txBody>
      </p:sp>
      <p:graphicFrame>
        <p:nvGraphicFramePr>
          <p:cNvPr id="4" name="Content Placeholder 3">
            <a:extLst>
              <a:ext uri="{FF2B5EF4-FFF2-40B4-BE49-F238E27FC236}">
                <a16:creationId xmlns:a16="http://schemas.microsoft.com/office/drawing/2014/main" id="{4A357057-2B2A-6AB9-05BB-B4FD6D8601DA}"/>
              </a:ext>
            </a:extLst>
          </p:cNvPr>
          <p:cNvGraphicFramePr>
            <a:graphicFrameLocks noGrp="1"/>
          </p:cNvGraphicFramePr>
          <p:nvPr>
            <p:ph idx="1"/>
            <p:extLst>
              <p:ext uri="{D42A27DB-BD31-4B8C-83A1-F6EECF244321}">
                <p14:modId xmlns:p14="http://schemas.microsoft.com/office/powerpoint/2010/main" val="144474268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57981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22AD0-E072-6A56-1412-7464D5E0D1A2}"/>
              </a:ext>
            </a:extLst>
          </p:cNvPr>
          <p:cNvSpPr>
            <a:spLocks noGrp="1"/>
          </p:cNvSpPr>
          <p:nvPr>
            <p:ph type="title"/>
          </p:nvPr>
        </p:nvSpPr>
        <p:spPr/>
        <p:txBody>
          <a:bodyPr/>
          <a:lstStyle/>
          <a:p>
            <a:r>
              <a:rPr lang="en-US" dirty="0">
                <a:solidFill>
                  <a:srgbClr val="002060"/>
                </a:solidFill>
              </a:rPr>
              <a:t>CYCLOTHYMIC DISORDER</a:t>
            </a:r>
          </a:p>
        </p:txBody>
      </p:sp>
      <p:sp>
        <p:nvSpPr>
          <p:cNvPr id="3" name="Content Placeholder 2">
            <a:extLst>
              <a:ext uri="{FF2B5EF4-FFF2-40B4-BE49-F238E27FC236}">
                <a16:creationId xmlns:a16="http://schemas.microsoft.com/office/drawing/2014/main" id="{1A19CB82-EF94-CF51-F7AD-2E3309F566CA}"/>
              </a:ext>
            </a:extLst>
          </p:cNvPr>
          <p:cNvSpPr>
            <a:spLocks noGrp="1"/>
          </p:cNvSpPr>
          <p:nvPr>
            <p:ph idx="1"/>
          </p:nvPr>
        </p:nvSpPr>
        <p:spPr/>
        <p:txBody>
          <a:bodyPr>
            <a:normAutofit/>
          </a:bodyPr>
          <a:lstStyle/>
          <a:p>
            <a:r>
              <a:rPr lang="en-US" sz="2400" dirty="0"/>
              <a:t>A mild form of bipolar II disorder, characterized by episodes of hypomania and </a:t>
            </a:r>
            <a:r>
              <a:rPr lang="en-US" sz="2400" b="1" dirty="0"/>
              <a:t>mild depression</a:t>
            </a:r>
          </a:p>
          <a:p>
            <a:endParaRPr lang="en-US" sz="2400" dirty="0"/>
          </a:p>
          <a:p>
            <a:r>
              <a:rPr lang="en-US" sz="2400" dirty="0"/>
              <a:t>In DSM-5, cyclothymic disorder is defined as a “chronic, fluctuating mood disturbance” with many periods of hypomania and of depression.</a:t>
            </a:r>
          </a:p>
          <a:p>
            <a:endParaRPr lang="en-US" sz="2400" dirty="0"/>
          </a:p>
          <a:p>
            <a:r>
              <a:rPr lang="en-US" sz="2000" dirty="0"/>
              <a:t>The disorder is differentiated from bipolar II disorder, which is characterized by the presence of major (not minor) depressive and hypomanic episodes</a:t>
            </a:r>
            <a:r>
              <a:rPr lang="en-US" sz="1600" dirty="0"/>
              <a:t>.</a:t>
            </a:r>
            <a:endParaRPr lang="en-US" sz="2400" dirty="0"/>
          </a:p>
        </p:txBody>
      </p:sp>
    </p:spTree>
    <p:extLst>
      <p:ext uri="{BB962C8B-B14F-4D97-AF65-F5344CB8AC3E}">
        <p14:creationId xmlns:p14="http://schemas.microsoft.com/office/powerpoint/2010/main" val="34558869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Medical Conditions</a:t>
            </a:r>
          </a:p>
        </p:txBody>
      </p:sp>
      <p:sp>
        <p:nvSpPr>
          <p:cNvPr id="3" name="Content Placeholder 2"/>
          <p:cNvSpPr>
            <a:spLocks noGrp="1"/>
          </p:cNvSpPr>
          <p:nvPr>
            <p:ph idx="1"/>
          </p:nvPr>
        </p:nvSpPr>
        <p:spPr/>
        <p:txBody>
          <a:bodyPr/>
          <a:lstStyle/>
          <a:p>
            <a:r>
              <a:rPr lang="en-US" dirty="0"/>
              <a:t>However, a wide range of medical disorders and substances can cause manic symptoms</a:t>
            </a:r>
          </a:p>
          <a:p>
            <a:endParaRPr lang="en-US" dirty="0"/>
          </a:p>
          <a:p>
            <a:r>
              <a:rPr lang="en-US" dirty="0"/>
              <a:t>Antidepressant treatment can also be associated with the precipitation of mania in some patients</a:t>
            </a:r>
          </a:p>
        </p:txBody>
      </p:sp>
    </p:spTree>
    <p:extLst>
      <p:ext uri="{BB962C8B-B14F-4D97-AF65-F5344CB8AC3E}">
        <p14:creationId xmlns:p14="http://schemas.microsoft.com/office/powerpoint/2010/main" val="11934163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EFA87-7841-2DB2-AF2E-68274AD30DCC}"/>
              </a:ext>
            </a:extLst>
          </p:cNvPr>
          <p:cNvSpPr>
            <a:spLocks noGrp="1"/>
          </p:cNvSpPr>
          <p:nvPr>
            <p:ph type="title"/>
          </p:nvPr>
        </p:nvSpPr>
        <p:spPr/>
        <p:txBody>
          <a:bodyPr/>
          <a:lstStyle/>
          <a:p>
            <a:pPr algn="ctr"/>
            <a:r>
              <a:rPr lang="en-US" b="1" dirty="0"/>
              <a:t>COMORBIDITY</a:t>
            </a:r>
          </a:p>
        </p:txBody>
      </p:sp>
      <p:graphicFrame>
        <p:nvGraphicFramePr>
          <p:cNvPr id="4" name="Content Placeholder 3">
            <a:extLst>
              <a:ext uri="{FF2B5EF4-FFF2-40B4-BE49-F238E27FC236}">
                <a16:creationId xmlns:a16="http://schemas.microsoft.com/office/drawing/2014/main" id="{05FB2065-6EDF-E821-99CC-29762621023A}"/>
              </a:ext>
            </a:extLst>
          </p:cNvPr>
          <p:cNvGraphicFramePr>
            <a:graphicFrameLocks noGrp="1"/>
          </p:cNvGraphicFramePr>
          <p:nvPr>
            <p:ph idx="1"/>
            <p:extLst>
              <p:ext uri="{D42A27DB-BD31-4B8C-83A1-F6EECF244321}">
                <p14:modId xmlns:p14="http://schemas.microsoft.com/office/powerpoint/2010/main" val="184693674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2122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AD4E95-24CE-78C5-E622-1335F8F2BA3C}"/>
              </a:ext>
            </a:extLst>
          </p:cNvPr>
          <p:cNvPicPr>
            <a:picLocks noChangeAspect="1"/>
          </p:cNvPicPr>
          <p:nvPr/>
        </p:nvPicPr>
        <p:blipFill>
          <a:blip r:embed="rId2"/>
          <a:stretch>
            <a:fillRect/>
          </a:stretch>
        </p:blipFill>
        <p:spPr>
          <a:xfrm>
            <a:off x="1471612" y="85725"/>
            <a:ext cx="9248775" cy="6686550"/>
          </a:xfrm>
          <a:prstGeom prst="rect">
            <a:avLst/>
          </a:prstGeom>
        </p:spPr>
      </p:pic>
    </p:spTree>
    <p:extLst>
      <p:ext uri="{BB962C8B-B14F-4D97-AF65-F5344CB8AC3E}">
        <p14:creationId xmlns:p14="http://schemas.microsoft.com/office/powerpoint/2010/main" val="7234932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5F71C-0A0C-9BE2-1095-584153E1DD6C}"/>
              </a:ext>
            </a:extLst>
          </p:cNvPr>
          <p:cNvSpPr>
            <a:spLocks noGrp="1"/>
          </p:cNvSpPr>
          <p:nvPr>
            <p:ph type="title"/>
          </p:nvPr>
        </p:nvSpPr>
        <p:spPr/>
        <p:txBody>
          <a:bodyPr/>
          <a:lstStyle/>
          <a:p>
            <a:r>
              <a:rPr lang="en-US" b="1" dirty="0"/>
              <a:t>Onset </a:t>
            </a:r>
          </a:p>
        </p:txBody>
      </p:sp>
      <p:sp>
        <p:nvSpPr>
          <p:cNvPr id="3" name="Content Placeholder 2">
            <a:extLst>
              <a:ext uri="{FF2B5EF4-FFF2-40B4-BE49-F238E27FC236}">
                <a16:creationId xmlns:a16="http://schemas.microsoft.com/office/drawing/2014/main" id="{F6D761D5-619C-7D0D-265E-1D17CD74296B}"/>
              </a:ext>
            </a:extLst>
          </p:cNvPr>
          <p:cNvSpPr>
            <a:spLocks noGrp="1"/>
          </p:cNvSpPr>
          <p:nvPr>
            <p:ph idx="1"/>
          </p:nvPr>
        </p:nvSpPr>
        <p:spPr/>
        <p:txBody>
          <a:bodyPr>
            <a:normAutofit lnSpcReduction="10000"/>
          </a:bodyPr>
          <a:lstStyle/>
          <a:p>
            <a:r>
              <a:rPr lang="en-US" sz="2400" dirty="0"/>
              <a:t>About 5 to 10 percent of patients with an initial diagnosis of major depressive disorder have a manic episode 6 to 10 years after the first depressive episode</a:t>
            </a:r>
          </a:p>
          <a:p>
            <a:pPr marL="0" indent="0">
              <a:buNone/>
            </a:pPr>
            <a:endParaRPr lang="en-US" sz="2400" dirty="0"/>
          </a:p>
          <a:p>
            <a:r>
              <a:rPr lang="en-US" sz="2400" dirty="0"/>
              <a:t>The mean age for this switch is 32 years, and it often occurs after two to four depressive episodes. </a:t>
            </a:r>
          </a:p>
          <a:p>
            <a:endParaRPr lang="en-US" sz="2400" dirty="0"/>
          </a:p>
          <a:p>
            <a:r>
              <a:rPr lang="en-US" sz="2400" dirty="0"/>
              <a:t>Bipolar I disorder most often starts with depression (75 percent of the time in women, 67 percent in men) and is a recurring disorder</a:t>
            </a:r>
          </a:p>
          <a:p>
            <a:pPr marL="0" indent="0">
              <a:buNone/>
            </a:pPr>
            <a:endParaRPr lang="en-US" sz="2400" dirty="0"/>
          </a:p>
          <a:p>
            <a:r>
              <a:rPr lang="en-US" sz="2400" dirty="0"/>
              <a:t>Most patients experience both depressive and manic episodes, although 10 to 20 percent experience only manic episodes. </a:t>
            </a:r>
          </a:p>
        </p:txBody>
      </p:sp>
    </p:spTree>
    <p:extLst>
      <p:ext uri="{BB962C8B-B14F-4D97-AF65-F5344CB8AC3E}">
        <p14:creationId xmlns:p14="http://schemas.microsoft.com/office/powerpoint/2010/main" val="237711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91B57-BFAC-F6ED-3436-C2044163D9A8}"/>
              </a:ext>
            </a:extLst>
          </p:cNvPr>
          <p:cNvSpPr>
            <a:spLocks noGrp="1"/>
          </p:cNvSpPr>
          <p:nvPr>
            <p:ph type="title"/>
          </p:nvPr>
        </p:nvSpPr>
        <p:spPr/>
        <p:txBody>
          <a:bodyPr/>
          <a:lstStyle/>
          <a:p>
            <a:r>
              <a:rPr lang="en-US" b="1" dirty="0"/>
              <a:t>Duration</a:t>
            </a:r>
          </a:p>
        </p:txBody>
      </p:sp>
      <p:sp>
        <p:nvSpPr>
          <p:cNvPr id="3" name="Content Placeholder 2">
            <a:extLst>
              <a:ext uri="{FF2B5EF4-FFF2-40B4-BE49-F238E27FC236}">
                <a16:creationId xmlns:a16="http://schemas.microsoft.com/office/drawing/2014/main" id="{166EF01B-F4DD-B64F-DC02-A593B4F0CB5E}"/>
              </a:ext>
            </a:extLst>
          </p:cNvPr>
          <p:cNvSpPr>
            <a:spLocks noGrp="1"/>
          </p:cNvSpPr>
          <p:nvPr>
            <p:ph idx="1"/>
          </p:nvPr>
        </p:nvSpPr>
        <p:spPr/>
        <p:txBody>
          <a:bodyPr>
            <a:normAutofit fontScale="92500" lnSpcReduction="20000"/>
          </a:bodyPr>
          <a:lstStyle/>
          <a:p>
            <a:r>
              <a:rPr lang="en-US" sz="2000" dirty="0"/>
              <a:t>The manic episodes typically have a rapid onset (hours or days) but may evolve over a few weeks.</a:t>
            </a:r>
          </a:p>
          <a:p>
            <a:pPr marL="0" indent="0">
              <a:buNone/>
            </a:pPr>
            <a:endParaRPr lang="en-US" sz="2000" dirty="0"/>
          </a:p>
          <a:p>
            <a:r>
              <a:rPr lang="en-US" sz="2000" dirty="0"/>
              <a:t>An untreated manic episode lasts about 3 months; therefore, clinicians should not discontinue giving drugs before that time.</a:t>
            </a:r>
          </a:p>
          <a:p>
            <a:endParaRPr lang="en-US" sz="2000" dirty="0"/>
          </a:p>
          <a:p>
            <a:r>
              <a:rPr lang="en-US" sz="2000" dirty="0"/>
              <a:t>Of persons who have a single manic episode, 90 percent are likely to have another. </a:t>
            </a:r>
          </a:p>
          <a:p>
            <a:endParaRPr lang="en-US" sz="2000" dirty="0"/>
          </a:p>
          <a:p>
            <a:r>
              <a:rPr lang="en-US" sz="2000" dirty="0"/>
              <a:t>As the disorder progresses, the time between episodes often decreases</a:t>
            </a:r>
          </a:p>
          <a:p>
            <a:endParaRPr lang="en-US" sz="2000" dirty="0"/>
          </a:p>
          <a:p>
            <a:r>
              <a:rPr lang="en-US" sz="2000" dirty="0"/>
              <a:t>After about five episodes, however, the </a:t>
            </a:r>
            <a:r>
              <a:rPr lang="en-US" sz="2000" dirty="0" err="1"/>
              <a:t>interepisode</a:t>
            </a:r>
            <a:r>
              <a:rPr lang="en-US" sz="2000" dirty="0"/>
              <a:t> interval often stabilizes at 6 to 9 months</a:t>
            </a:r>
          </a:p>
          <a:p>
            <a:pPr marL="0" indent="0">
              <a:buNone/>
            </a:pPr>
            <a:endParaRPr lang="en-US" sz="2000" dirty="0"/>
          </a:p>
          <a:p>
            <a:r>
              <a:rPr lang="en-US" sz="2000" dirty="0"/>
              <a:t>Of persons with bipolar disorder, 5 to 15 percent have four or more episodes per year and are classified as rapid cyclers. </a:t>
            </a:r>
          </a:p>
        </p:txBody>
      </p:sp>
    </p:spTree>
    <p:extLst>
      <p:ext uri="{BB962C8B-B14F-4D97-AF65-F5344CB8AC3E}">
        <p14:creationId xmlns:p14="http://schemas.microsoft.com/office/powerpoint/2010/main" val="202506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2060"/>
                </a:solidFill>
              </a:rPr>
              <a:t>EPIDEMIOLOGY OF DEPRESSION</a:t>
            </a:r>
            <a:endParaRPr lang="en-US" dirty="0"/>
          </a:p>
        </p:txBody>
      </p:sp>
      <p:sp>
        <p:nvSpPr>
          <p:cNvPr id="3" name="Content Placeholder 2"/>
          <p:cNvSpPr>
            <a:spLocks noGrp="1"/>
          </p:cNvSpPr>
          <p:nvPr>
            <p:ph idx="1"/>
          </p:nvPr>
        </p:nvSpPr>
        <p:spPr/>
        <p:txBody>
          <a:bodyPr/>
          <a:lstStyle/>
          <a:p>
            <a:endParaRPr lang="en-US" dirty="0"/>
          </a:p>
          <a:p>
            <a:pPr marL="0" indent="0" algn="ctr">
              <a:buNone/>
            </a:pPr>
            <a:r>
              <a:rPr lang="en-US" dirty="0">
                <a:solidFill>
                  <a:srgbClr val="002060"/>
                </a:solidFill>
              </a:rPr>
              <a:t>Independent of country or culture, is that depression is more common in women than men</a:t>
            </a:r>
          </a:p>
          <a:p>
            <a:pPr marL="0" indent="0" algn="ctr">
              <a:buNone/>
            </a:pPr>
            <a:endParaRPr lang="en-US" dirty="0">
              <a:solidFill>
                <a:srgbClr val="002060"/>
              </a:solidFill>
            </a:endParaRPr>
          </a:p>
        </p:txBody>
      </p:sp>
      <p:pic>
        <p:nvPicPr>
          <p:cNvPr id="4" name="Picture 3"/>
          <p:cNvPicPr>
            <a:picLocks noChangeAspect="1"/>
          </p:cNvPicPr>
          <p:nvPr/>
        </p:nvPicPr>
        <p:blipFill>
          <a:blip r:embed="rId3"/>
          <a:stretch>
            <a:fillRect/>
          </a:stretch>
        </p:blipFill>
        <p:spPr>
          <a:xfrm>
            <a:off x="4267313" y="3747026"/>
            <a:ext cx="3657374" cy="2739500"/>
          </a:xfrm>
          <a:prstGeom prst="rect">
            <a:avLst/>
          </a:prstGeom>
          <a:effectLst>
            <a:softEdge rad="215900"/>
          </a:effectLst>
        </p:spPr>
      </p:pic>
    </p:spTree>
    <p:extLst>
      <p:ext uri="{BB962C8B-B14F-4D97-AF65-F5344CB8AC3E}">
        <p14:creationId xmlns:p14="http://schemas.microsoft.com/office/powerpoint/2010/main" val="29472150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C0D8F-A894-FB17-C3A7-5A1104AC1AB4}"/>
              </a:ext>
            </a:extLst>
          </p:cNvPr>
          <p:cNvSpPr>
            <a:spLocks noGrp="1"/>
          </p:cNvSpPr>
          <p:nvPr>
            <p:ph type="title"/>
          </p:nvPr>
        </p:nvSpPr>
        <p:spPr/>
        <p:txBody>
          <a:bodyPr/>
          <a:lstStyle/>
          <a:p>
            <a:r>
              <a:rPr lang="en-US" b="1" dirty="0"/>
              <a:t>Prognostic Indicators</a:t>
            </a:r>
          </a:p>
        </p:txBody>
      </p:sp>
      <p:sp>
        <p:nvSpPr>
          <p:cNvPr id="3" name="Content Placeholder 2">
            <a:extLst>
              <a:ext uri="{FF2B5EF4-FFF2-40B4-BE49-F238E27FC236}">
                <a16:creationId xmlns:a16="http://schemas.microsoft.com/office/drawing/2014/main" id="{253C992C-6487-05A4-E8A0-A4673BA28B27}"/>
              </a:ext>
            </a:extLst>
          </p:cNvPr>
          <p:cNvSpPr>
            <a:spLocks noGrp="1"/>
          </p:cNvSpPr>
          <p:nvPr>
            <p:ph idx="1"/>
          </p:nvPr>
        </p:nvSpPr>
        <p:spPr/>
        <p:txBody>
          <a:bodyPr>
            <a:normAutofit lnSpcReduction="10000"/>
          </a:bodyPr>
          <a:lstStyle/>
          <a:p>
            <a:endParaRPr lang="en-US" dirty="0"/>
          </a:p>
          <a:p>
            <a:pPr marL="0" indent="0">
              <a:buNone/>
            </a:pPr>
            <a:r>
              <a:rPr lang="en-US" dirty="0">
                <a:solidFill>
                  <a:srgbClr val="C00000"/>
                </a:solidFill>
              </a:rPr>
              <a:t>  A poor prognosis</a:t>
            </a:r>
          </a:p>
          <a:p>
            <a:endParaRPr lang="en-US" dirty="0"/>
          </a:p>
          <a:p>
            <a:r>
              <a:rPr lang="en-US" dirty="0"/>
              <a:t>A premorbid poor occupational status</a:t>
            </a:r>
          </a:p>
          <a:p>
            <a:r>
              <a:rPr lang="en-US" dirty="0"/>
              <a:t>Alcohol dependence</a:t>
            </a:r>
          </a:p>
          <a:p>
            <a:r>
              <a:rPr lang="en-US" dirty="0"/>
              <a:t>Psychotic features</a:t>
            </a:r>
          </a:p>
          <a:p>
            <a:r>
              <a:rPr lang="en-US" dirty="0"/>
              <a:t>Depressive features</a:t>
            </a:r>
          </a:p>
          <a:p>
            <a:r>
              <a:rPr lang="en-US" dirty="0" err="1"/>
              <a:t>Interepisode</a:t>
            </a:r>
            <a:r>
              <a:rPr lang="en-US" dirty="0"/>
              <a:t> depressive features</a:t>
            </a:r>
          </a:p>
          <a:p>
            <a:r>
              <a:rPr lang="en-US" dirty="0"/>
              <a:t>Male gender</a:t>
            </a:r>
          </a:p>
        </p:txBody>
      </p:sp>
    </p:spTree>
    <p:extLst>
      <p:ext uri="{BB962C8B-B14F-4D97-AF65-F5344CB8AC3E}">
        <p14:creationId xmlns:p14="http://schemas.microsoft.com/office/powerpoint/2010/main" val="176165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D0108-AD54-7F0E-49DE-FEC64A155898}"/>
              </a:ext>
            </a:extLst>
          </p:cNvPr>
          <p:cNvSpPr>
            <a:spLocks noGrp="1"/>
          </p:cNvSpPr>
          <p:nvPr>
            <p:ph type="title"/>
          </p:nvPr>
        </p:nvSpPr>
        <p:spPr/>
        <p:txBody>
          <a:bodyPr/>
          <a:lstStyle/>
          <a:p>
            <a:r>
              <a:rPr lang="en-US" b="1" dirty="0"/>
              <a:t>Prognostic Indicators</a:t>
            </a:r>
            <a:endParaRPr lang="en-US" dirty="0"/>
          </a:p>
        </p:txBody>
      </p:sp>
      <p:sp>
        <p:nvSpPr>
          <p:cNvPr id="3" name="Content Placeholder 2">
            <a:extLst>
              <a:ext uri="{FF2B5EF4-FFF2-40B4-BE49-F238E27FC236}">
                <a16:creationId xmlns:a16="http://schemas.microsoft.com/office/drawing/2014/main" id="{AB56E717-2BBC-B8A8-E2E7-F83C575C8AC2}"/>
              </a:ext>
            </a:extLst>
          </p:cNvPr>
          <p:cNvSpPr>
            <a:spLocks noGrp="1"/>
          </p:cNvSpPr>
          <p:nvPr>
            <p:ph idx="1"/>
          </p:nvPr>
        </p:nvSpPr>
        <p:spPr/>
        <p:txBody>
          <a:bodyPr/>
          <a:lstStyle/>
          <a:p>
            <a:pPr marL="0" indent="0">
              <a:buNone/>
            </a:pPr>
            <a:r>
              <a:rPr lang="en-US" b="1" dirty="0">
                <a:solidFill>
                  <a:schemeClr val="accent1">
                    <a:lumMod val="50000"/>
                  </a:schemeClr>
                </a:solidFill>
              </a:rPr>
              <a:t>   A better outcome</a:t>
            </a:r>
          </a:p>
          <a:p>
            <a:endParaRPr lang="en-US" dirty="0"/>
          </a:p>
          <a:p>
            <a:pPr marL="0" indent="0">
              <a:buNone/>
            </a:pPr>
            <a:endParaRPr lang="en-US" dirty="0"/>
          </a:p>
          <a:p>
            <a:r>
              <a:rPr lang="en-US" dirty="0"/>
              <a:t>A short duration of manic episodes</a:t>
            </a:r>
          </a:p>
          <a:p>
            <a:r>
              <a:rPr lang="en-US" dirty="0"/>
              <a:t>Advanced age of onset</a:t>
            </a:r>
          </a:p>
          <a:p>
            <a:r>
              <a:rPr lang="en-US" dirty="0"/>
              <a:t>Few suicidal thoughts</a:t>
            </a:r>
          </a:p>
          <a:p>
            <a:r>
              <a:rPr lang="en-US" dirty="0"/>
              <a:t>Few coexisting psychiatric or medical problems</a:t>
            </a:r>
          </a:p>
        </p:txBody>
      </p:sp>
    </p:spTree>
    <p:extLst>
      <p:ext uri="{BB962C8B-B14F-4D97-AF65-F5344CB8AC3E}">
        <p14:creationId xmlns:p14="http://schemas.microsoft.com/office/powerpoint/2010/main" val="111195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TREATMENT APPROACH</a:t>
            </a:r>
          </a:p>
        </p:txBody>
      </p:sp>
      <p:sp>
        <p:nvSpPr>
          <p:cNvPr id="3" name="Content Placeholder 2"/>
          <p:cNvSpPr>
            <a:spLocks noGrp="1"/>
          </p:cNvSpPr>
          <p:nvPr>
            <p:ph idx="1"/>
          </p:nvPr>
        </p:nvSpPr>
        <p:spPr/>
        <p:txBody>
          <a:bodyPr/>
          <a:lstStyle/>
          <a:p>
            <a:r>
              <a:rPr lang="en-US" dirty="0"/>
              <a:t>Hospitalization</a:t>
            </a:r>
          </a:p>
          <a:p>
            <a:r>
              <a:rPr lang="en-US" dirty="0"/>
              <a:t>Pharmacotherapy</a:t>
            </a:r>
          </a:p>
          <a:p>
            <a:r>
              <a:rPr lang="en-US" dirty="0"/>
              <a:t>Electroconvulsive Therapy</a:t>
            </a:r>
          </a:p>
          <a:p>
            <a:r>
              <a:rPr lang="en-US" dirty="0"/>
              <a:t>Psychosocial Therapy</a:t>
            </a:r>
          </a:p>
        </p:txBody>
      </p:sp>
    </p:spTree>
    <p:extLst>
      <p:ext uri="{BB962C8B-B14F-4D97-AF65-F5344CB8AC3E}">
        <p14:creationId xmlns:p14="http://schemas.microsoft.com/office/powerpoint/2010/main" val="3223898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D1CEBA-88AD-8F1B-5AEF-51E75F5B2180}"/>
              </a:ext>
            </a:extLst>
          </p:cNvPr>
          <p:cNvPicPr>
            <a:picLocks noChangeAspect="1"/>
          </p:cNvPicPr>
          <p:nvPr/>
        </p:nvPicPr>
        <p:blipFill>
          <a:blip r:embed="rId2"/>
          <a:stretch>
            <a:fillRect/>
          </a:stretch>
        </p:blipFill>
        <p:spPr>
          <a:xfrm>
            <a:off x="5690468" y="1652829"/>
            <a:ext cx="5515245" cy="27663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a:extLst>
              <a:ext uri="{FF2B5EF4-FFF2-40B4-BE49-F238E27FC236}">
                <a16:creationId xmlns:a16="http://schemas.microsoft.com/office/drawing/2014/main" id="{2D8454EC-F012-788C-004C-96431E145026}"/>
              </a:ext>
            </a:extLst>
          </p:cNvPr>
          <p:cNvSpPr txBox="1"/>
          <p:nvPr/>
        </p:nvSpPr>
        <p:spPr>
          <a:xfrm>
            <a:off x="5637362" y="3144328"/>
            <a:ext cx="914400" cy="914400"/>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BDBCD6BB-8132-5413-7073-5F0A1923D24C}"/>
              </a:ext>
            </a:extLst>
          </p:cNvPr>
          <p:cNvSpPr txBox="1"/>
          <p:nvPr/>
        </p:nvSpPr>
        <p:spPr>
          <a:xfrm>
            <a:off x="422695" y="2524310"/>
            <a:ext cx="4390845" cy="1077218"/>
          </a:xfrm>
          <a:prstGeom prst="rect">
            <a:avLst/>
          </a:prstGeom>
          <a:noFill/>
        </p:spPr>
        <p:txBody>
          <a:bodyPr wrap="square" rtlCol="0">
            <a:spAutoFit/>
          </a:bodyPr>
          <a:lstStyle/>
          <a:p>
            <a:pPr algn="ctr"/>
            <a:r>
              <a:rPr lang="en-US" sz="3200" dirty="0">
                <a:latin typeface="Arial Rounded MT Bold" panose="020F0704030504030204" pitchFamily="34" charset="0"/>
                <a:cs typeface="Andalus" panose="02020603050405020304" pitchFamily="18" charset="-78"/>
              </a:rPr>
              <a:t>Thanks for your Attention </a:t>
            </a:r>
          </a:p>
        </p:txBody>
      </p:sp>
    </p:spTree>
    <p:extLst>
      <p:ext uri="{BB962C8B-B14F-4D97-AF65-F5344CB8AC3E}">
        <p14:creationId xmlns:p14="http://schemas.microsoft.com/office/powerpoint/2010/main" val="2363980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EPIDEMIOLOGY OF DEPRESSION</a:t>
            </a:r>
            <a:endParaRPr lang="en-US" dirty="0"/>
          </a:p>
        </p:txBody>
      </p:sp>
      <p:sp>
        <p:nvSpPr>
          <p:cNvPr id="3" name="Content Placeholder 2"/>
          <p:cNvSpPr>
            <a:spLocks noGrp="1"/>
          </p:cNvSpPr>
          <p:nvPr>
            <p:ph idx="1"/>
          </p:nvPr>
        </p:nvSpPr>
        <p:spPr/>
        <p:txBody>
          <a:bodyPr>
            <a:normAutofit/>
          </a:bodyPr>
          <a:lstStyle/>
          <a:p>
            <a:r>
              <a:rPr lang="en-US" sz="2400" dirty="0"/>
              <a:t>Mean age of onset for major depressive disorder is about 40 years</a:t>
            </a:r>
          </a:p>
          <a:p>
            <a:pPr marL="0" indent="0">
              <a:buNone/>
            </a:pPr>
            <a:endParaRPr lang="en-US" sz="2400" dirty="0"/>
          </a:p>
          <a:p>
            <a:r>
              <a:rPr lang="en-US" sz="2400" dirty="0"/>
              <a:t>50 percent of all patients having an onset between the ages of 20 and 50 years</a:t>
            </a:r>
          </a:p>
          <a:p>
            <a:endParaRPr lang="en-US" sz="2400" dirty="0"/>
          </a:p>
          <a:p>
            <a:r>
              <a:rPr lang="en-US" sz="2400" dirty="0"/>
              <a:t>Major depressive disorder can also begin in childhood or old age</a:t>
            </a:r>
          </a:p>
          <a:p>
            <a:endParaRPr lang="en-US" sz="2400" dirty="0"/>
          </a:p>
          <a:p>
            <a:pPr>
              <a:buFont typeface="Wingdings" panose="05000000000000000000" pitchFamily="2" charset="2"/>
              <a:buChar char="Ø"/>
            </a:pPr>
            <a:r>
              <a:rPr lang="en-US" sz="2400" dirty="0">
                <a:solidFill>
                  <a:srgbClr val="002060"/>
                </a:solidFill>
              </a:rPr>
              <a:t>Some epidemiologic data suggest that the </a:t>
            </a:r>
            <a:r>
              <a:rPr lang="en-US" sz="2400" dirty="0">
                <a:solidFill>
                  <a:srgbClr val="FF0000"/>
                </a:solidFill>
              </a:rPr>
              <a:t>incidence</a:t>
            </a:r>
            <a:r>
              <a:rPr lang="en-US" sz="2400" dirty="0">
                <a:solidFill>
                  <a:srgbClr val="002060"/>
                </a:solidFill>
              </a:rPr>
              <a:t> of major depressive disorder may be </a:t>
            </a:r>
            <a:r>
              <a:rPr lang="en-US" sz="2400" dirty="0">
                <a:solidFill>
                  <a:srgbClr val="FF0000"/>
                </a:solidFill>
              </a:rPr>
              <a:t>increasing</a:t>
            </a:r>
            <a:r>
              <a:rPr lang="en-US" sz="2400" dirty="0">
                <a:solidFill>
                  <a:srgbClr val="002060"/>
                </a:solidFill>
              </a:rPr>
              <a:t> among younger persons</a:t>
            </a:r>
          </a:p>
        </p:txBody>
      </p:sp>
    </p:spTree>
    <p:extLst>
      <p:ext uri="{BB962C8B-B14F-4D97-AF65-F5344CB8AC3E}">
        <p14:creationId xmlns:p14="http://schemas.microsoft.com/office/powerpoint/2010/main" val="66692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EPIDEMIOLOGY OF DEPRESSION</a:t>
            </a:r>
            <a:endParaRPr lang="en-US" dirty="0"/>
          </a:p>
        </p:txBody>
      </p:sp>
      <p:sp>
        <p:nvSpPr>
          <p:cNvPr id="3" name="Content Placeholder 2"/>
          <p:cNvSpPr>
            <a:spLocks noGrp="1"/>
          </p:cNvSpPr>
          <p:nvPr>
            <p:ph idx="1"/>
          </p:nvPr>
        </p:nvSpPr>
        <p:spPr/>
        <p:txBody>
          <a:bodyPr>
            <a:normAutofit/>
          </a:bodyPr>
          <a:lstStyle/>
          <a:p>
            <a:r>
              <a:rPr lang="en-US" sz="2400" dirty="0"/>
              <a:t>Most often in persons without close interpersonal relationships and in those who are divorced or separated</a:t>
            </a:r>
          </a:p>
          <a:p>
            <a:endParaRPr lang="en-US" sz="2400" dirty="0"/>
          </a:p>
          <a:p>
            <a:r>
              <a:rPr lang="en-US" sz="2400" dirty="0"/>
              <a:t>No proven correlation between socioeconomic status and major depressive disorder</a:t>
            </a:r>
          </a:p>
          <a:p>
            <a:endParaRPr lang="en-US" sz="2400" dirty="0"/>
          </a:p>
          <a:p>
            <a:r>
              <a:rPr lang="en-US" sz="2400" dirty="0"/>
              <a:t>More common in rural areas than in urban areas</a:t>
            </a:r>
          </a:p>
        </p:txBody>
      </p:sp>
      <p:sp>
        <p:nvSpPr>
          <p:cNvPr id="4" name="Rectangle 3"/>
          <p:cNvSpPr/>
          <p:nvPr/>
        </p:nvSpPr>
        <p:spPr>
          <a:xfrm>
            <a:off x="838200" y="2975429"/>
            <a:ext cx="9945914" cy="885371"/>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095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AF6B4-845D-78B0-58A9-DC343B40D3AD}"/>
              </a:ext>
            </a:extLst>
          </p:cNvPr>
          <p:cNvSpPr>
            <a:spLocks noGrp="1"/>
          </p:cNvSpPr>
          <p:nvPr>
            <p:ph type="title"/>
          </p:nvPr>
        </p:nvSpPr>
        <p:spPr/>
        <p:txBody>
          <a:bodyPr/>
          <a:lstStyle/>
          <a:p>
            <a:r>
              <a:rPr lang="en-US" b="1" dirty="0">
                <a:solidFill>
                  <a:srgbClr val="002060"/>
                </a:solidFill>
              </a:rPr>
              <a:t>Case scenario </a:t>
            </a:r>
          </a:p>
        </p:txBody>
      </p:sp>
      <p:sp>
        <p:nvSpPr>
          <p:cNvPr id="3" name="Content Placeholder 2">
            <a:extLst>
              <a:ext uri="{FF2B5EF4-FFF2-40B4-BE49-F238E27FC236}">
                <a16:creationId xmlns:a16="http://schemas.microsoft.com/office/drawing/2014/main" id="{DB3D0F7E-3B26-8574-AF7C-2FB38BF1DC86}"/>
              </a:ext>
            </a:extLst>
          </p:cNvPr>
          <p:cNvSpPr>
            <a:spLocks noGrp="1"/>
          </p:cNvSpPr>
          <p:nvPr>
            <p:ph idx="1"/>
          </p:nvPr>
        </p:nvSpPr>
        <p:spPr/>
        <p:txBody>
          <a:bodyPr/>
          <a:lstStyle/>
          <a:p>
            <a:endParaRPr lang="en-US" dirty="0"/>
          </a:p>
        </p:txBody>
      </p:sp>
      <p:sp>
        <p:nvSpPr>
          <p:cNvPr id="4" name="Scroll: Vertical 3">
            <a:extLst>
              <a:ext uri="{FF2B5EF4-FFF2-40B4-BE49-F238E27FC236}">
                <a16:creationId xmlns:a16="http://schemas.microsoft.com/office/drawing/2014/main" id="{77D3B288-6B0B-4CF6-A6E3-1810C114F527}"/>
              </a:ext>
            </a:extLst>
          </p:cNvPr>
          <p:cNvSpPr/>
          <p:nvPr/>
        </p:nvSpPr>
        <p:spPr>
          <a:xfrm>
            <a:off x="4019910" y="948906"/>
            <a:ext cx="6521569" cy="5305245"/>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solidFill>
                  <a:srgbClr val="002060"/>
                </a:solidFill>
                <a:effectLst/>
                <a:latin typeface="proximanova"/>
              </a:rPr>
              <a:t>Ms. A is a 48-year-old white female who presented to an outpatient community mental health agency for evaluation of depressive symptoms. Over the past eight weeks she has experienced sad mood every day, which she describes as a feeling of hopelessness and emptiness. She also noticed other changes about herself, including decreased appetite, insomnia, fatigue, and poor ability to concentrate. The things that used to bring Ms. A . joy, such as gardening and listening to podcasts, are no longer bringing her the same happiness they used to. She became especially concerned as within the past two weeks she also started experiencing feelings of worthlessness, the perception that she is a burden to others, and fleeting thoughts of death/suicide.</a:t>
            </a:r>
            <a:endParaRPr lang="en-US" dirty="0">
              <a:solidFill>
                <a:srgbClr val="002060"/>
              </a:solidFill>
            </a:endParaRPr>
          </a:p>
        </p:txBody>
      </p:sp>
    </p:spTree>
    <p:extLst>
      <p:ext uri="{BB962C8B-B14F-4D97-AF65-F5344CB8AC3E}">
        <p14:creationId xmlns:p14="http://schemas.microsoft.com/office/powerpoint/2010/main" val="3704275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2060"/>
                </a:solidFill>
              </a:rPr>
              <a:t>CLINICAL PRESENTATION</a:t>
            </a:r>
          </a:p>
        </p:txBody>
      </p:sp>
      <p:sp>
        <p:nvSpPr>
          <p:cNvPr id="3" name="Content Placeholder 2"/>
          <p:cNvSpPr>
            <a:spLocks noGrp="1"/>
          </p:cNvSpPr>
          <p:nvPr>
            <p:ph idx="1"/>
          </p:nvPr>
        </p:nvSpPr>
        <p:spPr>
          <a:xfrm>
            <a:off x="665328" y="2125875"/>
            <a:ext cx="11526672" cy="4351338"/>
          </a:xfrm>
        </p:spPr>
        <p:txBody>
          <a:bodyPr>
            <a:normAutofit/>
          </a:bodyPr>
          <a:lstStyle/>
          <a:p>
            <a:pPr>
              <a:buClr>
                <a:srgbClr val="002060"/>
              </a:buClr>
              <a:buSzPct val="150000"/>
              <a:buFont typeface="Wingdings" panose="05000000000000000000" pitchFamily="2" charset="2"/>
              <a:buChar char="Ø"/>
            </a:pPr>
            <a:r>
              <a:rPr lang="fa-IR" sz="2400" dirty="0"/>
              <a:t> </a:t>
            </a:r>
            <a:r>
              <a:rPr lang="en-US" sz="2400" dirty="0"/>
              <a:t>A </a:t>
            </a:r>
            <a:r>
              <a:rPr lang="en-US" sz="2400" dirty="0">
                <a:solidFill>
                  <a:srgbClr val="C00000"/>
                </a:solidFill>
              </a:rPr>
              <a:t>depressed mood </a:t>
            </a:r>
            <a:r>
              <a:rPr lang="en-US" sz="2400" dirty="0"/>
              <a:t>and a </a:t>
            </a:r>
            <a:r>
              <a:rPr lang="en-US" sz="2400" dirty="0">
                <a:solidFill>
                  <a:srgbClr val="C00000"/>
                </a:solidFill>
              </a:rPr>
              <a:t>loss of interest </a:t>
            </a:r>
            <a:r>
              <a:rPr lang="en-US" sz="2400" dirty="0"/>
              <a:t>or pleasure are the key symptoms of </a:t>
            </a:r>
            <a:r>
              <a:rPr lang="fa-IR" sz="2400" dirty="0"/>
              <a:t>   </a:t>
            </a:r>
            <a:r>
              <a:rPr lang="en-US" sz="2400" dirty="0"/>
              <a:t>depression</a:t>
            </a:r>
          </a:p>
          <a:p>
            <a:endParaRPr lang="en-US" sz="2400" dirty="0"/>
          </a:p>
        </p:txBody>
      </p:sp>
      <p:sp>
        <p:nvSpPr>
          <p:cNvPr id="4" name="Rounded Rectangle 3"/>
          <p:cNvSpPr/>
          <p:nvPr/>
        </p:nvSpPr>
        <p:spPr>
          <a:xfrm>
            <a:off x="3448334" y="3119864"/>
            <a:ext cx="5295332" cy="3357349"/>
          </a:xfrm>
          <a:prstGeom prst="roundRect">
            <a:avLst/>
          </a:prstGeom>
          <a:solidFill>
            <a:srgbClr val="0070C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The classic presentation of a depressed patient is a person with a stooped posture, decreased movement, and a downward averted gaze. In practice, there is a considerable range of behaviors ranging from persons with no observable symptoms to the catatonically depressed patient</a:t>
            </a:r>
          </a:p>
          <a:p>
            <a:pPr algn="ctr"/>
            <a:endParaRPr lang="en-US" sz="2000" b="1" dirty="0"/>
          </a:p>
        </p:txBody>
      </p:sp>
    </p:spTree>
    <p:extLst>
      <p:ext uri="{BB962C8B-B14F-4D97-AF65-F5344CB8AC3E}">
        <p14:creationId xmlns:p14="http://schemas.microsoft.com/office/powerpoint/2010/main" val="32934015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1717</TotalTime>
  <Words>2364</Words>
  <Application>Microsoft Office PowerPoint</Application>
  <PresentationFormat>Widescreen</PresentationFormat>
  <Paragraphs>385</Paragraphs>
  <Slides>53</Slides>
  <Notes>42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Arial</vt:lpstr>
      <vt:lpstr>Arial Narrow</vt:lpstr>
      <vt:lpstr>Arial Rounded MT Bold</vt:lpstr>
      <vt:lpstr>Calibri</vt:lpstr>
      <vt:lpstr>Calibri Light</vt:lpstr>
      <vt:lpstr>proximanova</vt:lpstr>
      <vt:lpstr>Wingdings</vt:lpstr>
      <vt:lpstr>Office Theme</vt:lpstr>
      <vt:lpstr>Mood Disorders</vt:lpstr>
      <vt:lpstr>PowerPoint Presentation</vt:lpstr>
      <vt:lpstr>Depressive Disorders </vt:lpstr>
      <vt:lpstr>EPIDEMIOLOGY OF DEPRESSION</vt:lpstr>
      <vt:lpstr>EPIDEMIOLOGY OF DEPRESSION</vt:lpstr>
      <vt:lpstr>EPIDEMIOLOGY OF DEPRESSION</vt:lpstr>
      <vt:lpstr>EPIDEMIOLOGY OF DEPRESSION</vt:lpstr>
      <vt:lpstr>Case scenario </vt:lpstr>
      <vt:lpstr>CLINICAL PRESENTATION</vt:lpstr>
      <vt:lpstr>CLINICAL PRESENTATION</vt:lpstr>
      <vt:lpstr>Neurovegetative Symptoms of Depression</vt:lpstr>
      <vt:lpstr>PowerPoint Presentation</vt:lpstr>
      <vt:lpstr>DSM5 Criteria </vt:lpstr>
      <vt:lpstr>DSM5 Criteria </vt:lpstr>
      <vt:lpstr>DSM5 Criteria </vt:lpstr>
      <vt:lpstr>CLINICAL PRESENTATION</vt:lpstr>
      <vt:lpstr>CLINICAL PRESENTATION</vt:lpstr>
      <vt:lpstr>CLINICAL PRESENTATION</vt:lpstr>
      <vt:lpstr>CLINICAL PRESENTATION</vt:lpstr>
      <vt:lpstr>CLINICAL PRESENTATION</vt:lpstr>
      <vt:lpstr>PowerPoint Presentation</vt:lpstr>
      <vt:lpstr>Dysthymic Disorder</vt:lpstr>
      <vt:lpstr>Other Diagnoses</vt:lpstr>
      <vt:lpstr>DIFFERENTIAL DIAGNOSIS</vt:lpstr>
      <vt:lpstr>Pharmacologic Factors and Physical Diseases Associated with Onset of Depression</vt:lpstr>
      <vt:lpstr>PowerPoint Presentation</vt:lpstr>
      <vt:lpstr>PowerPoint Presentation</vt:lpstr>
      <vt:lpstr>PowerPoint Presentation</vt:lpstr>
      <vt:lpstr>TREATMENT APPROACH</vt:lpstr>
      <vt:lpstr>Hospitalization</vt:lpstr>
      <vt:lpstr>Choosing a Treatment</vt:lpstr>
      <vt:lpstr>Somatic Treatments</vt:lpstr>
      <vt:lpstr>PowerPoint Presentation</vt:lpstr>
      <vt:lpstr>Psychosocial Therapy</vt:lpstr>
      <vt:lpstr>Bipolar Disorder </vt:lpstr>
      <vt:lpstr>  BIPOLAR  CLINICAL PRESENTATION</vt:lpstr>
      <vt:lpstr>Manic Episodes</vt:lpstr>
      <vt:lpstr>Manic Episodes</vt:lpstr>
      <vt:lpstr>Depressive Episodes</vt:lpstr>
      <vt:lpstr>Bipolar I Disorder</vt:lpstr>
      <vt:lpstr>Bipolar II Disorder</vt:lpstr>
      <vt:lpstr>With Peripartum Onset</vt:lpstr>
      <vt:lpstr>Differential Diagnosis of Mania</vt:lpstr>
      <vt:lpstr>CYCLOTHYMIC DISORDER</vt:lpstr>
      <vt:lpstr>Medical Conditions</vt:lpstr>
      <vt:lpstr>COMORBIDITY</vt:lpstr>
      <vt:lpstr>PowerPoint Presentation</vt:lpstr>
      <vt:lpstr>Onset </vt:lpstr>
      <vt:lpstr>Duration</vt:lpstr>
      <vt:lpstr>Prognostic Indicators</vt:lpstr>
      <vt:lpstr>Prognostic Indicators</vt:lpstr>
      <vt:lpstr>TREATMENT APPROACH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Mood Disorders</dc:title>
  <dc:creator>110</dc:creator>
  <cp:lastModifiedBy>bahare oji</cp:lastModifiedBy>
  <cp:revision>102</cp:revision>
  <dcterms:created xsi:type="dcterms:W3CDTF">2021-03-24T17:21:58Z</dcterms:created>
  <dcterms:modified xsi:type="dcterms:W3CDTF">2023-06-10T07:14:09Z</dcterms:modified>
</cp:coreProperties>
</file>