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tableStyles+xml" PartName="/ppt/tableStyles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y="6858000" cx="12192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1.xml><?xml version="1.0" encoding="utf-8"?>
<a:tblStyleLst xmlns:a="http://schemas.openxmlformats.org/drawingml/2006/main" xmlns:r="http://schemas.openxmlformats.org/officeDocument/2006/relationships" def="{90651C3A-4460-11DB-9652-00E08161165F}">
  <a:tblStyle styleId="{073A0DAA-6AF3-43AB-8588-CEC1D06C72B9}" styleName="Medium Style 2">
    <a:wholeTbl>
      <a:tcTxStyle>
        <a:fontRef idx="minor">
          <a:prstClr val="black"/>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cmpd="sng" w="38100">
              <a:solidFill>
                <a:schemeClr val="lt1"/>
              </a:solidFill>
            </a:ln>
          </a:top>
        </a:tcBdr>
        <a:fill>
          <a:solidFill>
            <a:schemeClr val="dk1"/>
          </a:solidFill>
        </a:fill>
      </a:tcStyle>
    </a:lastRow>
    <a:firstRow>
      <a:tcTxStyle b="on">
        <a:fontRef idx="minor">
          <a:prstClr val="black"/>
        </a:fontRef>
        <a:schemeClr val="lt1"/>
      </a:tcTxStyle>
      <a:tcStyle>
        <a:tcBdr>
          <a:bottom>
            <a:ln cmpd="sng" w="38100">
              <a:solidFill>
                <a:schemeClr val="lt1"/>
              </a:solidFill>
            </a:ln>
          </a:bottom>
        </a:tcBdr>
        <a:fill>
          <a:solidFill>
            <a:schemeClr val="dk1"/>
          </a:solidFill>
        </a:fill>
      </a:tcStyle>
    </a:firstRow>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tableStyles" Target="tableStyles1.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1D2E83-E3D1-4C12-B1A1-43BBC7066988}"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321737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D2E83-E3D1-4C12-B1A1-43BBC7066988}"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32320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D2E83-E3D1-4C12-B1A1-43BBC7066988}"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230603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D2E83-E3D1-4C12-B1A1-43BBC7066988}"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102760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1D2E83-E3D1-4C12-B1A1-43BBC7066988}"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78252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1D2E83-E3D1-4C12-B1A1-43BBC7066988}" type="datetimeFigureOut">
              <a:rPr lang="en-US" smtClean="0"/>
              <a:t>01-Nov-23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151769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1D2E83-E3D1-4C12-B1A1-43BBC7066988}" type="datetimeFigureOut">
              <a:rPr lang="en-US" smtClean="0"/>
              <a:t>01-Nov-23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87705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D2E83-E3D1-4C12-B1A1-43BBC7066988}" type="datetimeFigureOut">
              <a:rPr lang="en-US" smtClean="0"/>
              <a:t>01-Nov-23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18325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D2E83-E3D1-4C12-B1A1-43BBC7066988}" type="datetimeFigureOut">
              <a:rPr lang="en-US" smtClean="0"/>
              <a:t>01-Nov-23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17636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1D2E83-E3D1-4C12-B1A1-43BBC7066988}" type="datetimeFigureOut">
              <a:rPr lang="en-US" smtClean="0"/>
              <a:t>01-Nov-23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423768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1D2E83-E3D1-4C12-B1A1-43BBC7066988}" type="datetimeFigureOut">
              <a:rPr lang="en-US" smtClean="0"/>
              <a:t>01-Nov-23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0D46F-0E10-4B28-81E1-EC95912B60CE}" type="slidenum">
              <a:rPr lang="en-US" smtClean="0"/>
              <a:t>‹#›</a:t>
            </a:fld>
            <a:endParaRPr lang="en-US"/>
          </a:p>
        </p:txBody>
      </p:sp>
    </p:spTree>
    <p:extLst>
      <p:ext uri="{BB962C8B-B14F-4D97-AF65-F5344CB8AC3E}">
        <p14:creationId xmlns:p14="http://schemas.microsoft.com/office/powerpoint/2010/main" val="107758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D2E83-E3D1-4C12-B1A1-43BBC7066988}" type="datetimeFigureOut">
              <a:rPr lang="en-US" smtClean="0"/>
              <a:t>01-Nov-23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0D46F-0E10-4B28-81E1-EC95912B60CE}" type="slidenum">
              <a:rPr lang="en-US" smtClean="0"/>
              <a:t>‹#›</a:t>
            </a:fld>
            <a:endParaRPr lang="en-US"/>
          </a:p>
        </p:txBody>
      </p:sp>
    </p:spTree>
    <p:extLst>
      <p:ext uri="{BB962C8B-B14F-4D97-AF65-F5344CB8AC3E}">
        <p14:creationId xmlns:p14="http://schemas.microsoft.com/office/powerpoint/2010/main" val="3748675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Schizophrenia Spectrum and Other</a:t>
            </a:r>
            <a:br>
              <a:rPr lang="en-US" dirty="0" smtClean="0"/>
            </a:br>
            <a:r>
              <a:rPr lang="en-US" dirty="0" smtClean="0"/>
              <a:t>Psychotic Disorders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24084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Neurodevelopmental theories:</a:t>
            </a:r>
          </a:p>
        </p:txBody>
      </p:sp>
      <p:sp>
        <p:nvSpPr>
          <p:cNvPr id="3" name="Content Placeholder 2"/>
          <p:cNvSpPr>
            <a:spLocks noGrp="1"/>
          </p:cNvSpPr>
          <p:nvPr>
            <p:ph idx="1"/>
          </p:nvPr>
        </p:nvSpPr>
        <p:spPr/>
        <p:txBody>
          <a:bodyPr/>
          <a:lstStyle/>
          <a:p>
            <a:r>
              <a:rPr lang="en-US" dirty="0" smtClean="0"/>
              <a:t>This </a:t>
            </a:r>
            <a:r>
              <a:rPr lang="en-US" dirty="0"/>
              <a:t>is evidence for abnormal neuronal migration during the second trimester of fetal development. Abnormal neuronal functioning may lead to the emergence of symptoms during adolescence</a:t>
            </a:r>
            <a:r>
              <a:rPr lang="en-US" dirty="0" smtClean="0"/>
              <a:t>.</a:t>
            </a:r>
          </a:p>
          <a:p>
            <a:endParaRPr lang="en-US" dirty="0"/>
          </a:p>
        </p:txBody>
      </p:sp>
    </p:spTree>
    <p:extLst>
      <p:ext uri="{BB962C8B-B14F-4D97-AF65-F5344CB8AC3E}">
        <p14:creationId xmlns:p14="http://schemas.microsoft.com/office/powerpoint/2010/main" val="2516200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Psychosocial and environmental</a:t>
            </a:r>
          </a:p>
        </p:txBody>
      </p:sp>
      <p:sp>
        <p:nvSpPr>
          <p:cNvPr id="3" name="Content Placeholder 2"/>
          <p:cNvSpPr>
            <a:spLocks noGrp="1"/>
          </p:cNvSpPr>
          <p:nvPr>
            <p:ph idx="1"/>
          </p:nvPr>
        </p:nvSpPr>
        <p:spPr>
          <a:xfrm>
            <a:off x="838200" y="1514476"/>
            <a:ext cx="10515600" cy="4662488"/>
          </a:xfrm>
        </p:spPr>
        <p:txBody>
          <a:bodyPr/>
          <a:lstStyle/>
          <a:p>
            <a:r>
              <a:rPr lang="en-US" dirty="0"/>
              <a:t>Family factors. Patients whose families have high levels of expressed emotion (EE) have higher relapse rate than those whose families have low EE levels. EE has been defined as any overly involved, intrusive behavior, be it hostile and critical or controlling and </a:t>
            </a:r>
            <a:r>
              <a:rPr lang="en-US" dirty="0" smtClean="0"/>
              <a:t>infantilizing</a:t>
            </a:r>
          </a:p>
          <a:p>
            <a:r>
              <a:rPr lang="en-US" dirty="0"/>
              <a:t>Other psychodynamic issues. </a:t>
            </a:r>
            <a:r>
              <a:rPr lang="en-US" dirty="0" smtClean="0"/>
              <a:t>psychological </a:t>
            </a:r>
            <a:r>
              <a:rPr lang="en-US" dirty="0"/>
              <a:t>and environmental </a:t>
            </a:r>
            <a:r>
              <a:rPr lang="en-US" dirty="0" smtClean="0"/>
              <a:t>stresses</a:t>
            </a:r>
          </a:p>
          <a:p>
            <a:r>
              <a:rPr lang="en-US" dirty="0"/>
              <a:t>Infectious theory. Evidence for a slow virus etiology includes </a:t>
            </a:r>
            <a:r>
              <a:rPr lang="en-US" dirty="0" err="1"/>
              <a:t>neuropathologic</a:t>
            </a:r>
            <a:r>
              <a:rPr lang="en-US" dirty="0"/>
              <a:t> changes consistent with past infections: gliosis, glial scarring, and antiviral antibodies in the serum and cerebrospinal fluid (CSF) of some schizophrenia patients. Increased frequency of perinatal complications and seasonality of birth </a:t>
            </a:r>
            <a:r>
              <a:rPr lang="en-US" dirty="0" smtClean="0"/>
              <a:t>data</a:t>
            </a:r>
            <a:endParaRPr lang="en-US" dirty="0"/>
          </a:p>
        </p:txBody>
      </p:sp>
    </p:spTree>
    <p:extLst>
      <p:ext uri="{BB962C8B-B14F-4D97-AF65-F5344CB8AC3E}">
        <p14:creationId xmlns:p14="http://schemas.microsoft.com/office/powerpoint/2010/main" val="2703322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Subtypes </a:t>
            </a:r>
            <a:endParaRPr lang="en-US" dirty="0"/>
          </a:p>
        </p:txBody>
      </p:sp>
      <p:sp>
        <p:nvSpPr>
          <p:cNvPr id="3" name="Content Placeholder 2"/>
          <p:cNvSpPr>
            <a:spLocks noGrp="1"/>
          </p:cNvSpPr>
          <p:nvPr>
            <p:ph idx="1"/>
          </p:nvPr>
        </p:nvSpPr>
        <p:spPr/>
        <p:txBody>
          <a:bodyPr/>
          <a:lstStyle/>
          <a:p>
            <a:r>
              <a:rPr lang="en-US" dirty="0" smtClean="0"/>
              <a:t>Paranoid</a:t>
            </a:r>
          </a:p>
          <a:p>
            <a:r>
              <a:rPr lang="en-US" dirty="0"/>
              <a:t>Disorganized (formerly called </a:t>
            </a:r>
            <a:r>
              <a:rPr lang="en-US" dirty="0" err="1"/>
              <a:t>hebephrenia</a:t>
            </a:r>
            <a:r>
              <a:rPr lang="en-US" dirty="0" smtClean="0"/>
              <a:t>)</a:t>
            </a:r>
          </a:p>
          <a:p>
            <a:r>
              <a:rPr lang="en-US" dirty="0" smtClean="0"/>
              <a:t>Catatonic</a:t>
            </a:r>
          </a:p>
          <a:p>
            <a:r>
              <a:rPr lang="en-US" dirty="0"/>
              <a:t>Undifferentiated </a:t>
            </a:r>
            <a:r>
              <a:rPr lang="en-US" dirty="0" smtClean="0"/>
              <a:t>type</a:t>
            </a:r>
          </a:p>
          <a:p>
            <a:r>
              <a:rPr lang="en-US" dirty="0"/>
              <a:t>Residual </a:t>
            </a:r>
            <a:r>
              <a:rPr lang="en-US" dirty="0" smtClean="0"/>
              <a:t>type</a:t>
            </a:r>
          </a:p>
          <a:p>
            <a:r>
              <a:rPr lang="it-IT" dirty="0"/>
              <a:t>Simple deteriorative schizophrenia (simple schizophrenia)</a:t>
            </a:r>
            <a:endParaRPr lang="en-US" dirty="0"/>
          </a:p>
        </p:txBody>
      </p:sp>
    </p:spTree>
    <p:extLst>
      <p:ext uri="{BB962C8B-B14F-4D97-AF65-F5344CB8AC3E}">
        <p14:creationId xmlns:p14="http://schemas.microsoft.com/office/powerpoint/2010/main" val="1908134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5025"/>
          </a:xfrm>
        </p:spPr>
        <p:txBody>
          <a:bodyPr/>
          <a:lstStyle/>
          <a:p>
            <a:pPr algn="ctr"/>
            <a:r>
              <a:rPr lang="en-US" dirty="0"/>
              <a:t>Laboratory and Psychological Tests</a:t>
            </a:r>
          </a:p>
        </p:txBody>
      </p:sp>
      <p:sp>
        <p:nvSpPr>
          <p:cNvPr id="3" name="Content Placeholder 2"/>
          <p:cNvSpPr>
            <a:spLocks noGrp="1"/>
          </p:cNvSpPr>
          <p:nvPr>
            <p:ph idx="1"/>
          </p:nvPr>
        </p:nvSpPr>
        <p:spPr>
          <a:xfrm>
            <a:off x="838200" y="1343025"/>
            <a:ext cx="10515600" cy="4833938"/>
          </a:xfrm>
        </p:spPr>
        <p:txBody>
          <a:bodyPr/>
          <a:lstStyle/>
          <a:p>
            <a:r>
              <a:rPr lang="en-US" dirty="0"/>
              <a:t>EEG. Most schizophrenic patients have normal EEG </a:t>
            </a:r>
            <a:r>
              <a:rPr lang="en-US" dirty="0" smtClean="0"/>
              <a:t>findings</a:t>
            </a:r>
          </a:p>
          <a:p>
            <a:r>
              <a:rPr lang="en-US" dirty="0"/>
              <a:t>Evoked potential studies. Initial hypersensitivity to sensory stimulation, with later compensatory blunting of information processing at higher cortical </a:t>
            </a:r>
            <a:r>
              <a:rPr lang="en-US" dirty="0" smtClean="0"/>
              <a:t>levels</a:t>
            </a:r>
          </a:p>
          <a:p>
            <a:r>
              <a:rPr lang="en-US" dirty="0"/>
              <a:t>Immunologic studies. In some patients, atypical lymphocytes and decreased numbers of natural killer cells</a:t>
            </a:r>
            <a:r>
              <a:rPr lang="en-US" dirty="0" smtClean="0"/>
              <a:t>.</a:t>
            </a:r>
          </a:p>
          <a:p>
            <a:r>
              <a:rPr lang="en-US" dirty="0" err="1"/>
              <a:t>Endocrinologic</a:t>
            </a:r>
            <a:r>
              <a:rPr lang="en-US" dirty="0"/>
              <a:t> studies. In some patients, decreased levels of luteinizing hormone and follicle-stimulating hormone; diminished release of prolactin and growth </a:t>
            </a:r>
            <a:r>
              <a:rPr lang="en-US" dirty="0" smtClean="0"/>
              <a:t>hormone</a:t>
            </a:r>
          </a:p>
          <a:p>
            <a:r>
              <a:rPr lang="en-US" dirty="0"/>
              <a:t>Neuropsychological testing. Thematic apperception test and Rorschach test usually reveal bizarre responses</a:t>
            </a:r>
          </a:p>
        </p:txBody>
      </p:sp>
    </p:spTree>
    <p:extLst>
      <p:ext uri="{BB962C8B-B14F-4D97-AF65-F5344CB8AC3E}">
        <p14:creationId xmlns:p14="http://schemas.microsoft.com/office/powerpoint/2010/main" val="306993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Neuropathology</a:t>
            </a:r>
          </a:p>
        </p:txBody>
      </p:sp>
      <p:sp>
        <p:nvSpPr>
          <p:cNvPr id="3" name="Content Placeholder 2"/>
          <p:cNvSpPr>
            <a:spLocks noGrp="1"/>
          </p:cNvSpPr>
          <p:nvPr>
            <p:ph idx="1"/>
          </p:nvPr>
        </p:nvSpPr>
        <p:spPr/>
        <p:txBody>
          <a:bodyPr/>
          <a:lstStyle/>
          <a:p>
            <a:r>
              <a:rPr lang="en-US" dirty="0"/>
              <a:t>No consistent structural defects; changes noted include decreased number of neurons, increased gliosis, and disorganization of neuronal architecture. There is degeneration in the limbic system, especially the amygdala, hippocampus, and the cingulate cortex. The basal ganglia, including the substantia </a:t>
            </a:r>
            <a:r>
              <a:rPr lang="en-US" dirty="0" err="1"/>
              <a:t>nigra</a:t>
            </a:r>
            <a:r>
              <a:rPr lang="en-US" dirty="0"/>
              <a:t> and dorsolateral prefrontal cortex are also involved. Abnormal functioning in basal ganglia and cerebellum may account for movement disorders in schizophrenic patients.</a:t>
            </a:r>
          </a:p>
        </p:txBody>
      </p:sp>
    </p:spTree>
    <p:extLst>
      <p:ext uri="{BB962C8B-B14F-4D97-AF65-F5344CB8AC3E}">
        <p14:creationId xmlns:p14="http://schemas.microsoft.com/office/powerpoint/2010/main" val="3285804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5013"/>
          </a:xfrm>
        </p:spPr>
        <p:txBody>
          <a:bodyPr/>
          <a:lstStyle/>
          <a:p>
            <a:pPr algn="ctr"/>
            <a:r>
              <a:rPr lang="en-US" dirty="0"/>
              <a:t>Brain imaging</a:t>
            </a:r>
          </a:p>
        </p:txBody>
      </p:sp>
      <p:sp>
        <p:nvSpPr>
          <p:cNvPr id="3" name="Content Placeholder 2"/>
          <p:cNvSpPr>
            <a:spLocks noGrp="1"/>
          </p:cNvSpPr>
          <p:nvPr>
            <p:ph idx="1"/>
          </p:nvPr>
        </p:nvSpPr>
        <p:spPr>
          <a:xfrm>
            <a:off x="838200" y="1228725"/>
            <a:ext cx="10515600" cy="5272088"/>
          </a:xfrm>
        </p:spPr>
        <p:txBody>
          <a:bodyPr/>
          <a:lstStyle/>
          <a:p>
            <a:r>
              <a:rPr lang="en-US" dirty="0"/>
              <a:t>Computed tomography (CT). Cortical atrophy in 10% to 35% of patients; enlargement of the lateral and third ventricle in 10% to 50% of patients; atrophy of the cerebellar vermis and decreased </a:t>
            </a:r>
            <a:r>
              <a:rPr lang="en-US" dirty="0" err="1"/>
              <a:t>radiodensity</a:t>
            </a:r>
            <a:r>
              <a:rPr lang="en-US" dirty="0"/>
              <a:t> of brain parenchyma</a:t>
            </a:r>
            <a:r>
              <a:rPr lang="en-US" dirty="0" smtClean="0"/>
              <a:t>.</a:t>
            </a:r>
          </a:p>
          <a:p>
            <a:r>
              <a:rPr lang="en-US" dirty="0"/>
              <a:t>Magnetic resonance imaging (MRI). Ventricles in </a:t>
            </a:r>
            <a:r>
              <a:rPr lang="en-US" dirty="0" err="1"/>
              <a:t>MZ</a:t>
            </a:r>
            <a:r>
              <a:rPr lang="en-US" dirty="0"/>
              <a:t> twins with schizophrenia are larger than those of unaffected siblings. Reduced volume of hippocampus, amygdala, and </a:t>
            </a:r>
            <a:r>
              <a:rPr lang="en-US" dirty="0" err="1"/>
              <a:t>parahippocampal</a:t>
            </a:r>
            <a:r>
              <a:rPr lang="en-US" dirty="0"/>
              <a:t> </a:t>
            </a:r>
            <a:r>
              <a:rPr lang="en-US" dirty="0" smtClean="0"/>
              <a:t>gyrus</a:t>
            </a:r>
          </a:p>
          <a:p>
            <a:r>
              <a:rPr lang="en-US" dirty="0"/>
              <a:t>Magnetic resonance spectroscopy. Decreased metabolism of the dorsolateral prefrontal </a:t>
            </a:r>
            <a:r>
              <a:rPr lang="en-US" dirty="0" smtClean="0"/>
              <a:t>cortex</a:t>
            </a:r>
          </a:p>
          <a:p>
            <a:r>
              <a:rPr lang="en-US" dirty="0"/>
              <a:t>Positron emission tomography (PET). In some patients, decreased frontal and parietal lobe metabolism, relatively high rate of posterior metabolism, and abnormal </a:t>
            </a:r>
            <a:r>
              <a:rPr lang="en-US" dirty="0" smtClean="0"/>
              <a:t>laterality</a:t>
            </a:r>
            <a:endParaRPr lang="en-US" dirty="0"/>
          </a:p>
        </p:txBody>
      </p:sp>
    </p:spTree>
    <p:extLst>
      <p:ext uri="{BB962C8B-B14F-4D97-AF65-F5344CB8AC3E}">
        <p14:creationId xmlns:p14="http://schemas.microsoft.com/office/powerpoint/2010/main" val="2534750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Physical findings</a:t>
            </a:r>
          </a:p>
        </p:txBody>
      </p:sp>
      <p:sp>
        <p:nvSpPr>
          <p:cNvPr id="3" name="Content Placeholder 2"/>
          <p:cNvSpPr>
            <a:spLocks noGrp="1"/>
          </p:cNvSpPr>
          <p:nvPr>
            <p:ph idx="1"/>
          </p:nvPr>
        </p:nvSpPr>
        <p:spPr>
          <a:xfrm>
            <a:off x="838200" y="1557338"/>
            <a:ext cx="10515600" cy="4619625"/>
          </a:xfrm>
        </p:spPr>
        <p:txBody>
          <a:bodyPr/>
          <a:lstStyle/>
          <a:p>
            <a:r>
              <a:rPr lang="en-US" dirty="0"/>
              <a:t>Minor (soft) neurologic findings occur in 50% to 100% of patients: increased prevalence of primitive reflexes (e.g., grasp reflex), abnormal </a:t>
            </a:r>
            <a:r>
              <a:rPr lang="en-US" dirty="0" err="1"/>
              <a:t>stereognosis</a:t>
            </a:r>
            <a:r>
              <a:rPr lang="en-US" dirty="0"/>
              <a:t> and two-point discrimination, and dysdiadochokinesia (impairment in ability to perform rapidly alternating movements). Paroxysmal saccadic eye movements (inability to follow object through space with smooth eye movements) occur in 50% to 80% of schizophrenic patients and in 40% to 45% of first-degree relatives of schizophrenic patients (compared with an 8% to 10% prevalence in </a:t>
            </a:r>
            <a:r>
              <a:rPr lang="en-US" dirty="0" err="1"/>
              <a:t>nonschizophrenic</a:t>
            </a:r>
            <a:r>
              <a:rPr lang="en-US" dirty="0"/>
              <a:t> persons)</a:t>
            </a:r>
          </a:p>
        </p:txBody>
      </p:sp>
    </p:spTree>
    <p:extLst>
      <p:ext uri="{BB962C8B-B14F-4D97-AF65-F5344CB8AC3E}">
        <p14:creationId xmlns:p14="http://schemas.microsoft.com/office/powerpoint/2010/main" val="1333547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txBody>
          <a:bodyPr/>
          <a:lstStyle/>
          <a:p>
            <a:pPr algn="ctr"/>
            <a:r>
              <a:rPr lang="en-US" dirty="0"/>
              <a:t>Course and Prognosis</a:t>
            </a:r>
          </a:p>
        </p:txBody>
      </p:sp>
      <p:sp>
        <p:nvSpPr>
          <p:cNvPr id="3" name="Content Placeholder 2"/>
          <p:cNvSpPr>
            <a:spLocks noGrp="1"/>
          </p:cNvSpPr>
          <p:nvPr>
            <p:ph idx="1"/>
          </p:nvPr>
        </p:nvSpPr>
        <p:spPr>
          <a:xfrm>
            <a:off x="838200" y="1371600"/>
            <a:ext cx="10515600" cy="4805363"/>
          </a:xfrm>
        </p:spPr>
        <p:txBody>
          <a:bodyPr/>
          <a:lstStyle/>
          <a:p>
            <a:r>
              <a:rPr lang="en-US" dirty="0"/>
              <a:t>Course. Prodromal symptoms of anxiety, perplexity, terror, or depression generally precede the onset of schizophrenia, which may be acute or insidious</a:t>
            </a:r>
            <a:r>
              <a:rPr lang="en-US" dirty="0" smtClean="0"/>
              <a:t>.</a:t>
            </a:r>
          </a:p>
          <a:p>
            <a:r>
              <a:rPr lang="en-US" dirty="0"/>
              <a:t>During the course of the illness, the more florid positive psychotic symptoms, such as bizarre delusions and hallucinations, tend to diminish in intensity, whereas the more residual negative symptoms, such as poor hygiene, flattened emotional response, and various oddities of behavior, tend to increase</a:t>
            </a:r>
            <a:r>
              <a:rPr lang="en-US" dirty="0" smtClean="0"/>
              <a:t>.</a:t>
            </a:r>
          </a:p>
          <a:p>
            <a:r>
              <a:rPr lang="en-US" dirty="0"/>
              <a:t>Relapse rates are approximately 40% in 2 years on medication and 80% in 2 years off </a:t>
            </a:r>
            <a:r>
              <a:rPr lang="en-US" dirty="0" smtClean="0"/>
              <a:t>medication</a:t>
            </a:r>
          </a:p>
          <a:p>
            <a:r>
              <a:rPr lang="en-US" dirty="0"/>
              <a:t>Suicide is attempted by 50% of patients; 10% are successful.</a:t>
            </a:r>
          </a:p>
        </p:txBody>
      </p:sp>
    </p:spTree>
    <p:extLst>
      <p:ext uri="{BB962C8B-B14F-4D97-AF65-F5344CB8AC3E}">
        <p14:creationId xmlns:p14="http://schemas.microsoft.com/office/powerpoint/2010/main" val="301517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Violence is a risk</a:t>
            </a:r>
          </a:p>
        </p:txBody>
      </p:sp>
      <p:sp>
        <p:nvSpPr>
          <p:cNvPr id="3" name="Content Placeholder 2"/>
          <p:cNvSpPr>
            <a:spLocks noGrp="1"/>
          </p:cNvSpPr>
          <p:nvPr>
            <p:ph idx="1"/>
          </p:nvPr>
        </p:nvSpPr>
        <p:spPr/>
        <p:txBody>
          <a:bodyPr/>
          <a:lstStyle/>
          <a:p>
            <a:r>
              <a:rPr lang="en-US" dirty="0"/>
              <a:t>persecutory </a:t>
            </a:r>
            <a:r>
              <a:rPr lang="en-US" dirty="0" smtClean="0"/>
              <a:t>delusions</a:t>
            </a:r>
          </a:p>
          <a:p>
            <a:r>
              <a:rPr lang="en-US" dirty="0" smtClean="0"/>
              <a:t>history </a:t>
            </a:r>
            <a:r>
              <a:rPr lang="en-US" dirty="0"/>
              <a:t>of </a:t>
            </a:r>
            <a:r>
              <a:rPr lang="en-US" dirty="0" smtClean="0"/>
              <a:t>violence</a:t>
            </a:r>
          </a:p>
          <a:p>
            <a:r>
              <a:rPr lang="en-US" dirty="0" smtClean="0"/>
              <a:t>neurologic </a:t>
            </a:r>
            <a:r>
              <a:rPr lang="en-US" dirty="0"/>
              <a:t>deficits</a:t>
            </a:r>
          </a:p>
        </p:txBody>
      </p:sp>
    </p:spTree>
    <p:extLst>
      <p:ext uri="{BB962C8B-B14F-4D97-AF65-F5344CB8AC3E}">
        <p14:creationId xmlns:p14="http://schemas.microsoft.com/office/powerpoint/2010/main" val="1879745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600"/>
          </a:xfrm>
        </p:spPr>
        <p:txBody>
          <a:bodyPr/>
          <a:lstStyle/>
          <a:p>
            <a:pPr algn="ctr"/>
            <a:r>
              <a:rPr lang="en-US" dirty="0"/>
              <a:t>Prognosis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9575976"/>
              </p:ext>
            </p:extLst>
          </p:nvPr>
        </p:nvGraphicFramePr>
        <p:xfrm>
          <a:off x="838200" y="1228719"/>
          <a:ext cx="10515600" cy="5629280"/>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938511310"/>
                    </a:ext>
                  </a:extLst>
                </a:gridCol>
                <a:gridCol w="5257800">
                  <a:extLst>
                    <a:ext uri="{9D8B030D-6E8A-4147-A177-3AD203B41FA5}">
                      <a16:colId xmlns:a16="http://schemas.microsoft.com/office/drawing/2014/main" val="3660411836"/>
                    </a:ext>
                  </a:extLst>
                </a:gridCol>
              </a:tblGrid>
              <a:tr h="471488">
                <a:tc>
                  <a:txBody>
                    <a:bodyPr/>
                    <a:lstStyle/>
                    <a:p>
                      <a:r>
                        <a:rPr lang="en-US" dirty="0" smtClean="0"/>
                        <a:t>Good Prognosis</a:t>
                      </a:r>
                      <a:endParaRPr lang="en-US" dirty="0"/>
                    </a:p>
                  </a:txBody>
                  <a:tcPr/>
                </a:tc>
                <a:tc>
                  <a:txBody>
                    <a:bodyPr/>
                    <a:lstStyle/>
                    <a:p>
                      <a:r>
                        <a:rPr lang="en-US" dirty="0" smtClean="0"/>
                        <a:t>Poor Prognosis</a:t>
                      </a:r>
                      <a:endParaRPr lang="en-US" dirty="0"/>
                    </a:p>
                  </a:txBody>
                  <a:tcPr/>
                </a:tc>
                <a:extLst>
                  <a:ext uri="{0D108BD9-81ED-4DB2-BD59-A6C34878D82A}">
                    <a16:rowId xmlns:a16="http://schemas.microsoft.com/office/drawing/2014/main" val="438364410"/>
                  </a:ext>
                </a:extLst>
              </a:tr>
              <a:tr h="471488">
                <a:tc>
                  <a:txBody>
                    <a:bodyPr/>
                    <a:lstStyle/>
                    <a:p>
                      <a:r>
                        <a:rPr lang="en-US" dirty="0" smtClean="0"/>
                        <a:t>Late onset</a:t>
                      </a:r>
                      <a:endParaRPr lang="en-US" dirty="0"/>
                    </a:p>
                  </a:txBody>
                  <a:tcPr/>
                </a:tc>
                <a:tc>
                  <a:txBody>
                    <a:bodyPr/>
                    <a:lstStyle/>
                    <a:p>
                      <a:r>
                        <a:rPr lang="en-US" dirty="0" smtClean="0"/>
                        <a:t>Early onset</a:t>
                      </a:r>
                      <a:endParaRPr lang="en-US" dirty="0"/>
                    </a:p>
                  </a:txBody>
                  <a:tcPr/>
                </a:tc>
                <a:extLst>
                  <a:ext uri="{0D108BD9-81ED-4DB2-BD59-A6C34878D82A}">
                    <a16:rowId xmlns:a16="http://schemas.microsoft.com/office/drawing/2014/main" val="2801167973"/>
                  </a:ext>
                </a:extLst>
              </a:tr>
              <a:tr h="471488">
                <a:tc>
                  <a:txBody>
                    <a:bodyPr/>
                    <a:lstStyle/>
                    <a:p>
                      <a:r>
                        <a:rPr lang="en-US" dirty="0" smtClean="0"/>
                        <a:t>Obvious precipitating factors</a:t>
                      </a:r>
                      <a:endParaRPr lang="en-US" dirty="0"/>
                    </a:p>
                  </a:txBody>
                  <a:tcPr/>
                </a:tc>
                <a:tc>
                  <a:txBody>
                    <a:bodyPr/>
                    <a:lstStyle/>
                    <a:p>
                      <a:r>
                        <a:rPr lang="en-US" dirty="0" smtClean="0"/>
                        <a:t>No precipitating factors</a:t>
                      </a:r>
                      <a:endParaRPr lang="en-US" dirty="0"/>
                    </a:p>
                  </a:txBody>
                  <a:tcPr/>
                </a:tc>
                <a:extLst>
                  <a:ext uri="{0D108BD9-81ED-4DB2-BD59-A6C34878D82A}">
                    <a16:rowId xmlns:a16="http://schemas.microsoft.com/office/drawing/2014/main" val="3567272875"/>
                  </a:ext>
                </a:extLst>
              </a:tr>
              <a:tr h="471488">
                <a:tc>
                  <a:txBody>
                    <a:bodyPr/>
                    <a:lstStyle/>
                    <a:p>
                      <a:r>
                        <a:rPr lang="en-US" dirty="0" smtClean="0"/>
                        <a:t>Acute onset</a:t>
                      </a:r>
                      <a:endParaRPr lang="en-US" dirty="0"/>
                    </a:p>
                  </a:txBody>
                  <a:tcPr/>
                </a:tc>
                <a:tc>
                  <a:txBody>
                    <a:bodyPr/>
                    <a:lstStyle/>
                    <a:p>
                      <a:r>
                        <a:rPr lang="en-US" dirty="0" smtClean="0"/>
                        <a:t>Insidious onset</a:t>
                      </a:r>
                      <a:endParaRPr lang="en-US" dirty="0"/>
                    </a:p>
                  </a:txBody>
                  <a:tcPr/>
                </a:tc>
                <a:extLst>
                  <a:ext uri="{0D108BD9-81ED-4DB2-BD59-A6C34878D82A}">
                    <a16:rowId xmlns:a16="http://schemas.microsoft.com/office/drawing/2014/main" val="2394262483"/>
                  </a:ext>
                </a:extLst>
              </a:tr>
              <a:tr h="471488">
                <a:tc>
                  <a:txBody>
                    <a:bodyPr/>
                    <a:lstStyle/>
                    <a:p>
                      <a:r>
                        <a:rPr lang="en-US" dirty="0" smtClean="0"/>
                        <a:t>Good premorbid social, sexual, and work histories</a:t>
                      </a:r>
                      <a:endParaRPr lang="en-US" dirty="0"/>
                    </a:p>
                  </a:txBody>
                  <a:tcPr/>
                </a:tc>
                <a:tc>
                  <a:txBody>
                    <a:bodyPr/>
                    <a:lstStyle/>
                    <a:p>
                      <a:r>
                        <a:rPr lang="en-US" dirty="0" smtClean="0"/>
                        <a:t>Poor premorbid social, sexual, and work histories</a:t>
                      </a:r>
                      <a:endParaRPr lang="en-US" dirty="0"/>
                    </a:p>
                  </a:txBody>
                  <a:tcPr/>
                </a:tc>
                <a:extLst>
                  <a:ext uri="{0D108BD9-81ED-4DB2-BD59-A6C34878D82A}">
                    <a16:rowId xmlns:a16="http://schemas.microsoft.com/office/drawing/2014/main" val="3867448992"/>
                  </a:ext>
                </a:extLst>
              </a:tr>
              <a:tr h="471488">
                <a:tc>
                  <a:txBody>
                    <a:bodyPr/>
                    <a:lstStyle/>
                    <a:p>
                      <a:r>
                        <a:rPr lang="en-US" dirty="0" smtClean="0"/>
                        <a:t>Mood disorder symptoms (especially depressive)</a:t>
                      </a:r>
                      <a:endParaRPr lang="en-US" dirty="0"/>
                    </a:p>
                  </a:txBody>
                  <a:tcPr/>
                </a:tc>
                <a:tc>
                  <a:txBody>
                    <a:bodyPr/>
                    <a:lstStyle/>
                    <a:p>
                      <a:r>
                        <a:rPr lang="en-US" dirty="0" smtClean="0"/>
                        <a:t>Withdrawn, autistic behavior</a:t>
                      </a:r>
                      <a:endParaRPr lang="en-US" dirty="0"/>
                    </a:p>
                  </a:txBody>
                  <a:tcPr/>
                </a:tc>
                <a:extLst>
                  <a:ext uri="{0D108BD9-81ED-4DB2-BD59-A6C34878D82A}">
                    <a16:rowId xmlns:a16="http://schemas.microsoft.com/office/drawing/2014/main" val="1045261170"/>
                  </a:ext>
                </a:extLst>
              </a:tr>
              <a:tr h="471488">
                <a:tc>
                  <a:txBody>
                    <a:bodyPr/>
                    <a:lstStyle/>
                    <a:p>
                      <a:r>
                        <a:rPr lang="en-US" dirty="0" smtClean="0"/>
                        <a:t>Married</a:t>
                      </a:r>
                      <a:endParaRPr lang="en-US" dirty="0"/>
                    </a:p>
                  </a:txBody>
                  <a:tcPr/>
                </a:tc>
                <a:tc>
                  <a:txBody>
                    <a:bodyPr/>
                    <a:lstStyle/>
                    <a:p>
                      <a:r>
                        <a:rPr lang="en-US" dirty="0" smtClean="0"/>
                        <a:t>Single, divorced, or widowed</a:t>
                      </a:r>
                      <a:endParaRPr lang="en-US" dirty="0"/>
                    </a:p>
                  </a:txBody>
                  <a:tcPr/>
                </a:tc>
                <a:extLst>
                  <a:ext uri="{0D108BD9-81ED-4DB2-BD59-A6C34878D82A}">
                    <a16:rowId xmlns:a16="http://schemas.microsoft.com/office/drawing/2014/main" val="3254320925"/>
                  </a:ext>
                </a:extLst>
              </a:tr>
              <a:tr h="471488">
                <a:tc>
                  <a:txBody>
                    <a:bodyPr/>
                    <a:lstStyle/>
                    <a:p>
                      <a:r>
                        <a:rPr lang="en-US" dirty="0" smtClean="0"/>
                        <a:t>Family history of mood disorders</a:t>
                      </a:r>
                      <a:endParaRPr lang="en-US" dirty="0"/>
                    </a:p>
                  </a:txBody>
                  <a:tcPr/>
                </a:tc>
                <a:tc>
                  <a:txBody>
                    <a:bodyPr/>
                    <a:lstStyle/>
                    <a:p>
                      <a:r>
                        <a:rPr lang="en-US" dirty="0" smtClean="0"/>
                        <a:t>family history of schizophrenia</a:t>
                      </a:r>
                      <a:endParaRPr lang="en-US" dirty="0"/>
                    </a:p>
                  </a:txBody>
                  <a:tcPr/>
                </a:tc>
                <a:extLst>
                  <a:ext uri="{0D108BD9-81ED-4DB2-BD59-A6C34878D82A}">
                    <a16:rowId xmlns:a16="http://schemas.microsoft.com/office/drawing/2014/main" val="1731664009"/>
                  </a:ext>
                </a:extLst>
              </a:tr>
              <a:tr h="471488">
                <a:tc>
                  <a:txBody>
                    <a:bodyPr/>
                    <a:lstStyle/>
                    <a:p>
                      <a:r>
                        <a:rPr lang="en-US" dirty="0" smtClean="0"/>
                        <a:t>Good support systems</a:t>
                      </a:r>
                      <a:endParaRPr lang="en-US" dirty="0"/>
                    </a:p>
                  </a:txBody>
                  <a:tcPr/>
                </a:tc>
                <a:tc>
                  <a:txBody>
                    <a:bodyPr/>
                    <a:lstStyle/>
                    <a:p>
                      <a:r>
                        <a:rPr lang="en-US" dirty="0" smtClean="0"/>
                        <a:t>Poor support systems</a:t>
                      </a:r>
                      <a:endParaRPr lang="en-US" dirty="0"/>
                    </a:p>
                  </a:txBody>
                  <a:tcPr/>
                </a:tc>
                <a:extLst>
                  <a:ext uri="{0D108BD9-81ED-4DB2-BD59-A6C34878D82A}">
                    <a16:rowId xmlns:a16="http://schemas.microsoft.com/office/drawing/2014/main" val="2361807844"/>
                  </a:ext>
                </a:extLst>
              </a:tr>
              <a:tr h="471488">
                <a:tc>
                  <a:txBody>
                    <a:bodyPr/>
                    <a:lstStyle/>
                    <a:p>
                      <a:r>
                        <a:rPr lang="en-US" dirty="0" smtClean="0"/>
                        <a:t>Positive symptoms</a:t>
                      </a:r>
                      <a:endParaRPr lang="en-US" dirty="0"/>
                    </a:p>
                  </a:txBody>
                  <a:tcPr/>
                </a:tc>
                <a:tc>
                  <a:txBody>
                    <a:bodyPr/>
                    <a:lstStyle/>
                    <a:p>
                      <a:r>
                        <a:rPr lang="en-US" dirty="0" smtClean="0"/>
                        <a:t>Negative symptoms</a:t>
                      </a:r>
                      <a:endParaRPr lang="en-US" dirty="0"/>
                    </a:p>
                  </a:txBody>
                  <a:tcPr/>
                </a:tc>
                <a:extLst>
                  <a:ext uri="{0D108BD9-81ED-4DB2-BD59-A6C34878D82A}">
                    <a16:rowId xmlns:a16="http://schemas.microsoft.com/office/drawing/2014/main" val="1460016289"/>
                  </a:ext>
                </a:extLst>
              </a:tr>
              <a:tr h="471488">
                <a:tc>
                  <a:txBody>
                    <a:bodyPr/>
                    <a:lstStyle/>
                    <a:p>
                      <a:r>
                        <a:rPr lang="en-US" dirty="0" smtClean="0"/>
                        <a:t>Female sex</a:t>
                      </a:r>
                      <a:endParaRPr lang="en-US" dirty="0"/>
                    </a:p>
                  </a:txBody>
                  <a:tcPr/>
                </a:tc>
                <a:tc>
                  <a:txBody>
                    <a:bodyPr/>
                    <a:lstStyle/>
                    <a:p>
                      <a:r>
                        <a:rPr lang="en-US" dirty="0" smtClean="0"/>
                        <a:t>Neurologic signs and symptoms, History of perinatal trauma, No remissions in 3 years, Many relapses, History of </a:t>
                      </a:r>
                      <a:r>
                        <a:rPr lang="en-US" dirty="0" err="1" smtClean="0"/>
                        <a:t>assaultiveness</a:t>
                      </a:r>
                      <a:endParaRPr lang="en-US" dirty="0"/>
                    </a:p>
                  </a:txBody>
                  <a:tcPr/>
                </a:tc>
                <a:extLst>
                  <a:ext uri="{0D108BD9-81ED-4DB2-BD59-A6C34878D82A}">
                    <a16:rowId xmlns:a16="http://schemas.microsoft.com/office/drawing/2014/main" val="257903838"/>
                  </a:ext>
                </a:extLst>
              </a:tr>
            </a:tbl>
          </a:graphicData>
        </a:graphic>
      </p:graphicFrame>
    </p:spTree>
    <p:extLst>
      <p:ext uri="{BB962C8B-B14F-4D97-AF65-F5344CB8AC3E}">
        <p14:creationId xmlns:p14="http://schemas.microsoft.com/office/powerpoint/2010/main" val="363228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Schizophrenia</a:t>
            </a:r>
          </a:p>
          <a:p>
            <a:r>
              <a:rPr lang="en-US" dirty="0" smtClean="0"/>
              <a:t>Schizophreniform disorder</a:t>
            </a:r>
          </a:p>
          <a:p>
            <a:r>
              <a:rPr lang="en-US" dirty="0" smtClean="0"/>
              <a:t>Brief (acute) psychotic disorder</a:t>
            </a:r>
          </a:p>
          <a:p>
            <a:r>
              <a:rPr lang="en-US" dirty="0" smtClean="0"/>
              <a:t>Delusional disorder</a:t>
            </a:r>
          </a:p>
          <a:p>
            <a:r>
              <a:rPr lang="en-US" dirty="0" smtClean="0"/>
              <a:t>Schizoaffective disorder </a:t>
            </a:r>
          </a:p>
          <a:p>
            <a:endParaRPr lang="en-US" dirty="0"/>
          </a:p>
        </p:txBody>
      </p:sp>
    </p:spTree>
    <p:extLst>
      <p:ext uri="{BB962C8B-B14F-4D97-AF65-F5344CB8AC3E}">
        <p14:creationId xmlns:p14="http://schemas.microsoft.com/office/powerpoint/2010/main" val="1716829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Treatment:</a:t>
            </a:r>
            <a:endParaRPr lang="en-US" dirty="0"/>
          </a:p>
        </p:txBody>
      </p:sp>
      <p:sp>
        <p:nvSpPr>
          <p:cNvPr id="3" name="Content Placeholder 2"/>
          <p:cNvSpPr>
            <a:spLocks noGrp="1"/>
          </p:cNvSpPr>
          <p:nvPr>
            <p:ph idx="1"/>
          </p:nvPr>
        </p:nvSpPr>
        <p:spPr/>
        <p:txBody>
          <a:bodyPr/>
          <a:lstStyle/>
          <a:p>
            <a:r>
              <a:rPr lang="en-US" dirty="0"/>
              <a:t>Indications for hospitalization include posing a danger to others, suicidality, severe symptomatology leading to poor self-care or risk for injury secondary to disorganization, diagnostic evaluation, failure to respond to treatment in less restrictive settings, complicating comorbidities, and the need to alter complex drug treatment regimens</a:t>
            </a:r>
            <a:r>
              <a:rPr lang="en-US" dirty="0" smtClean="0"/>
              <a:t>.</a:t>
            </a:r>
          </a:p>
          <a:p>
            <a:r>
              <a:rPr lang="en-US" dirty="0"/>
              <a:t>Treatments include antipsychotic medication in addition to psychosocial treatments, such as behavioral, family, group, individual, and social skills and rehabilitation therapies</a:t>
            </a:r>
          </a:p>
        </p:txBody>
      </p:sp>
    </p:spTree>
    <p:extLst>
      <p:ext uri="{BB962C8B-B14F-4D97-AF65-F5344CB8AC3E}">
        <p14:creationId xmlns:p14="http://schemas.microsoft.com/office/powerpoint/2010/main" val="1965433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5038"/>
          </a:xfrm>
        </p:spPr>
        <p:txBody>
          <a:bodyPr/>
          <a:lstStyle/>
          <a:p>
            <a:pPr algn="ctr"/>
            <a:r>
              <a:rPr lang="en-US" dirty="0"/>
              <a:t>First-generation agents (typical)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5144556"/>
              </p:ext>
            </p:extLst>
          </p:nvPr>
        </p:nvGraphicFramePr>
        <p:xfrm>
          <a:off x="838200" y="1300163"/>
          <a:ext cx="10515600" cy="4672010"/>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963834080"/>
                    </a:ext>
                  </a:extLst>
                </a:gridCol>
                <a:gridCol w="5257800">
                  <a:extLst>
                    <a:ext uri="{9D8B030D-6E8A-4147-A177-3AD203B41FA5}">
                      <a16:colId xmlns:a16="http://schemas.microsoft.com/office/drawing/2014/main" val="1751588237"/>
                    </a:ext>
                  </a:extLst>
                </a:gridCol>
              </a:tblGrid>
              <a:tr h="467201">
                <a:tc>
                  <a:txBody>
                    <a:bodyPr/>
                    <a:lstStyle/>
                    <a:p>
                      <a:r>
                        <a:rPr lang="en-US" dirty="0" smtClean="0"/>
                        <a:t>Chlorpromazine</a:t>
                      </a:r>
                      <a:endParaRPr lang="en-US" dirty="0"/>
                    </a:p>
                  </a:txBody>
                  <a:tcPr/>
                </a:tc>
                <a:tc>
                  <a:txBody>
                    <a:bodyPr/>
                    <a:lstStyle/>
                    <a:p>
                      <a:r>
                        <a:rPr lang="en-US" dirty="0" smtClean="0"/>
                        <a:t>300–1000</a:t>
                      </a:r>
                      <a:endParaRPr lang="en-US" dirty="0"/>
                    </a:p>
                  </a:txBody>
                  <a:tcPr/>
                </a:tc>
                <a:extLst>
                  <a:ext uri="{0D108BD9-81ED-4DB2-BD59-A6C34878D82A}">
                    <a16:rowId xmlns:a16="http://schemas.microsoft.com/office/drawing/2014/main" val="3804686790"/>
                  </a:ext>
                </a:extLst>
              </a:tr>
              <a:tr h="467201">
                <a:tc>
                  <a:txBody>
                    <a:bodyPr/>
                    <a:lstStyle/>
                    <a:p>
                      <a:r>
                        <a:rPr lang="en-US" dirty="0" err="1" smtClean="0"/>
                        <a:t>Fluphenazine</a:t>
                      </a:r>
                      <a:endParaRPr lang="en-US" dirty="0"/>
                    </a:p>
                  </a:txBody>
                  <a:tcPr/>
                </a:tc>
                <a:tc>
                  <a:txBody>
                    <a:bodyPr/>
                    <a:lstStyle/>
                    <a:p>
                      <a:r>
                        <a:rPr lang="en-US" dirty="0" smtClean="0"/>
                        <a:t>5–20</a:t>
                      </a:r>
                      <a:endParaRPr lang="en-US" dirty="0"/>
                    </a:p>
                  </a:txBody>
                  <a:tcPr/>
                </a:tc>
                <a:extLst>
                  <a:ext uri="{0D108BD9-81ED-4DB2-BD59-A6C34878D82A}">
                    <a16:rowId xmlns:a16="http://schemas.microsoft.com/office/drawing/2014/main" val="515239284"/>
                  </a:ext>
                </a:extLst>
              </a:tr>
              <a:tr h="467201">
                <a:tc>
                  <a:txBody>
                    <a:bodyPr/>
                    <a:lstStyle/>
                    <a:p>
                      <a:r>
                        <a:rPr lang="en-US" dirty="0" err="1" smtClean="0"/>
                        <a:t>Mesoridazine</a:t>
                      </a:r>
                      <a:endParaRPr lang="en-US" dirty="0"/>
                    </a:p>
                  </a:txBody>
                  <a:tcPr/>
                </a:tc>
                <a:tc>
                  <a:txBody>
                    <a:bodyPr/>
                    <a:lstStyle/>
                    <a:p>
                      <a:r>
                        <a:rPr lang="en-US" dirty="0" smtClean="0"/>
                        <a:t>150–400</a:t>
                      </a:r>
                      <a:endParaRPr lang="en-US" dirty="0"/>
                    </a:p>
                  </a:txBody>
                  <a:tcPr/>
                </a:tc>
                <a:extLst>
                  <a:ext uri="{0D108BD9-81ED-4DB2-BD59-A6C34878D82A}">
                    <a16:rowId xmlns:a16="http://schemas.microsoft.com/office/drawing/2014/main" val="10592157"/>
                  </a:ext>
                </a:extLst>
              </a:tr>
              <a:tr h="467201">
                <a:tc>
                  <a:txBody>
                    <a:bodyPr/>
                    <a:lstStyle/>
                    <a:p>
                      <a:r>
                        <a:rPr lang="en-US" dirty="0" err="1" smtClean="0"/>
                        <a:t>Perphenazine</a:t>
                      </a:r>
                      <a:endParaRPr lang="en-US" dirty="0"/>
                    </a:p>
                  </a:txBody>
                  <a:tcPr/>
                </a:tc>
                <a:tc>
                  <a:txBody>
                    <a:bodyPr/>
                    <a:lstStyle/>
                    <a:p>
                      <a:r>
                        <a:rPr lang="en-US" dirty="0" smtClean="0"/>
                        <a:t>16–64</a:t>
                      </a:r>
                      <a:endParaRPr lang="en-US" dirty="0"/>
                    </a:p>
                  </a:txBody>
                  <a:tcPr/>
                </a:tc>
                <a:extLst>
                  <a:ext uri="{0D108BD9-81ED-4DB2-BD59-A6C34878D82A}">
                    <a16:rowId xmlns:a16="http://schemas.microsoft.com/office/drawing/2014/main" val="2442696842"/>
                  </a:ext>
                </a:extLst>
              </a:tr>
              <a:tr h="467201">
                <a:tc>
                  <a:txBody>
                    <a:bodyPr/>
                    <a:lstStyle/>
                    <a:p>
                      <a:r>
                        <a:rPr lang="en-US" dirty="0" err="1" smtClean="0"/>
                        <a:t>Thioridazine</a:t>
                      </a:r>
                      <a:endParaRPr lang="en-US" dirty="0"/>
                    </a:p>
                  </a:txBody>
                  <a:tcPr/>
                </a:tc>
                <a:tc>
                  <a:txBody>
                    <a:bodyPr/>
                    <a:lstStyle/>
                    <a:p>
                      <a:r>
                        <a:rPr lang="en-US" dirty="0" smtClean="0"/>
                        <a:t>300–800</a:t>
                      </a:r>
                      <a:endParaRPr lang="en-US" dirty="0"/>
                    </a:p>
                  </a:txBody>
                  <a:tcPr/>
                </a:tc>
                <a:extLst>
                  <a:ext uri="{0D108BD9-81ED-4DB2-BD59-A6C34878D82A}">
                    <a16:rowId xmlns:a16="http://schemas.microsoft.com/office/drawing/2014/main" val="1871249357"/>
                  </a:ext>
                </a:extLst>
              </a:tr>
              <a:tr h="467201">
                <a:tc>
                  <a:txBody>
                    <a:bodyPr/>
                    <a:lstStyle/>
                    <a:p>
                      <a:r>
                        <a:rPr lang="en-US" dirty="0" err="1" smtClean="0"/>
                        <a:t>Trifluoperazine</a:t>
                      </a:r>
                      <a:endParaRPr lang="en-US" dirty="0"/>
                    </a:p>
                  </a:txBody>
                  <a:tcPr/>
                </a:tc>
                <a:tc>
                  <a:txBody>
                    <a:bodyPr/>
                    <a:lstStyle/>
                    <a:p>
                      <a:r>
                        <a:rPr lang="en-US" dirty="0" smtClean="0"/>
                        <a:t>15–50</a:t>
                      </a:r>
                      <a:endParaRPr lang="en-US" dirty="0"/>
                    </a:p>
                  </a:txBody>
                  <a:tcPr/>
                </a:tc>
                <a:extLst>
                  <a:ext uri="{0D108BD9-81ED-4DB2-BD59-A6C34878D82A}">
                    <a16:rowId xmlns:a16="http://schemas.microsoft.com/office/drawing/2014/main" val="2987761266"/>
                  </a:ext>
                </a:extLst>
              </a:tr>
              <a:tr h="467201">
                <a:tc>
                  <a:txBody>
                    <a:bodyPr/>
                    <a:lstStyle/>
                    <a:p>
                      <a:r>
                        <a:rPr lang="en-US" dirty="0" smtClean="0"/>
                        <a:t>Haloperidol</a:t>
                      </a:r>
                      <a:endParaRPr lang="en-US" dirty="0"/>
                    </a:p>
                  </a:txBody>
                  <a:tcPr/>
                </a:tc>
                <a:tc>
                  <a:txBody>
                    <a:bodyPr/>
                    <a:lstStyle/>
                    <a:p>
                      <a:r>
                        <a:rPr lang="en-US" dirty="0" smtClean="0"/>
                        <a:t>5–20</a:t>
                      </a:r>
                      <a:endParaRPr lang="en-US" dirty="0"/>
                    </a:p>
                  </a:txBody>
                  <a:tcPr/>
                </a:tc>
                <a:extLst>
                  <a:ext uri="{0D108BD9-81ED-4DB2-BD59-A6C34878D82A}">
                    <a16:rowId xmlns:a16="http://schemas.microsoft.com/office/drawing/2014/main" val="1065029040"/>
                  </a:ext>
                </a:extLst>
              </a:tr>
              <a:tr h="467201">
                <a:tc>
                  <a:txBody>
                    <a:bodyPr/>
                    <a:lstStyle/>
                    <a:p>
                      <a:r>
                        <a:rPr lang="en-US" dirty="0" err="1" smtClean="0"/>
                        <a:t>Loxapine</a:t>
                      </a:r>
                      <a:endParaRPr lang="en-US" dirty="0"/>
                    </a:p>
                  </a:txBody>
                  <a:tcPr/>
                </a:tc>
                <a:tc>
                  <a:txBody>
                    <a:bodyPr/>
                    <a:lstStyle/>
                    <a:p>
                      <a:r>
                        <a:rPr lang="en-US" dirty="0" smtClean="0"/>
                        <a:t>30–100</a:t>
                      </a:r>
                      <a:endParaRPr lang="en-US" dirty="0"/>
                    </a:p>
                  </a:txBody>
                  <a:tcPr/>
                </a:tc>
                <a:extLst>
                  <a:ext uri="{0D108BD9-81ED-4DB2-BD59-A6C34878D82A}">
                    <a16:rowId xmlns:a16="http://schemas.microsoft.com/office/drawing/2014/main" val="755597641"/>
                  </a:ext>
                </a:extLst>
              </a:tr>
              <a:tr h="467201">
                <a:tc>
                  <a:txBody>
                    <a:bodyPr/>
                    <a:lstStyle/>
                    <a:p>
                      <a:r>
                        <a:rPr lang="en-US" dirty="0" err="1" smtClean="0"/>
                        <a:t>Molindone</a:t>
                      </a:r>
                      <a:endParaRPr lang="en-US" dirty="0"/>
                    </a:p>
                  </a:txBody>
                  <a:tcPr/>
                </a:tc>
                <a:tc>
                  <a:txBody>
                    <a:bodyPr/>
                    <a:lstStyle/>
                    <a:p>
                      <a:r>
                        <a:rPr lang="en-US" dirty="0" smtClean="0"/>
                        <a:t>30–100</a:t>
                      </a:r>
                      <a:endParaRPr lang="en-US" dirty="0"/>
                    </a:p>
                  </a:txBody>
                  <a:tcPr/>
                </a:tc>
                <a:extLst>
                  <a:ext uri="{0D108BD9-81ED-4DB2-BD59-A6C34878D82A}">
                    <a16:rowId xmlns:a16="http://schemas.microsoft.com/office/drawing/2014/main" val="921525256"/>
                  </a:ext>
                </a:extLst>
              </a:tr>
              <a:tr h="467201">
                <a:tc>
                  <a:txBody>
                    <a:bodyPr/>
                    <a:lstStyle/>
                    <a:p>
                      <a:r>
                        <a:rPr lang="en-US" dirty="0" err="1" smtClean="0"/>
                        <a:t>Thiothixene</a:t>
                      </a:r>
                      <a:endParaRPr lang="en-US" dirty="0"/>
                    </a:p>
                  </a:txBody>
                  <a:tcPr/>
                </a:tc>
                <a:tc>
                  <a:txBody>
                    <a:bodyPr/>
                    <a:lstStyle/>
                    <a:p>
                      <a:r>
                        <a:rPr lang="en-US" dirty="0" smtClean="0"/>
                        <a:t>15–50</a:t>
                      </a:r>
                      <a:endParaRPr lang="en-US" dirty="0"/>
                    </a:p>
                  </a:txBody>
                  <a:tcPr/>
                </a:tc>
                <a:extLst>
                  <a:ext uri="{0D108BD9-81ED-4DB2-BD59-A6C34878D82A}">
                    <a16:rowId xmlns:a16="http://schemas.microsoft.com/office/drawing/2014/main" val="1818797316"/>
                  </a:ext>
                </a:extLst>
              </a:tr>
            </a:tbl>
          </a:graphicData>
        </a:graphic>
      </p:graphicFrame>
    </p:spTree>
    <p:extLst>
      <p:ext uri="{BB962C8B-B14F-4D97-AF65-F5344CB8AC3E}">
        <p14:creationId xmlns:p14="http://schemas.microsoft.com/office/powerpoint/2010/main" val="1814195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313"/>
          </a:xfrm>
        </p:spPr>
        <p:txBody>
          <a:bodyPr/>
          <a:lstStyle/>
          <a:p>
            <a:pPr algn="ctr"/>
            <a:r>
              <a:rPr lang="en-US" dirty="0"/>
              <a:t>Second-generation agents (atypical or novel)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669198"/>
              </p:ext>
            </p:extLst>
          </p:nvPr>
        </p:nvGraphicFramePr>
        <p:xfrm>
          <a:off x="838200" y="1414457"/>
          <a:ext cx="10515600" cy="5043492"/>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3090398484"/>
                    </a:ext>
                  </a:extLst>
                </a:gridCol>
                <a:gridCol w="5257800">
                  <a:extLst>
                    <a:ext uri="{9D8B030D-6E8A-4147-A177-3AD203B41FA5}">
                      <a16:colId xmlns:a16="http://schemas.microsoft.com/office/drawing/2014/main" val="2748703558"/>
                    </a:ext>
                  </a:extLst>
                </a:gridCol>
              </a:tblGrid>
              <a:tr h="420291">
                <a:tc>
                  <a:txBody>
                    <a:bodyPr/>
                    <a:lstStyle/>
                    <a:p>
                      <a:r>
                        <a:rPr lang="en-US" dirty="0" smtClean="0"/>
                        <a:t>Aripiprazole</a:t>
                      </a:r>
                      <a:endParaRPr lang="en-US" dirty="0"/>
                    </a:p>
                  </a:txBody>
                  <a:tcPr/>
                </a:tc>
                <a:tc>
                  <a:txBody>
                    <a:bodyPr/>
                    <a:lstStyle/>
                    <a:p>
                      <a:r>
                        <a:rPr lang="en-US" dirty="0" smtClean="0"/>
                        <a:t>10–30</a:t>
                      </a:r>
                      <a:endParaRPr lang="en-US" dirty="0"/>
                    </a:p>
                  </a:txBody>
                  <a:tcPr/>
                </a:tc>
                <a:extLst>
                  <a:ext uri="{0D108BD9-81ED-4DB2-BD59-A6C34878D82A}">
                    <a16:rowId xmlns:a16="http://schemas.microsoft.com/office/drawing/2014/main" val="1747616651"/>
                  </a:ext>
                </a:extLst>
              </a:tr>
              <a:tr h="420291">
                <a:tc>
                  <a:txBody>
                    <a:bodyPr/>
                    <a:lstStyle/>
                    <a:p>
                      <a:r>
                        <a:rPr lang="en-US" dirty="0" smtClean="0"/>
                        <a:t>Clozapine</a:t>
                      </a:r>
                      <a:endParaRPr lang="en-US" dirty="0"/>
                    </a:p>
                  </a:txBody>
                  <a:tcPr/>
                </a:tc>
                <a:tc>
                  <a:txBody>
                    <a:bodyPr/>
                    <a:lstStyle/>
                    <a:p>
                      <a:r>
                        <a:rPr lang="en-US" dirty="0" smtClean="0"/>
                        <a:t>150–600</a:t>
                      </a:r>
                      <a:endParaRPr lang="en-US" dirty="0"/>
                    </a:p>
                  </a:txBody>
                  <a:tcPr/>
                </a:tc>
                <a:extLst>
                  <a:ext uri="{0D108BD9-81ED-4DB2-BD59-A6C34878D82A}">
                    <a16:rowId xmlns:a16="http://schemas.microsoft.com/office/drawing/2014/main" val="431803012"/>
                  </a:ext>
                </a:extLst>
              </a:tr>
              <a:tr h="420291">
                <a:tc>
                  <a:txBody>
                    <a:bodyPr/>
                    <a:lstStyle/>
                    <a:p>
                      <a:r>
                        <a:rPr lang="en-US" dirty="0" smtClean="0"/>
                        <a:t>Olanzapine</a:t>
                      </a:r>
                      <a:endParaRPr lang="en-US" dirty="0"/>
                    </a:p>
                  </a:txBody>
                  <a:tcPr/>
                </a:tc>
                <a:tc>
                  <a:txBody>
                    <a:bodyPr/>
                    <a:lstStyle/>
                    <a:p>
                      <a:r>
                        <a:rPr lang="en-US" dirty="0" smtClean="0"/>
                        <a:t>10–30</a:t>
                      </a:r>
                      <a:endParaRPr lang="en-US" dirty="0"/>
                    </a:p>
                  </a:txBody>
                  <a:tcPr/>
                </a:tc>
                <a:extLst>
                  <a:ext uri="{0D108BD9-81ED-4DB2-BD59-A6C34878D82A}">
                    <a16:rowId xmlns:a16="http://schemas.microsoft.com/office/drawing/2014/main" val="191194407"/>
                  </a:ext>
                </a:extLst>
              </a:tr>
              <a:tr h="420291">
                <a:tc>
                  <a:txBody>
                    <a:bodyPr/>
                    <a:lstStyle/>
                    <a:p>
                      <a:r>
                        <a:rPr lang="en-US" dirty="0" err="1" smtClean="0"/>
                        <a:t>Paliperidone</a:t>
                      </a:r>
                      <a:endParaRPr lang="en-US" dirty="0"/>
                    </a:p>
                  </a:txBody>
                  <a:tcPr/>
                </a:tc>
                <a:tc>
                  <a:txBody>
                    <a:bodyPr/>
                    <a:lstStyle/>
                    <a:p>
                      <a:r>
                        <a:rPr lang="en-US" dirty="0" smtClean="0"/>
                        <a:t>3-6</a:t>
                      </a:r>
                      <a:endParaRPr lang="en-US" dirty="0"/>
                    </a:p>
                  </a:txBody>
                  <a:tcPr/>
                </a:tc>
                <a:extLst>
                  <a:ext uri="{0D108BD9-81ED-4DB2-BD59-A6C34878D82A}">
                    <a16:rowId xmlns:a16="http://schemas.microsoft.com/office/drawing/2014/main" val="254317552"/>
                  </a:ext>
                </a:extLst>
              </a:tr>
              <a:tr h="420291">
                <a:tc>
                  <a:txBody>
                    <a:bodyPr/>
                    <a:lstStyle/>
                    <a:p>
                      <a:r>
                        <a:rPr lang="en-US" dirty="0" smtClean="0"/>
                        <a:t>Quetiapine</a:t>
                      </a:r>
                      <a:endParaRPr lang="en-US" dirty="0"/>
                    </a:p>
                  </a:txBody>
                  <a:tcPr/>
                </a:tc>
                <a:tc>
                  <a:txBody>
                    <a:bodyPr/>
                    <a:lstStyle/>
                    <a:p>
                      <a:r>
                        <a:rPr lang="en-US" dirty="0" smtClean="0"/>
                        <a:t>300–800</a:t>
                      </a:r>
                      <a:endParaRPr lang="en-US" dirty="0"/>
                    </a:p>
                  </a:txBody>
                  <a:tcPr/>
                </a:tc>
                <a:extLst>
                  <a:ext uri="{0D108BD9-81ED-4DB2-BD59-A6C34878D82A}">
                    <a16:rowId xmlns:a16="http://schemas.microsoft.com/office/drawing/2014/main" val="1085250737"/>
                  </a:ext>
                </a:extLst>
              </a:tr>
              <a:tr h="420291">
                <a:tc>
                  <a:txBody>
                    <a:bodyPr/>
                    <a:lstStyle/>
                    <a:p>
                      <a:r>
                        <a:rPr lang="en-US" dirty="0" smtClean="0"/>
                        <a:t>Risperidone</a:t>
                      </a:r>
                      <a:endParaRPr lang="en-US" dirty="0"/>
                    </a:p>
                  </a:txBody>
                  <a:tcPr/>
                </a:tc>
                <a:tc>
                  <a:txBody>
                    <a:bodyPr/>
                    <a:lstStyle/>
                    <a:p>
                      <a:r>
                        <a:rPr lang="en-US" dirty="0" smtClean="0"/>
                        <a:t>2–8</a:t>
                      </a:r>
                      <a:endParaRPr lang="en-US" dirty="0"/>
                    </a:p>
                  </a:txBody>
                  <a:tcPr/>
                </a:tc>
                <a:extLst>
                  <a:ext uri="{0D108BD9-81ED-4DB2-BD59-A6C34878D82A}">
                    <a16:rowId xmlns:a16="http://schemas.microsoft.com/office/drawing/2014/main" val="149489094"/>
                  </a:ext>
                </a:extLst>
              </a:tr>
              <a:tr h="420291">
                <a:tc>
                  <a:txBody>
                    <a:bodyPr/>
                    <a:lstStyle/>
                    <a:p>
                      <a:r>
                        <a:rPr lang="en-US" dirty="0" smtClean="0"/>
                        <a:t>Ziprasidone</a:t>
                      </a:r>
                      <a:endParaRPr lang="en-US" dirty="0"/>
                    </a:p>
                  </a:txBody>
                  <a:tcPr/>
                </a:tc>
                <a:tc>
                  <a:txBody>
                    <a:bodyPr/>
                    <a:lstStyle/>
                    <a:p>
                      <a:r>
                        <a:rPr lang="en-US" dirty="0" smtClean="0"/>
                        <a:t>120–200</a:t>
                      </a:r>
                      <a:endParaRPr lang="en-US" dirty="0"/>
                    </a:p>
                  </a:txBody>
                  <a:tcPr/>
                </a:tc>
                <a:extLst>
                  <a:ext uri="{0D108BD9-81ED-4DB2-BD59-A6C34878D82A}">
                    <a16:rowId xmlns:a16="http://schemas.microsoft.com/office/drawing/2014/main" val="290648634"/>
                  </a:ext>
                </a:extLst>
              </a:tr>
              <a:tr h="420291">
                <a:tc>
                  <a:txBody>
                    <a:bodyPr/>
                    <a:lstStyle/>
                    <a:p>
                      <a:r>
                        <a:rPr lang="en-US" dirty="0" err="1" smtClean="0"/>
                        <a:t>Asenapine</a:t>
                      </a:r>
                      <a:endParaRPr lang="en-US" dirty="0"/>
                    </a:p>
                  </a:txBody>
                  <a:tcPr/>
                </a:tc>
                <a:tc>
                  <a:txBody>
                    <a:bodyPr/>
                    <a:lstStyle/>
                    <a:p>
                      <a:r>
                        <a:rPr lang="en-US" dirty="0" smtClean="0"/>
                        <a:t>10–20</a:t>
                      </a:r>
                      <a:endParaRPr lang="en-US" dirty="0"/>
                    </a:p>
                  </a:txBody>
                  <a:tcPr/>
                </a:tc>
                <a:extLst>
                  <a:ext uri="{0D108BD9-81ED-4DB2-BD59-A6C34878D82A}">
                    <a16:rowId xmlns:a16="http://schemas.microsoft.com/office/drawing/2014/main" val="1675083942"/>
                  </a:ext>
                </a:extLst>
              </a:tr>
              <a:tr h="420291">
                <a:tc>
                  <a:txBody>
                    <a:bodyPr/>
                    <a:lstStyle/>
                    <a:p>
                      <a:r>
                        <a:rPr lang="en-US" dirty="0" err="1" smtClean="0"/>
                        <a:t>Cariprazine</a:t>
                      </a:r>
                      <a:endParaRPr lang="en-US" dirty="0"/>
                    </a:p>
                  </a:txBody>
                  <a:tcPr/>
                </a:tc>
                <a:tc>
                  <a:txBody>
                    <a:bodyPr/>
                    <a:lstStyle/>
                    <a:p>
                      <a:r>
                        <a:rPr lang="en-US" dirty="0" smtClean="0"/>
                        <a:t>1.5-6</a:t>
                      </a:r>
                      <a:endParaRPr lang="en-US" dirty="0"/>
                    </a:p>
                  </a:txBody>
                  <a:tcPr/>
                </a:tc>
                <a:extLst>
                  <a:ext uri="{0D108BD9-81ED-4DB2-BD59-A6C34878D82A}">
                    <a16:rowId xmlns:a16="http://schemas.microsoft.com/office/drawing/2014/main" val="1026641840"/>
                  </a:ext>
                </a:extLst>
              </a:tr>
              <a:tr h="420291">
                <a:tc>
                  <a:txBody>
                    <a:bodyPr/>
                    <a:lstStyle/>
                    <a:p>
                      <a:r>
                        <a:rPr lang="en-US" dirty="0" err="1" smtClean="0"/>
                        <a:t>Iloperidone</a:t>
                      </a:r>
                      <a:endParaRPr lang="en-US" dirty="0"/>
                    </a:p>
                  </a:txBody>
                  <a:tcPr/>
                </a:tc>
                <a:tc>
                  <a:txBody>
                    <a:bodyPr/>
                    <a:lstStyle/>
                    <a:p>
                      <a:r>
                        <a:rPr lang="en-US" dirty="0" smtClean="0"/>
                        <a:t>6–24</a:t>
                      </a:r>
                      <a:endParaRPr lang="en-US" dirty="0"/>
                    </a:p>
                  </a:txBody>
                  <a:tcPr/>
                </a:tc>
                <a:extLst>
                  <a:ext uri="{0D108BD9-81ED-4DB2-BD59-A6C34878D82A}">
                    <a16:rowId xmlns:a16="http://schemas.microsoft.com/office/drawing/2014/main" val="4004309503"/>
                  </a:ext>
                </a:extLst>
              </a:tr>
              <a:tr h="420291">
                <a:tc>
                  <a:txBody>
                    <a:bodyPr/>
                    <a:lstStyle/>
                    <a:p>
                      <a:r>
                        <a:rPr lang="en-US" dirty="0" err="1" smtClean="0"/>
                        <a:t>Lurasidone</a:t>
                      </a:r>
                      <a:endParaRPr lang="en-US" dirty="0"/>
                    </a:p>
                  </a:txBody>
                  <a:tcPr/>
                </a:tc>
                <a:tc>
                  <a:txBody>
                    <a:bodyPr/>
                    <a:lstStyle/>
                    <a:p>
                      <a:r>
                        <a:rPr lang="en-US" dirty="0" smtClean="0"/>
                        <a:t>40–160</a:t>
                      </a:r>
                      <a:endParaRPr lang="en-US" dirty="0"/>
                    </a:p>
                  </a:txBody>
                  <a:tcPr/>
                </a:tc>
                <a:extLst>
                  <a:ext uri="{0D108BD9-81ED-4DB2-BD59-A6C34878D82A}">
                    <a16:rowId xmlns:a16="http://schemas.microsoft.com/office/drawing/2014/main" val="3331825420"/>
                  </a:ext>
                </a:extLst>
              </a:tr>
              <a:tr h="420291">
                <a:tc>
                  <a:txBody>
                    <a:bodyPr/>
                    <a:lstStyle/>
                    <a:p>
                      <a:r>
                        <a:rPr lang="en-US" dirty="0" err="1" smtClean="0"/>
                        <a:t>Brexpiprazole</a:t>
                      </a:r>
                      <a:endParaRPr lang="en-US" dirty="0"/>
                    </a:p>
                  </a:txBody>
                  <a:tcPr/>
                </a:tc>
                <a:tc>
                  <a:txBody>
                    <a:bodyPr/>
                    <a:lstStyle/>
                    <a:p>
                      <a:r>
                        <a:rPr lang="en-US" dirty="0" smtClean="0"/>
                        <a:t>2–4</a:t>
                      </a:r>
                      <a:endParaRPr lang="en-US" dirty="0"/>
                    </a:p>
                  </a:txBody>
                  <a:tcPr/>
                </a:tc>
                <a:extLst>
                  <a:ext uri="{0D108BD9-81ED-4DB2-BD59-A6C34878D82A}">
                    <a16:rowId xmlns:a16="http://schemas.microsoft.com/office/drawing/2014/main" val="3739733623"/>
                  </a:ext>
                </a:extLst>
              </a:tr>
            </a:tbl>
          </a:graphicData>
        </a:graphic>
      </p:graphicFrame>
    </p:spTree>
    <p:extLst>
      <p:ext uri="{BB962C8B-B14F-4D97-AF65-F5344CB8AC3E}">
        <p14:creationId xmlns:p14="http://schemas.microsoft.com/office/powerpoint/2010/main" val="1717843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treatments</a:t>
            </a:r>
            <a:endParaRPr lang="en-US" dirty="0"/>
          </a:p>
        </p:txBody>
      </p:sp>
      <p:sp>
        <p:nvSpPr>
          <p:cNvPr id="3" name="Content Placeholder 2"/>
          <p:cNvSpPr>
            <a:spLocks noGrp="1"/>
          </p:cNvSpPr>
          <p:nvPr>
            <p:ph idx="1"/>
          </p:nvPr>
        </p:nvSpPr>
        <p:spPr/>
        <p:txBody>
          <a:bodyPr/>
          <a:lstStyle/>
          <a:p>
            <a:r>
              <a:rPr lang="en-US" dirty="0"/>
              <a:t>Electroconvulsive therapy (</a:t>
            </a:r>
            <a:r>
              <a:rPr lang="en-US" dirty="0" err="1"/>
              <a:t>ECT</a:t>
            </a:r>
            <a:r>
              <a:rPr lang="en-US" dirty="0" smtClean="0"/>
              <a:t>)</a:t>
            </a:r>
          </a:p>
          <a:p>
            <a:r>
              <a:rPr lang="en-US" dirty="0" smtClean="0"/>
              <a:t>Psychosocial</a:t>
            </a:r>
          </a:p>
          <a:p>
            <a:r>
              <a:rPr lang="en-US" dirty="0"/>
              <a:t>Behavior </a:t>
            </a:r>
            <a:r>
              <a:rPr lang="en-US" dirty="0" smtClean="0"/>
              <a:t>therapy</a:t>
            </a:r>
          </a:p>
          <a:p>
            <a:r>
              <a:rPr lang="en-US" dirty="0"/>
              <a:t>Group </a:t>
            </a:r>
            <a:r>
              <a:rPr lang="en-US" dirty="0" smtClean="0"/>
              <a:t>therapy</a:t>
            </a:r>
          </a:p>
          <a:p>
            <a:r>
              <a:rPr lang="en-US" dirty="0"/>
              <a:t>Family </a:t>
            </a:r>
            <a:r>
              <a:rPr lang="en-US" dirty="0" smtClean="0"/>
              <a:t>therapy</a:t>
            </a:r>
          </a:p>
          <a:p>
            <a:r>
              <a:rPr lang="en-US" dirty="0"/>
              <a:t>Supportive </a:t>
            </a:r>
            <a:r>
              <a:rPr lang="en-US" dirty="0" smtClean="0"/>
              <a:t>psychotherapy</a:t>
            </a:r>
          </a:p>
          <a:p>
            <a:r>
              <a:rPr lang="en-US" dirty="0"/>
              <a:t>Social skills training</a:t>
            </a:r>
          </a:p>
        </p:txBody>
      </p:sp>
    </p:spTree>
    <p:extLst>
      <p:ext uri="{BB962C8B-B14F-4D97-AF65-F5344CB8AC3E}">
        <p14:creationId xmlns:p14="http://schemas.microsoft.com/office/powerpoint/2010/main" val="2295152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Schizophreniform </a:t>
            </a:r>
            <a:r>
              <a:rPr lang="en-US" dirty="0" smtClean="0"/>
              <a:t>disorder</a:t>
            </a:r>
            <a:endParaRPr lang="en-US" dirty="0"/>
          </a:p>
        </p:txBody>
      </p:sp>
      <p:sp>
        <p:nvSpPr>
          <p:cNvPr id="3" name="Content Placeholder 2"/>
          <p:cNvSpPr>
            <a:spLocks noGrp="1"/>
          </p:cNvSpPr>
          <p:nvPr>
            <p:ph idx="1"/>
          </p:nvPr>
        </p:nvSpPr>
        <p:spPr/>
        <p:txBody>
          <a:bodyPr/>
          <a:lstStyle/>
          <a:p>
            <a:r>
              <a:rPr lang="en-US" dirty="0" smtClean="0"/>
              <a:t>Duration is between 1 to 6 months</a:t>
            </a:r>
          </a:p>
          <a:p>
            <a:r>
              <a:rPr lang="en-US" dirty="0" smtClean="0"/>
              <a:t>Symptoms are equal to schizophrenia</a:t>
            </a:r>
            <a:endParaRPr lang="en-US" dirty="0"/>
          </a:p>
        </p:txBody>
      </p:sp>
    </p:spTree>
    <p:extLst>
      <p:ext uri="{BB962C8B-B14F-4D97-AF65-F5344CB8AC3E}">
        <p14:creationId xmlns:p14="http://schemas.microsoft.com/office/powerpoint/2010/main" val="328280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Brief (acute) psychotic </a:t>
            </a:r>
            <a:r>
              <a:rPr lang="en-US" dirty="0" smtClean="0"/>
              <a:t>disorder</a:t>
            </a:r>
            <a:endParaRPr lang="en-US" dirty="0"/>
          </a:p>
        </p:txBody>
      </p:sp>
      <p:sp>
        <p:nvSpPr>
          <p:cNvPr id="3" name="Content Placeholder 2"/>
          <p:cNvSpPr>
            <a:spLocks noGrp="1"/>
          </p:cNvSpPr>
          <p:nvPr>
            <p:ph idx="1"/>
          </p:nvPr>
        </p:nvSpPr>
        <p:spPr/>
        <p:txBody>
          <a:bodyPr/>
          <a:lstStyle/>
          <a:p>
            <a:r>
              <a:rPr lang="en-US" dirty="0" smtClean="0"/>
              <a:t>Duration is less than 1 month</a:t>
            </a:r>
            <a:endParaRPr lang="en-US" dirty="0"/>
          </a:p>
        </p:txBody>
      </p:sp>
    </p:spTree>
    <p:extLst>
      <p:ext uri="{BB962C8B-B14F-4D97-AF65-F5344CB8AC3E}">
        <p14:creationId xmlns:p14="http://schemas.microsoft.com/office/powerpoint/2010/main" val="214753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Delusional </a:t>
            </a:r>
            <a:r>
              <a:rPr lang="en-US" dirty="0" smtClean="0"/>
              <a:t>disorder</a:t>
            </a:r>
            <a:endParaRPr lang="en-US" dirty="0"/>
          </a:p>
        </p:txBody>
      </p:sp>
      <p:sp>
        <p:nvSpPr>
          <p:cNvPr id="3" name="Content Placeholder 2"/>
          <p:cNvSpPr>
            <a:spLocks noGrp="1"/>
          </p:cNvSpPr>
          <p:nvPr>
            <p:ph idx="1"/>
          </p:nvPr>
        </p:nvSpPr>
        <p:spPr/>
        <p:txBody>
          <a:bodyPr/>
          <a:lstStyle/>
          <a:p>
            <a:r>
              <a:rPr lang="en-US" dirty="0" smtClean="0"/>
              <a:t>These patients has only one delusion and are almost normal in other areas of life that are unrelated to the delusion</a:t>
            </a:r>
            <a:endParaRPr lang="en-US" dirty="0"/>
          </a:p>
        </p:txBody>
      </p:sp>
    </p:spTree>
    <p:extLst>
      <p:ext uri="{BB962C8B-B14F-4D97-AF65-F5344CB8AC3E}">
        <p14:creationId xmlns:p14="http://schemas.microsoft.com/office/powerpoint/2010/main" val="2221992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Schizoaffective disorder </a:t>
            </a:r>
          </a:p>
        </p:txBody>
      </p:sp>
      <p:sp>
        <p:nvSpPr>
          <p:cNvPr id="3" name="Content Placeholder 2"/>
          <p:cNvSpPr>
            <a:spLocks noGrp="1"/>
          </p:cNvSpPr>
          <p:nvPr>
            <p:ph idx="1"/>
          </p:nvPr>
        </p:nvSpPr>
        <p:spPr/>
        <p:txBody>
          <a:bodyPr/>
          <a:lstStyle/>
          <a:p>
            <a:r>
              <a:rPr lang="en-US" dirty="0" smtClean="0"/>
              <a:t>Symptoms are a combination of schizophrenia and bipolar disorder</a:t>
            </a:r>
          </a:p>
          <a:p>
            <a:r>
              <a:rPr lang="en-US" smtClean="0"/>
              <a:t>Patient has </a:t>
            </a:r>
            <a:r>
              <a:rPr lang="en-US" dirty="0" smtClean="0"/>
              <a:t>delusions for two weeks without mood symptoms</a:t>
            </a:r>
            <a:endParaRPr lang="en-US" dirty="0"/>
          </a:p>
        </p:txBody>
      </p:sp>
    </p:spTree>
    <p:extLst>
      <p:ext uri="{BB962C8B-B14F-4D97-AF65-F5344CB8AC3E}">
        <p14:creationId xmlns:p14="http://schemas.microsoft.com/office/powerpoint/2010/main" val="258004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Symptoms of Schizophrenia</a:t>
            </a:r>
          </a:p>
        </p:txBody>
      </p:sp>
      <p:sp>
        <p:nvSpPr>
          <p:cNvPr id="3" name="Content Placeholder 2"/>
          <p:cNvSpPr>
            <a:spLocks noGrp="1"/>
          </p:cNvSpPr>
          <p:nvPr>
            <p:ph idx="1"/>
          </p:nvPr>
        </p:nvSpPr>
        <p:spPr/>
        <p:txBody>
          <a:bodyPr/>
          <a:lstStyle/>
          <a:p>
            <a:r>
              <a:rPr lang="en-US" dirty="0">
                <a:solidFill>
                  <a:srgbClr val="FF0000"/>
                </a:solidFill>
              </a:rPr>
              <a:t>Positive:</a:t>
            </a:r>
            <a:r>
              <a:rPr lang="en-US" dirty="0"/>
              <a:t> Abnormal Behaviors (hallucinations, delusions, bizarre behaviors, Positive formal thought disorder)</a:t>
            </a:r>
          </a:p>
          <a:p>
            <a:r>
              <a:rPr lang="en-US" dirty="0">
                <a:solidFill>
                  <a:srgbClr val="FF0000"/>
                </a:solidFill>
              </a:rPr>
              <a:t>Negative:</a:t>
            </a:r>
            <a:r>
              <a:rPr lang="en-US" dirty="0"/>
              <a:t> Absence of Normal Behaviors (absence of affect, the absence of thought, </a:t>
            </a:r>
            <a:r>
              <a:rPr lang="en-US" dirty="0" smtClean="0"/>
              <a:t>the absence </a:t>
            </a:r>
            <a:r>
              <a:rPr lang="en-US" dirty="0"/>
              <a:t>of motivation, the absence of pleasure, and the absence of attention)</a:t>
            </a:r>
            <a:endParaRPr lang="en-US" dirty="0" smtClean="0"/>
          </a:p>
          <a:p>
            <a:r>
              <a:rPr lang="en-US" dirty="0">
                <a:solidFill>
                  <a:srgbClr val="FF0000"/>
                </a:solidFill>
              </a:rPr>
              <a:t>Cognitive:</a:t>
            </a:r>
            <a:r>
              <a:rPr lang="en-US" dirty="0"/>
              <a:t> Impairments in Normal Cognitive Functions (impairments of attention, working memory, and executive functioning)</a:t>
            </a:r>
          </a:p>
        </p:txBody>
      </p:sp>
    </p:spTree>
    <p:extLst>
      <p:ext uri="{BB962C8B-B14F-4D97-AF65-F5344CB8AC3E}">
        <p14:creationId xmlns:p14="http://schemas.microsoft.com/office/powerpoint/2010/main" val="1758552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DSM-5 criteria for schizophrenia:</a:t>
            </a:r>
            <a:endParaRPr lang="en-US" dirty="0"/>
          </a:p>
        </p:txBody>
      </p:sp>
      <p:sp>
        <p:nvSpPr>
          <p:cNvPr id="3" name="Content Placeholder 2"/>
          <p:cNvSpPr>
            <a:spLocks noGrp="1"/>
          </p:cNvSpPr>
          <p:nvPr>
            <p:ph idx="1"/>
          </p:nvPr>
        </p:nvSpPr>
        <p:spPr>
          <a:xfrm>
            <a:off x="1223963" y="1482724"/>
            <a:ext cx="10515600" cy="4860925"/>
          </a:xfrm>
        </p:spPr>
        <p:txBody>
          <a:bodyPr/>
          <a:lstStyle/>
          <a:p>
            <a:r>
              <a:rPr lang="en-US" dirty="0"/>
              <a:t>Delusions</a:t>
            </a:r>
          </a:p>
          <a:p>
            <a:r>
              <a:rPr lang="en-US" dirty="0"/>
              <a:t>Hallucinations</a:t>
            </a:r>
          </a:p>
          <a:p>
            <a:r>
              <a:rPr lang="en-US" dirty="0"/>
              <a:t>Disorganization </a:t>
            </a:r>
            <a:r>
              <a:rPr lang="en-US" dirty="0" smtClean="0"/>
              <a:t>of speech</a:t>
            </a:r>
            <a:endParaRPr lang="en-US" dirty="0"/>
          </a:p>
          <a:p>
            <a:r>
              <a:rPr lang="en-US" dirty="0"/>
              <a:t>Disorganization </a:t>
            </a:r>
            <a:r>
              <a:rPr lang="en-US" dirty="0" smtClean="0"/>
              <a:t>of behavior or catatonia</a:t>
            </a:r>
            <a:endParaRPr lang="en-US" dirty="0"/>
          </a:p>
          <a:p>
            <a:r>
              <a:rPr lang="en-US" dirty="0" smtClean="0"/>
              <a:t>Negative symptoms</a:t>
            </a:r>
          </a:p>
          <a:p>
            <a:pPr marL="0" indent="0">
              <a:buNone/>
            </a:pPr>
            <a:r>
              <a:rPr lang="en-US" dirty="0"/>
              <a:t>Required number of symptoms ≥2, including </a:t>
            </a:r>
            <a:r>
              <a:rPr lang="en-US" dirty="0" smtClean="0"/>
              <a:t>at least </a:t>
            </a:r>
            <a:r>
              <a:rPr lang="en-US" dirty="0"/>
              <a:t>1 of </a:t>
            </a:r>
            <a:r>
              <a:rPr lang="en-US" dirty="0" smtClean="0"/>
              <a:t>the first </a:t>
            </a:r>
            <a:r>
              <a:rPr lang="en-US" dirty="0"/>
              <a:t>3 </a:t>
            </a:r>
            <a:r>
              <a:rPr lang="en-US" dirty="0" smtClean="0"/>
              <a:t>listed</a:t>
            </a:r>
          </a:p>
          <a:p>
            <a:pPr marL="0" indent="0">
              <a:buNone/>
            </a:pPr>
            <a:r>
              <a:rPr lang="en-US" dirty="0"/>
              <a:t>Symptoms </a:t>
            </a:r>
            <a:r>
              <a:rPr lang="en-US" dirty="0" smtClean="0"/>
              <a:t>present continuously for at </a:t>
            </a:r>
            <a:r>
              <a:rPr lang="en-US" dirty="0"/>
              <a:t>least 6 </a:t>
            </a:r>
            <a:r>
              <a:rPr lang="en-US" dirty="0" smtClean="0"/>
              <a:t>months</a:t>
            </a:r>
          </a:p>
          <a:p>
            <a:pPr marL="0" indent="0">
              <a:buNone/>
            </a:pPr>
            <a:r>
              <a:rPr lang="en-US" dirty="0" smtClean="0"/>
              <a:t>Rule outing other causes (substance, medical, psychiatric)</a:t>
            </a:r>
            <a:endParaRPr lang="en-US" dirty="0"/>
          </a:p>
        </p:txBody>
      </p:sp>
    </p:spTree>
    <p:extLst>
      <p:ext uri="{BB962C8B-B14F-4D97-AF65-F5344CB8AC3E}">
        <p14:creationId xmlns:p14="http://schemas.microsoft.com/office/powerpoint/2010/main" val="2276122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Epidemiology</a:t>
            </a:r>
          </a:p>
        </p:txBody>
      </p:sp>
      <p:sp>
        <p:nvSpPr>
          <p:cNvPr id="3" name="Content Placeholder 2"/>
          <p:cNvSpPr>
            <a:spLocks noGrp="1"/>
          </p:cNvSpPr>
          <p:nvPr>
            <p:ph idx="1"/>
          </p:nvPr>
        </p:nvSpPr>
        <p:spPr/>
        <p:txBody>
          <a:bodyPr/>
          <a:lstStyle/>
          <a:p>
            <a:r>
              <a:rPr lang="en-US" dirty="0">
                <a:solidFill>
                  <a:srgbClr val="FF0000"/>
                </a:solidFill>
              </a:rPr>
              <a:t>Incidence and prevalence: </a:t>
            </a:r>
            <a:r>
              <a:rPr lang="en-US" dirty="0"/>
              <a:t>prevalence of the disease is about 1</a:t>
            </a:r>
            <a:r>
              <a:rPr lang="en-US" dirty="0" smtClean="0"/>
              <a:t>%</a:t>
            </a:r>
          </a:p>
          <a:p>
            <a:r>
              <a:rPr lang="en-US" dirty="0">
                <a:solidFill>
                  <a:srgbClr val="FF0000"/>
                </a:solidFill>
              </a:rPr>
              <a:t>Gender and age. </a:t>
            </a:r>
            <a:r>
              <a:rPr lang="en-US" dirty="0"/>
              <a:t>Equally prevalent between men and women; usually onset is earlier in men. Peak age of onset between 15 and 35 (50% of cases occur before age 25). Onset before age 10 (called early-onset schizophrenia) or after age 45 (called late-onset) is uncommon</a:t>
            </a:r>
            <a:r>
              <a:rPr lang="en-US" dirty="0" smtClean="0"/>
              <a:t>.</a:t>
            </a:r>
          </a:p>
          <a:p>
            <a:r>
              <a:rPr lang="en-US" dirty="0">
                <a:solidFill>
                  <a:srgbClr val="FF0000"/>
                </a:solidFill>
              </a:rPr>
              <a:t>Infection and birth season. </a:t>
            </a:r>
            <a:r>
              <a:rPr lang="en-US" dirty="0"/>
              <a:t>Persons born in winter are more likely to develop the disease than those born in spring or </a:t>
            </a:r>
            <a:r>
              <a:rPr lang="en-US" dirty="0" smtClean="0"/>
              <a:t>summer</a:t>
            </a:r>
          </a:p>
          <a:p>
            <a:r>
              <a:rPr lang="en-US" dirty="0">
                <a:solidFill>
                  <a:srgbClr val="FF0000"/>
                </a:solidFill>
              </a:rPr>
              <a:t>Socioeconomics.</a:t>
            </a:r>
            <a:r>
              <a:rPr lang="en-US" dirty="0"/>
              <a:t> More common among lower rather than higher socioeconomic groups, most common in cities with over 1 million population</a:t>
            </a:r>
          </a:p>
        </p:txBody>
      </p:sp>
    </p:spTree>
    <p:extLst>
      <p:ext uri="{BB962C8B-B14F-4D97-AF65-F5344CB8AC3E}">
        <p14:creationId xmlns:p14="http://schemas.microsoft.com/office/powerpoint/2010/main" val="4058328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Etiology: Genetic</a:t>
            </a:r>
          </a:p>
        </p:txBody>
      </p:sp>
      <p:sp>
        <p:nvSpPr>
          <p:cNvPr id="3" name="Content Placeholder 2"/>
          <p:cNvSpPr>
            <a:spLocks noGrp="1"/>
          </p:cNvSpPr>
          <p:nvPr>
            <p:ph idx="1"/>
          </p:nvPr>
        </p:nvSpPr>
        <p:spPr/>
        <p:txBody>
          <a:bodyPr/>
          <a:lstStyle/>
          <a:p>
            <a:r>
              <a:rPr lang="en-US" dirty="0"/>
              <a:t>polygenic theory appears to be more </a:t>
            </a:r>
            <a:r>
              <a:rPr lang="en-US" dirty="0" smtClean="0"/>
              <a:t>consistent</a:t>
            </a:r>
          </a:p>
          <a:p>
            <a:r>
              <a:rPr lang="en-US" dirty="0"/>
              <a:t>Some data indicate that the age of the father has a correlation with the development of schizophrenia and that those born from fathers older than the age of 60 years were vulnerable to developing the disorder</a:t>
            </a:r>
            <a:r>
              <a:rPr lang="en-US" dirty="0" smtClean="0"/>
              <a:t>.</a:t>
            </a:r>
          </a:p>
          <a:p>
            <a:endParaRPr lang="en-US" dirty="0"/>
          </a:p>
        </p:txBody>
      </p:sp>
    </p:spTree>
    <p:extLst>
      <p:ext uri="{BB962C8B-B14F-4D97-AF65-F5344CB8AC3E}">
        <p14:creationId xmlns:p14="http://schemas.microsoft.com/office/powerpoint/2010/main" val="3491746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Prevalence of Schizophrenia in Specific Populations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9333625"/>
              </p:ext>
            </p:extLst>
          </p:nvPr>
        </p:nvGraphicFramePr>
        <p:xfrm>
          <a:off x="838200" y="1825626"/>
          <a:ext cx="10515600" cy="4346573"/>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3027717121"/>
                    </a:ext>
                  </a:extLst>
                </a:gridCol>
                <a:gridCol w="5257800">
                  <a:extLst>
                    <a:ext uri="{9D8B030D-6E8A-4147-A177-3AD203B41FA5}">
                      <a16:colId xmlns:a16="http://schemas.microsoft.com/office/drawing/2014/main" val="1636507617"/>
                    </a:ext>
                  </a:extLst>
                </a:gridCol>
              </a:tblGrid>
              <a:tr h="620939">
                <a:tc>
                  <a:txBody>
                    <a:bodyPr/>
                    <a:lstStyle/>
                    <a:p>
                      <a:r>
                        <a:rPr lang="en-US" dirty="0" smtClean="0"/>
                        <a:t>Population</a:t>
                      </a:r>
                      <a:endParaRPr lang="en-US" dirty="0"/>
                    </a:p>
                  </a:txBody>
                  <a:tcPr/>
                </a:tc>
                <a:tc>
                  <a:txBody>
                    <a:bodyPr/>
                    <a:lstStyle/>
                    <a:p>
                      <a:r>
                        <a:rPr lang="en-US" dirty="0" smtClean="0"/>
                        <a:t>Prevalence (%)</a:t>
                      </a:r>
                      <a:endParaRPr lang="en-US" dirty="0"/>
                    </a:p>
                  </a:txBody>
                  <a:tcPr/>
                </a:tc>
                <a:extLst>
                  <a:ext uri="{0D108BD9-81ED-4DB2-BD59-A6C34878D82A}">
                    <a16:rowId xmlns:a16="http://schemas.microsoft.com/office/drawing/2014/main" val="2162935370"/>
                  </a:ext>
                </a:extLst>
              </a:tr>
              <a:tr h="620939">
                <a:tc>
                  <a:txBody>
                    <a:bodyPr/>
                    <a:lstStyle/>
                    <a:p>
                      <a:r>
                        <a:rPr lang="en-US" dirty="0" smtClean="0"/>
                        <a:t>General population</a:t>
                      </a:r>
                      <a:endParaRPr lang="en-US" dirty="0"/>
                    </a:p>
                  </a:txBody>
                  <a:tcPr/>
                </a:tc>
                <a:tc>
                  <a:txBody>
                    <a:bodyPr/>
                    <a:lstStyle/>
                    <a:p>
                      <a:r>
                        <a:rPr lang="en-US" dirty="0" smtClean="0"/>
                        <a:t>1–1.5</a:t>
                      </a:r>
                      <a:endParaRPr lang="en-US" dirty="0"/>
                    </a:p>
                  </a:txBody>
                  <a:tcPr/>
                </a:tc>
                <a:extLst>
                  <a:ext uri="{0D108BD9-81ED-4DB2-BD59-A6C34878D82A}">
                    <a16:rowId xmlns:a16="http://schemas.microsoft.com/office/drawing/2014/main" val="1149580892"/>
                  </a:ext>
                </a:extLst>
              </a:tr>
              <a:tr h="620939">
                <a:tc>
                  <a:txBody>
                    <a:bodyPr/>
                    <a:lstStyle/>
                    <a:p>
                      <a:r>
                        <a:rPr lang="en-US" dirty="0" smtClean="0"/>
                        <a:t>First-degree relative</a:t>
                      </a:r>
                      <a:endParaRPr lang="en-US" dirty="0"/>
                    </a:p>
                  </a:txBody>
                  <a:tcPr/>
                </a:tc>
                <a:tc>
                  <a:txBody>
                    <a:bodyPr/>
                    <a:lstStyle/>
                    <a:p>
                      <a:r>
                        <a:rPr lang="en-US" dirty="0" smtClean="0"/>
                        <a:t>10–12</a:t>
                      </a:r>
                      <a:endParaRPr lang="en-US" dirty="0"/>
                    </a:p>
                  </a:txBody>
                  <a:tcPr/>
                </a:tc>
                <a:extLst>
                  <a:ext uri="{0D108BD9-81ED-4DB2-BD59-A6C34878D82A}">
                    <a16:rowId xmlns:a16="http://schemas.microsoft.com/office/drawing/2014/main" val="771772580"/>
                  </a:ext>
                </a:extLst>
              </a:tr>
              <a:tr h="620939">
                <a:tc>
                  <a:txBody>
                    <a:bodyPr/>
                    <a:lstStyle/>
                    <a:p>
                      <a:r>
                        <a:rPr lang="en-US" dirty="0" smtClean="0"/>
                        <a:t>Second-degree relative</a:t>
                      </a:r>
                      <a:endParaRPr lang="en-US" dirty="0"/>
                    </a:p>
                  </a:txBody>
                  <a:tcPr/>
                </a:tc>
                <a:tc>
                  <a:txBody>
                    <a:bodyPr/>
                    <a:lstStyle/>
                    <a:p>
                      <a:r>
                        <a:rPr lang="en-US" dirty="0" smtClean="0"/>
                        <a:t>5–6</a:t>
                      </a:r>
                      <a:endParaRPr lang="en-US" dirty="0"/>
                    </a:p>
                  </a:txBody>
                  <a:tcPr/>
                </a:tc>
                <a:extLst>
                  <a:ext uri="{0D108BD9-81ED-4DB2-BD59-A6C34878D82A}">
                    <a16:rowId xmlns:a16="http://schemas.microsoft.com/office/drawing/2014/main" val="2061289675"/>
                  </a:ext>
                </a:extLst>
              </a:tr>
              <a:tr h="620939">
                <a:tc>
                  <a:txBody>
                    <a:bodyPr/>
                    <a:lstStyle/>
                    <a:p>
                      <a:r>
                        <a:rPr lang="en-US" dirty="0" smtClean="0"/>
                        <a:t>Child of two schizophrenic parents</a:t>
                      </a:r>
                      <a:endParaRPr lang="en-US" dirty="0"/>
                    </a:p>
                  </a:txBody>
                  <a:tcPr/>
                </a:tc>
                <a:tc>
                  <a:txBody>
                    <a:bodyPr/>
                    <a:lstStyle/>
                    <a:p>
                      <a:r>
                        <a:rPr lang="en-US" dirty="0" smtClean="0"/>
                        <a:t>40</a:t>
                      </a:r>
                      <a:endParaRPr lang="en-US" dirty="0"/>
                    </a:p>
                  </a:txBody>
                  <a:tcPr/>
                </a:tc>
                <a:extLst>
                  <a:ext uri="{0D108BD9-81ED-4DB2-BD59-A6C34878D82A}">
                    <a16:rowId xmlns:a16="http://schemas.microsoft.com/office/drawing/2014/main" val="13261206"/>
                  </a:ext>
                </a:extLst>
              </a:tr>
              <a:tr h="620939">
                <a:tc>
                  <a:txBody>
                    <a:bodyPr/>
                    <a:lstStyle/>
                    <a:p>
                      <a:r>
                        <a:rPr lang="en-US" dirty="0" smtClean="0"/>
                        <a:t>Dizygotic twin</a:t>
                      </a:r>
                      <a:endParaRPr lang="en-US" dirty="0"/>
                    </a:p>
                  </a:txBody>
                  <a:tcPr/>
                </a:tc>
                <a:tc>
                  <a:txBody>
                    <a:bodyPr/>
                    <a:lstStyle/>
                    <a:p>
                      <a:r>
                        <a:rPr lang="en-US" dirty="0" smtClean="0"/>
                        <a:t>12–15</a:t>
                      </a:r>
                      <a:endParaRPr lang="en-US" dirty="0"/>
                    </a:p>
                  </a:txBody>
                  <a:tcPr/>
                </a:tc>
                <a:extLst>
                  <a:ext uri="{0D108BD9-81ED-4DB2-BD59-A6C34878D82A}">
                    <a16:rowId xmlns:a16="http://schemas.microsoft.com/office/drawing/2014/main" val="2067074474"/>
                  </a:ext>
                </a:extLst>
              </a:tr>
              <a:tr h="620939">
                <a:tc>
                  <a:txBody>
                    <a:bodyPr/>
                    <a:lstStyle/>
                    <a:p>
                      <a:r>
                        <a:rPr lang="en-US" dirty="0" smtClean="0"/>
                        <a:t>Monozygotic twin</a:t>
                      </a:r>
                      <a:endParaRPr lang="en-US" dirty="0"/>
                    </a:p>
                  </a:txBody>
                  <a:tcPr/>
                </a:tc>
                <a:tc>
                  <a:txBody>
                    <a:bodyPr/>
                    <a:lstStyle/>
                    <a:p>
                      <a:r>
                        <a:rPr lang="en-US" dirty="0" smtClean="0"/>
                        <a:t>45–50</a:t>
                      </a:r>
                      <a:endParaRPr lang="en-US" dirty="0"/>
                    </a:p>
                  </a:txBody>
                  <a:tcPr/>
                </a:tc>
                <a:extLst>
                  <a:ext uri="{0D108BD9-81ED-4DB2-BD59-A6C34878D82A}">
                    <a16:rowId xmlns:a16="http://schemas.microsoft.com/office/drawing/2014/main" val="2090340025"/>
                  </a:ext>
                </a:extLst>
              </a:tr>
            </a:tbl>
          </a:graphicData>
        </a:graphic>
      </p:graphicFrame>
    </p:spTree>
    <p:extLst>
      <p:ext uri="{BB962C8B-B14F-4D97-AF65-F5344CB8AC3E}">
        <p14:creationId xmlns:p14="http://schemas.microsoft.com/office/powerpoint/2010/main" val="378297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Biologic: </a:t>
            </a:r>
            <a:r>
              <a:rPr lang="en-US" dirty="0">
                <a:solidFill>
                  <a:srgbClr val="FF0000"/>
                </a:solidFill>
              </a:rPr>
              <a:t>Dopamine </a:t>
            </a:r>
            <a:r>
              <a:rPr lang="en-US" dirty="0" smtClean="0">
                <a:solidFill>
                  <a:srgbClr val="FF0000"/>
                </a:solidFill>
              </a:rPr>
              <a:t>hypothesis: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increased </a:t>
            </a:r>
            <a:r>
              <a:rPr lang="en-US" dirty="0"/>
              <a:t>limbic dopamine activity (positive symptoms) and decreased frontal dopamine activity (negative symptoms</a:t>
            </a:r>
            <a:r>
              <a:rPr lang="en-US" dirty="0" smtClean="0"/>
              <a:t>)</a:t>
            </a:r>
          </a:p>
          <a:p>
            <a:r>
              <a:rPr lang="en-US" dirty="0"/>
              <a:t>The theory is based on psychotogenic effects of drugs that increase dopamine levels (e.g., amphetamines, cocaine) and the antipsychotic effects of dopamine receptor antagonists (e.g., </a:t>
            </a:r>
            <a:r>
              <a:rPr lang="en-US" dirty="0" smtClean="0"/>
              <a:t>haloperidol)</a:t>
            </a:r>
          </a:p>
          <a:p>
            <a:r>
              <a:rPr lang="en-US" dirty="0"/>
              <a:t>Dopamine receptors D1 through D5 have been identified. The D1 receptor may play a role in negative symptoms.</a:t>
            </a:r>
            <a:endParaRPr lang="en-US" dirty="0" smtClean="0"/>
          </a:p>
          <a:p>
            <a:endParaRPr lang="en-US" dirty="0"/>
          </a:p>
        </p:txBody>
      </p:sp>
    </p:spTree>
    <p:extLst>
      <p:ext uri="{BB962C8B-B14F-4D97-AF65-F5344CB8AC3E}">
        <p14:creationId xmlns:p14="http://schemas.microsoft.com/office/powerpoint/2010/main" val="1205337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8700"/>
            <a:ext cx="10515600" cy="5148263"/>
          </a:xfrm>
        </p:spPr>
        <p:txBody>
          <a:bodyPr/>
          <a:lstStyle/>
          <a:p>
            <a:r>
              <a:rPr lang="en-US" dirty="0">
                <a:solidFill>
                  <a:srgbClr val="FF0000"/>
                </a:solidFill>
              </a:rPr>
              <a:t>Norepinephrine hypothesis: </a:t>
            </a:r>
            <a:r>
              <a:rPr lang="en-US" dirty="0"/>
              <a:t>Increased norepinephrine levels in schizophrenia lead to increased sensitization to sensory input</a:t>
            </a:r>
            <a:r>
              <a:rPr lang="en-US" dirty="0" smtClean="0"/>
              <a:t>.</a:t>
            </a:r>
          </a:p>
          <a:p>
            <a:r>
              <a:rPr lang="en-US" dirty="0">
                <a:solidFill>
                  <a:srgbClr val="FF0000"/>
                </a:solidFill>
              </a:rPr>
              <a:t>γ-Aminobutyric acid (</a:t>
            </a:r>
            <a:r>
              <a:rPr lang="en-US" dirty="0" err="1">
                <a:solidFill>
                  <a:srgbClr val="FF0000"/>
                </a:solidFill>
              </a:rPr>
              <a:t>GABA</a:t>
            </a:r>
            <a:r>
              <a:rPr lang="en-US" dirty="0">
                <a:solidFill>
                  <a:srgbClr val="FF0000"/>
                </a:solidFill>
              </a:rPr>
              <a:t>) </a:t>
            </a:r>
            <a:r>
              <a:rPr lang="en-US" dirty="0" smtClean="0">
                <a:solidFill>
                  <a:srgbClr val="FF0000"/>
                </a:solidFill>
              </a:rPr>
              <a:t>hypothesis: </a:t>
            </a:r>
            <a:r>
              <a:rPr lang="en-US" dirty="0"/>
              <a:t>Decreased </a:t>
            </a:r>
            <a:r>
              <a:rPr lang="en-US" dirty="0" err="1"/>
              <a:t>GABA</a:t>
            </a:r>
            <a:r>
              <a:rPr lang="en-US" dirty="0"/>
              <a:t> activity results in increased dopamine activity</a:t>
            </a:r>
            <a:r>
              <a:rPr lang="en-US" dirty="0" smtClean="0"/>
              <a:t>.</a:t>
            </a:r>
          </a:p>
          <a:p>
            <a:r>
              <a:rPr lang="en-US" dirty="0">
                <a:solidFill>
                  <a:srgbClr val="FF0000"/>
                </a:solidFill>
              </a:rPr>
              <a:t>Serotonin </a:t>
            </a:r>
            <a:r>
              <a:rPr lang="en-US" dirty="0" smtClean="0">
                <a:solidFill>
                  <a:srgbClr val="FF0000"/>
                </a:solidFill>
              </a:rPr>
              <a:t>hypothesis</a:t>
            </a:r>
            <a:r>
              <a:rPr lang="en-US" dirty="0">
                <a:solidFill>
                  <a:srgbClr val="FF0000"/>
                </a:solidFill>
              </a:rPr>
              <a:t>: </a:t>
            </a:r>
            <a:r>
              <a:rPr lang="en-US" dirty="0"/>
              <a:t>antagonism at the serotonin 5-HT2 receptor has been emphasized as important in reducing psychotic </a:t>
            </a:r>
            <a:r>
              <a:rPr lang="en-US" dirty="0" smtClean="0"/>
              <a:t>symptoms</a:t>
            </a:r>
          </a:p>
          <a:p>
            <a:r>
              <a:rPr lang="en-US" dirty="0">
                <a:solidFill>
                  <a:srgbClr val="FF0000"/>
                </a:solidFill>
              </a:rPr>
              <a:t>Glutamate hypothesis: </a:t>
            </a:r>
            <a:r>
              <a:rPr lang="en-US" dirty="0"/>
              <a:t>psychotogenic effects of the </a:t>
            </a:r>
            <a:r>
              <a:rPr lang="en-US" dirty="0" err="1"/>
              <a:t>NMDA</a:t>
            </a:r>
            <a:r>
              <a:rPr lang="en-US" dirty="0"/>
              <a:t> antagonists phencyclidine and ketamine (</a:t>
            </a:r>
            <a:r>
              <a:rPr lang="en-US" dirty="0" err="1"/>
              <a:t>Ketalar</a:t>
            </a:r>
            <a:r>
              <a:rPr lang="en-US" dirty="0"/>
              <a:t>), in addition to the observed therapeutic effects (in research settings) of the </a:t>
            </a:r>
            <a:r>
              <a:rPr lang="en-US" dirty="0" err="1"/>
              <a:t>NMDA</a:t>
            </a:r>
            <a:r>
              <a:rPr lang="en-US" dirty="0"/>
              <a:t> agonists glycine and D-</a:t>
            </a:r>
            <a:r>
              <a:rPr lang="en-US" dirty="0" err="1"/>
              <a:t>cycloserine</a:t>
            </a:r>
            <a:r>
              <a:rPr lang="en-US" dirty="0"/>
              <a:t>.</a:t>
            </a:r>
          </a:p>
        </p:txBody>
      </p:sp>
    </p:spTree>
    <p:extLst>
      <p:ext uri="{BB962C8B-B14F-4D97-AF65-F5344CB8AC3E}">
        <p14:creationId xmlns:p14="http://schemas.microsoft.com/office/powerpoint/2010/main" val="620578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