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09" r:id="rId2"/>
    <p:sldId id="272" r:id="rId3"/>
    <p:sldId id="276" r:id="rId4"/>
    <p:sldId id="281" r:id="rId5"/>
    <p:sldId id="282" r:id="rId6"/>
    <p:sldId id="283" r:id="rId7"/>
    <p:sldId id="284" r:id="rId8"/>
    <p:sldId id="291" r:id="rId9"/>
    <p:sldId id="285" r:id="rId10"/>
    <p:sldId id="286" r:id="rId11"/>
    <p:sldId id="287" r:id="rId12"/>
    <p:sldId id="288" r:id="rId13"/>
    <p:sldId id="289" r:id="rId14"/>
    <p:sldId id="290" r:id="rId15"/>
    <p:sldId id="279" r:id="rId16"/>
    <p:sldId id="292" r:id="rId17"/>
    <p:sldId id="293" r:id="rId18"/>
    <p:sldId id="299" r:id="rId19"/>
    <p:sldId id="294" r:id="rId20"/>
    <p:sldId id="295" r:id="rId21"/>
    <p:sldId id="296" r:id="rId22"/>
    <p:sldId id="297" r:id="rId23"/>
    <p:sldId id="298" r:id="rId24"/>
    <p:sldId id="304" r:id="rId25"/>
    <p:sldId id="305" r:id="rId26"/>
    <p:sldId id="306" r:id="rId27"/>
    <p:sldId id="307" r:id="rId28"/>
    <p:sldId id="300" r:id="rId29"/>
    <p:sldId id="301" r:id="rId30"/>
    <p:sldId id="302" r:id="rId31"/>
    <p:sldId id="303" r:id="rId32"/>
    <p:sldId id="308" r:id="rId3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29" autoAdjust="0"/>
    <p:restoredTop sz="94624" autoAdjust="0"/>
  </p:normalViewPr>
  <p:slideViewPr>
    <p:cSldViewPr>
      <p:cViewPr varScale="1">
        <p:scale>
          <a:sx n="70" d="100"/>
          <a:sy n="70" d="100"/>
        </p:scale>
        <p:origin x="510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" y="11328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87E9A-D4DD-45FC-AC5C-8A74482249EB}" type="datetimeFigureOut">
              <a:rPr lang="en-US" smtClean="0"/>
              <a:pPr/>
              <a:t>11/21/2023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93852-6041-4225-914E-2165F782F0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87E9A-D4DD-45FC-AC5C-8A74482249EB}" type="datetimeFigureOut">
              <a:rPr lang="en-US" smtClean="0"/>
              <a:pPr/>
              <a:t>11/21/2023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93852-6041-4225-914E-2165F782F0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87E9A-D4DD-45FC-AC5C-8A74482249EB}" type="datetimeFigureOut">
              <a:rPr lang="en-US" smtClean="0"/>
              <a:pPr/>
              <a:t>11/21/2023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93852-6041-4225-914E-2165F782F0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87E9A-D4DD-45FC-AC5C-8A74482249EB}" type="datetimeFigureOut">
              <a:rPr lang="en-US" smtClean="0"/>
              <a:pPr/>
              <a:t>11/21/2023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93852-6041-4225-914E-2165F782F0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87E9A-D4DD-45FC-AC5C-8A74482249EB}" type="datetimeFigureOut">
              <a:rPr lang="en-US" smtClean="0"/>
              <a:pPr/>
              <a:t>11/21/2023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93852-6041-4225-914E-2165F782F0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87E9A-D4DD-45FC-AC5C-8A74482249EB}" type="datetimeFigureOut">
              <a:rPr lang="en-US" smtClean="0"/>
              <a:pPr/>
              <a:t>11/21/2023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93852-6041-4225-914E-2165F782F0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87E9A-D4DD-45FC-AC5C-8A74482249EB}" type="datetimeFigureOut">
              <a:rPr lang="en-US" smtClean="0"/>
              <a:pPr/>
              <a:t>11/21/2023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93852-6041-4225-914E-2165F782F0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87E9A-D4DD-45FC-AC5C-8A74482249EB}" type="datetimeFigureOut">
              <a:rPr lang="en-US" smtClean="0"/>
              <a:pPr/>
              <a:t>11/21/2023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93852-6041-4225-914E-2165F782F0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87E9A-D4DD-45FC-AC5C-8A74482249EB}" type="datetimeFigureOut">
              <a:rPr lang="en-US" smtClean="0"/>
              <a:pPr/>
              <a:t>11/21/2023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93852-6041-4225-914E-2165F782F0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87E9A-D4DD-45FC-AC5C-8A74482249EB}" type="datetimeFigureOut">
              <a:rPr lang="en-US" smtClean="0"/>
              <a:pPr/>
              <a:t>11/21/2023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93852-6041-4225-914E-2165F782F0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87E9A-D4DD-45FC-AC5C-8A74482249EB}" type="datetimeFigureOut">
              <a:rPr lang="en-US" smtClean="0"/>
              <a:pPr/>
              <a:t>11/21/2023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93852-6041-4225-914E-2165F782F0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487E9A-D4DD-45FC-AC5C-8A74482249EB}" type="datetimeFigureOut">
              <a:rPr lang="en-US" smtClean="0"/>
              <a:pPr/>
              <a:t>11/21/2023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293852-6041-4225-914E-2165F782F08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44" y="714356"/>
            <a:ext cx="9001156" cy="5786478"/>
          </a:xfrm>
        </p:spPr>
        <p:txBody>
          <a:bodyPr>
            <a:normAutofit/>
          </a:bodyPr>
          <a:lstStyle/>
          <a:p>
            <a:pPr algn="ctr" rtl="1">
              <a:lnSpc>
                <a:spcPct val="150000"/>
              </a:lnSpc>
              <a:buNone/>
            </a:pPr>
            <a:endParaRPr lang="fa-IR" dirty="0" smtClean="0">
              <a:cs typeface="B Titr" pitchFamily="2" charset="-78"/>
            </a:endParaRPr>
          </a:p>
          <a:p>
            <a:pPr algn="ctr" rtl="1">
              <a:lnSpc>
                <a:spcPct val="150000"/>
              </a:lnSpc>
              <a:buNone/>
            </a:pPr>
            <a:r>
              <a:rPr lang="fa-IR" dirty="0" smtClean="0">
                <a:cs typeface="B Titr" pitchFamily="2" charset="-78"/>
              </a:rPr>
              <a:t>پرسش </a:t>
            </a:r>
            <a:r>
              <a:rPr lang="fa-IR" dirty="0" smtClean="0">
                <a:cs typeface="B Titr" pitchFamily="2" charset="-78"/>
              </a:rPr>
              <a:t>نامه های شخصیت</a:t>
            </a:r>
          </a:p>
          <a:p>
            <a:pPr marL="0" indent="0" algn="ctr" rtl="1">
              <a:lnSpc>
                <a:spcPct val="150000"/>
              </a:lnSpc>
              <a:buNone/>
            </a:pPr>
            <a:endParaRPr lang="fa-IR" dirty="0" smtClean="0">
              <a:cs typeface="B Titr" pitchFamily="2" charset="-78"/>
            </a:endParaRPr>
          </a:p>
          <a:p>
            <a:pPr marL="0" indent="0" algn="ctr" rtl="1">
              <a:lnSpc>
                <a:spcPct val="150000"/>
              </a:lnSpc>
              <a:buNone/>
            </a:pPr>
            <a:r>
              <a:rPr lang="fa-IR" sz="2400" dirty="0" smtClean="0">
                <a:cs typeface="B Titr" pitchFamily="2" charset="-78"/>
              </a:rPr>
              <a:t>ارائه دهنده: استاد سلطانی </a:t>
            </a:r>
            <a:endParaRPr lang="fa-IR" sz="2400" dirty="0" smtClean="0">
              <a:cs typeface="B Titr" pitchFamily="2" charset="-78"/>
            </a:endParaRPr>
          </a:p>
          <a:p>
            <a:pPr algn="ctr" rtl="1">
              <a:lnSpc>
                <a:spcPct val="150000"/>
              </a:lnSpc>
              <a:buFont typeface="Wingdings" pitchFamily="2" charset="2"/>
              <a:buChar char="v"/>
            </a:pPr>
            <a:endParaRPr lang="fa-IR" sz="2400" dirty="0" smtClean="0">
              <a:cs typeface="B Tit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118331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 bright="15000" contrast="-22000"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 txBox="1">
            <a:spLocks/>
          </p:cNvSpPr>
          <p:nvPr/>
        </p:nvSpPr>
        <p:spPr>
          <a:xfrm>
            <a:off x="214282" y="571480"/>
            <a:ext cx="8643998" cy="57864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just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fa-IR" sz="3200" b="1" dirty="0" smtClean="0">
                <a:cs typeface="B Titr" pitchFamily="2" charset="-78"/>
              </a:rPr>
              <a:t>پاسخ های نمی دانم(؟):</a:t>
            </a:r>
            <a:endParaRPr lang="en-US" sz="3200" b="1" dirty="0" smtClean="0">
              <a:cs typeface="B Titr" pitchFamily="2" charset="-78"/>
            </a:endParaRPr>
          </a:p>
          <a:p>
            <a:pPr marL="342900" marR="0" lvl="0" indent="-342900" algn="just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fa-IR" sz="2400" dirty="0" smtClean="0">
                <a:cs typeface="B Titr" pitchFamily="2" charset="-78"/>
              </a:rPr>
              <a:t> </a:t>
            </a:r>
            <a:endParaRPr lang="en-US" sz="2400" dirty="0" smtClean="0">
              <a:cs typeface="B Titr" pitchFamily="2" charset="-78"/>
            </a:endParaRPr>
          </a:p>
          <a:p>
            <a:pPr marL="342900" marR="0" lvl="0" indent="-342900" algn="just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fa-IR" sz="2400" dirty="0" smtClean="0">
                <a:cs typeface="B Titr" pitchFamily="2" charset="-78"/>
              </a:rPr>
              <a:t>تعداد ماده هایی که بدون پاسخ مانده یا هر دو گزینه انتخاب شده است.</a:t>
            </a:r>
          </a:p>
          <a:p>
            <a:pPr marL="342900" marR="0" lvl="0" indent="-342900" algn="just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fa-IR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cs typeface="B Titr" pitchFamily="2" charset="-78"/>
            </a:endParaRPr>
          </a:p>
          <a:p>
            <a:pPr marL="342900" marR="0" lvl="0" indent="-342900" algn="just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fa-IR" sz="2400" dirty="0" smtClean="0">
                <a:cs typeface="B Titr" pitchFamily="2" charset="-78"/>
              </a:rPr>
              <a:t>دلایل:</a:t>
            </a:r>
          </a:p>
          <a:p>
            <a:pPr marL="342900" marR="0" lvl="0" indent="-342900" algn="just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fa-I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cs typeface="B Titr" pitchFamily="2" charset="-78"/>
              </a:rPr>
              <a:t>بی</a:t>
            </a:r>
            <a:r>
              <a:rPr kumimoji="0" lang="fa-IR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cs typeface="B Titr" pitchFamily="2" charset="-78"/>
              </a:rPr>
              <a:t> دقتی، آشفتگی ذهنی، اجتناب از پذیرش مواد نامطلوب، تردید، فقدان اطلاعات، کندی روانی حرکتی، داشتن حالت دفاعی افراطی</a:t>
            </a:r>
          </a:p>
          <a:p>
            <a:pPr marL="342900" marR="0" lvl="0" indent="-342900" algn="just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fa-IR" sz="2400" baseline="0" dirty="0" smtClean="0">
              <a:cs typeface="B Titr" pitchFamily="2" charset="-78"/>
            </a:endParaRPr>
          </a:p>
          <a:p>
            <a:pPr marL="342900" marR="0" lvl="0" indent="-342900" algn="just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fa-IR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cs typeface="B Titr" pitchFamily="2" charset="-78"/>
              </a:rPr>
              <a:t>اگر تعداد این سوالات بیش از 30 مورد باشد پروتکل نامعتبر تلقی می شود.</a:t>
            </a:r>
          </a:p>
          <a:p>
            <a:pPr marL="342900" marR="0" lvl="0" indent="-342900" algn="just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fa-IR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B Titr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 bright="15000" contrast="-22000"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 txBox="1">
            <a:spLocks/>
          </p:cNvSpPr>
          <p:nvPr/>
        </p:nvSpPr>
        <p:spPr>
          <a:xfrm>
            <a:off x="214282" y="571480"/>
            <a:ext cx="8643998" cy="57864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just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fa-IR" sz="3200" dirty="0" smtClean="0">
                <a:cs typeface="B Titr" pitchFamily="2" charset="-78"/>
              </a:rPr>
              <a:t>مقیاس دروغ سنج( </a:t>
            </a:r>
            <a:r>
              <a:rPr lang="en-US" sz="3200" dirty="0" smtClean="0">
                <a:cs typeface="B Titr" pitchFamily="2" charset="-78"/>
              </a:rPr>
              <a:t>L</a:t>
            </a:r>
            <a:r>
              <a:rPr lang="fa-IR" sz="3200" dirty="0" smtClean="0">
                <a:cs typeface="B Titr" pitchFamily="2" charset="-78"/>
              </a:rPr>
              <a:t>)</a:t>
            </a:r>
            <a:endParaRPr lang="en-US" sz="3200" dirty="0" smtClean="0">
              <a:cs typeface="B Titr" pitchFamily="2" charset="-78"/>
            </a:endParaRPr>
          </a:p>
          <a:p>
            <a:pPr marL="342900" marR="0" lvl="0" indent="-342900" algn="just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2400" dirty="0" smtClean="0">
              <a:cs typeface="B Titr" pitchFamily="2" charset="-78"/>
            </a:endParaRPr>
          </a:p>
          <a:p>
            <a:pPr marL="342900" marR="0" lvl="0" indent="-342900" algn="just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fa-IR" sz="2400" dirty="0" smtClean="0">
                <a:cs typeface="B Titr" pitchFamily="2" charset="-78"/>
              </a:rPr>
              <a:t>شامل 15 سوال است که مشخص کننده میزان تلاش مراجع برای ارائه توصیف مثبت و غیر واقع بینانه از خود است. تلاش عمدی و ساده لوحانه برای نشان دادن چهره مطلوب از خود را شامل می شود.</a:t>
            </a:r>
          </a:p>
          <a:p>
            <a:pPr marL="342900" marR="0" lvl="0" indent="-342900" algn="just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24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cs typeface="B Titr" pitchFamily="2" charset="-78"/>
            </a:endParaRPr>
          </a:p>
          <a:p>
            <a:pPr marL="342900" marR="0" lvl="0" indent="-342900" algn="just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fa-IR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cs typeface="B Titr" pitchFamily="2" charset="-78"/>
              </a:rPr>
              <a:t>نمره بالا:</a:t>
            </a:r>
          </a:p>
          <a:p>
            <a:pPr marL="342900" marR="0" lvl="0" indent="-342900" algn="just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fa-IR" sz="2400" dirty="0" smtClean="0">
                <a:cs typeface="B Titr" pitchFamily="2" charset="-78"/>
              </a:rPr>
              <a:t>صادق و روراست نبودن، انکار ویژگی های منفی، ادعای فضیلت ها، گرایش شدید به نه گفتن</a:t>
            </a:r>
          </a:p>
          <a:p>
            <a:pPr marL="342900" marR="0" lvl="0" indent="-342900" algn="just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24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cs typeface="B Titr" pitchFamily="2" charset="-78"/>
            </a:endParaRPr>
          </a:p>
          <a:p>
            <a:pPr marL="342900" marR="0" lvl="0" indent="-342900" algn="just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fa-IR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cs typeface="B Titr" pitchFamily="2" charset="-78"/>
              </a:rPr>
              <a:t>نمره پایین:</a:t>
            </a:r>
          </a:p>
          <a:p>
            <a:pPr marL="342900" marR="0" lvl="0" indent="-342900" algn="just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fa-IR" sz="2400" dirty="0" smtClean="0">
                <a:cs typeface="B Titr" pitchFamily="2" charset="-78"/>
              </a:rPr>
              <a:t>اغراق یا تمارض آسیب شناسی روانی</a:t>
            </a:r>
            <a:endParaRPr kumimoji="0" lang="fa-IR" sz="24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cs typeface="B Titr" pitchFamily="2" charset="-78"/>
            </a:endParaRPr>
          </a:p>
          <a:p>
            <a:pPr marL="342900" marR="0" lvl="0" indent="-342900" algn="just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fa-IR" sz="24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B Titr" pitchFamily="2" charset="-78"/>
            </a:endParaRPr>
          </a:p>
          <a:p>
            <a:pPr marL="342900" marR="0" lvl="0" indent="-342900" algn="just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fa-IR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B Titr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 bright="15000" contrast="-22000"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 txBox="1">
            <a:spLocks/>
          </p:cNvSpPr>
          <p:nvPr/>
        </p:nvSpPr>
        <p:spPr>
          <a:xfrm>
            <a:off x="214282" y="571480"/>
            <a:ext cx="8643998" cy="57864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just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fa-IR" sz="3200" dirty="0" smtClean="0">
                <a:cs typeface="B Titr" pitchFamily="2" charset="-78"/>
              </a:rPr>
              <a:t>مقیاس نابسامدی( </a:t>
            </a:r>
            <a:r>
              <a:rPr lang="en-US" sz="3200" dirty="0" smtClean="0">
                <a:cs typeface="B Titr" pitchFamily="2" charset="-78"/>
              </a:rPr>
              <a:t>F</a:t>
            </a:r>
            <a:r>
              <a:rPr lang="fa-IR" sz="3200" dirty="0" smtClean="0">
                <a:cs typeface="B Titr" pitchFamily="2" charset="-78"/>
              </a:rPr>
              <a:t>)</a:t>
            </a:r>
            <a:r>
              <a:rPr lang="en-US" sz="3200" dirty="0" smtClean="0">
                <a:cs typeface="B Titr" pitchFamily="2" charset="-78"/>
              </a:rPr>
              <a:t>:</a:t>
            </a:r>
          </a:p>
          <a:p>
            <a:pPr marL="342900" marR="0" lvl="0" indent="-342900" algn="just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2400" dirty="0" smtClean="0">
              <a:cs typeface="B Titr" pitchFamily="2" charset="-78"/>
            </a:endParaRPr>
          </a:p>
          <a:p>
            <a:pPr marL="342900" marR="0" lvl="0" indent="-342900" algn="just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fa-IR" sz="2400" dirty="0" smtClean="0">
                <a:cs typeface="B Titr" pitchFamily="2" charset="-78"/>
              </a:rPr>
              <a:t>دارای 64 سوال است که میزان پاسخ های استثنایی یا انحرافی فرد را اندازه می گیرد.</a:t>
            </a:r>
          </a:p>
          <a:p>
            <a:pPr marL="342900" marR="0" lvl="0" indent="-342900" algn="just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24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cs typeface="B Titr" pitchFamily="2" charset="-78"/>
            </a:endParaRPr>
          </a:p>
          <a:p>
            <a:pPr marL="342900" marR="0" lvl="0" indent="-342900" algn="just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fa-IR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cs typeface="B Titr" pitchFamily="2" charset="-78"/>
              </a:rPr>
              <a:t>نمره بالا:</a:t>
            </a:r>
          </a:p>
          <a:p>
            <a:pPr marL="342900" marR="0" lvl="0" indent="-342900" algn="just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fa-IR" sz="2400" dirty="0" smtClean="0">
                <a:cs typeface="B Titr" pitchFamily="2" charset="-78"/>
              </a:rPr>
              <a:t>پاسخدهی تصادفی، سوگیری در جهت پاسخ های درست، وانمود خصوصیات بد یا تمارض، آسیب شناسی روانی بسیار جدی</a:t>
            </a:r>
          </a:p>
          <a:p>
            <a:pPr marL="342900" marR="0" lvl="0" indent="-342900" algn="just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24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cs typeface="B Titr" pitchFamily="2" charset="-78"/>
            </a:endParaRPr>
          </a:p>
          <a:p>
            <a:pPr marL="342900" marR="0" lvl="0" indent="-342900" algn="just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fa-IR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cs typeface="B Titr" pitchFamily="2" charset="-78"/>
              </a:rPr>
              <a:t>نمره پایین:</a:t>
            </a:r>
          </a:p>
          <a:p>
            <a:pPr marL="342900" marR="0" lvl="0" indent="-342900" algn="just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fa-IR" sz="2400" dirty="0" smtClean="0">
                <a:cs typeface="B Titr" pitchFamily="2" charset="-78"/>
              </a:rPr>
              <a:t>انکار مشکلات روانشناختی یا کم گزارش دهی مشکلات، وانمود خصوصیات خوب</a:t>
            </a:r>
            <a:endParaRPr kumimoji="0" lang="fa-IR" sz="24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cs typeface="B Titr" pitchFamily="2" charset="-78"/>
            </a:endParaRPr>
          </a:p>
          <a:p>
            <a:pPr marL="342900" marR="0" lvl="0" indent="-342900" algn="just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fa-IR" sz="24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B Titr" pitchFamily="2" charset="-78"/>
            </a:endParaRPr>
          </a:p>
          <a:p>
            <a:pPr marL="342900" marR="0" lvl="0" indent="-342900" algn="just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fa-IR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B Titr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 bright="15000" contrast="-22000"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 txBox="1">
            <a:spLocks/>
          </p:cNvSpPr>
          <p:nvPr/>
        </p:nvSpPr>
        <p:spPr>
          <a:xfrm>
            <a:off x="214282" y="571480"/>
            <a:ext cx="8643998" cy="57864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just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fa-IR" sz="3200" dirty="0" smtClean="0">
                <a:cs typeface="B Titr" pitchFamily="2" charset="-78"/>
              </a:rPr>
              <a:t>مقیاس تصحیح( </a:t>
            </a:r>
            <a:r>
              <a:rPr lang="en-US" sz="3200" dirty="0" smtClean="0">
                <a:cs typeface="B Titr" pitchFamily="2" charset="-78"/>
              </a:rPr>
              <a:t>K</a:t>
            </a:r>
            <a:r>
              <a:rPr lang="fa-IR" sz="3200" dirty="0" smtClean="0">
                <a:cs typeface="B Titr" pitchFamily="2" charset="-78"/>
              </a:rPr>
              <a:t>)</a:t>
            </a:r>
            <a:r>
              <a:rPr lang="en-US" sz="3200" dirty="0" smtClean="0">
                <a:cs typeface="B Titr" pitchFamily="2" charset="-78"/>
              </a:rPr>
              <a:t>:</a:t>
            </a:r>
          </a:p>
          <a:p>
            <a:pPr marL="342900" marR="0" lvl="0" indent="-342900" algn="just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2400" dirty="0" smtClean="0">
              <a:cs typeface="B Titr" pitchFamily="2" charset="-78"/>
            </a:endParaRPr>
          </a:p>
          <a:p>
            <a:pPr marL="342900" marR="0" lvl="0" indent="-342900" algn="just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fa-IR" sz="2400" dirty="0" smtClean="0">
                <a:cs typeface="B Titr" pitchFamily="2" charset="-78"/>
              </a:rPr>
              <a:t>به عنوان شاخص دقیق تری از تلاش آزمودنی برای انکار آسیب شناختی و ارائه خود به صورت مطلوب و یا برعکس اغراق در آسیب شناسی روانی.</a:t>
            </a:r>
          </a:p>
          <a:p>
            <a:pPr marL="342900" marR="0" lvl="0" indent="-342900" algn="just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fa-IR" sz="2400" dirty="0" smtClean="0">
              <a:cs typeface="B Titr" pitchFamily="2" charset="-78"/>
            </a:endParaRPr>
          </a:p>
          <a:p>
            <a:pPr marL="342900" marR="0" lvl="0" indent="-342900" algn="just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fa-IR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B Titr" pitchFamily="2" charset="-78"/>
              </a:rPr>
              <a:t>نمره بالا:</a:t>
            </a:r>
          </a:p>
          <a:p>
            <a:pPr marL="342900" marR="0" lvl="0" indent="-342900" algn="just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fa-IR" sz="2400" dirty="0" smtClean="0">
                <a:cs typeface="B Titr" pitchFamily="2" charset="-78"/>
              </a:rPr>
              <a:t>ارائه تصویری مثبت از خود، انکار مشکلات، پاسخ غلط به همه ماده ها یا نه گفتن، مقاومت و حالت تدافعی</a:t>
            </a:r>
          </a:p>
          <a:p>
            <a:pPr marL="342900" marR="0" lvl="0" indent="-342900" algn="just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24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B Titr" pitchFamily="2" charset="-78"/>
            </a:endParaRPr>
          </a:p>
          <a:p>
            <a:pPr marL="342900" marR="0" lvl="0" indent="-342900" algn="just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fa-IR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B Titr" pitchFamily="2" charset="-78"/>
              </a:rPr>
              <a:t>نمره پایین:</a:t>
            </a:r>
          </a:p>
          <a:p>
            <a:pPr marL="342900" marR="0" lvl="0" indent="-342900" algn="just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fa-IR" sz="2400" dirty="0" smtClean="0">
                <a:cs typeface="B Titr" pitchFamily="2" charset="-78"/>
              </a:rPr>
              <a:t>وانمود بد، پاسخ درست به سوالات</a:t>
            </a:r>
            <a:endParaRPr kumimoji="0" lang="fa-IR" sz="24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B Titr" pitchFamily="2" charset="-78"/>
            </a:endParaRPr>
          </a:p>
          <a:p>
            <a:pPr marL="342900" marR="0" lvl="0" indent="-342900" algn="just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fa-IR" sz="24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B Titr" pitchFamily="2" charset="-78"/>
            </a:endParaRPr>
          </a:p>
          <a:p>
            <a:pPr marL="342900" marR="0" lvl="0" indent="-342900" algn="just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fa-IR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B Titr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 bright="15000" contrast="-22000"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 txBox="1">
            <a:spLocks/>
          </p:cNvSpPr>
          <p:nvPr/>
        </p:nvSpPr>
        <p:spPr>
          <a:xfrm>
            <a:off x="214282" y="571480"/>
            <a:ext cx="8643998" cy="57864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just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fa-IR" sz="2400" dirty="0" smtClean="0">
                <a:cs typeface="B Titr" pitchFamily="2" charset="-78"/>
              </a:rPr>
              <a:t>مقیاس های بالینی:</a:t>
            </a:r>
          </a:p>
          <a:p>
            <a:pPr marL="342900" marR="0" lvl="0" indent="-342900" algn="just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fa-IR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B Titr" pitchFamily="2" charset="-78"/>
              </a:rPr>
              <a:t>خودبیمارانگاری یا هیپوکندریا(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B Titr" pitchFamily="2" charset="-78"/>
              </a:rPr>
              <a:t>Hs</a:t>
            </a:r>
            <a:r>
              <a:rPr kumimoji="0" lang="fa-IR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B Titr" pitchFamily="2" charset="-78"/>
              </a:rPr>
              <a:t>)</a:t>
            </a:r>
          </a:p>
          <a:p>
            <a:pPr marL="342900" marR="0" lvl="0" indent="-342900" algn="just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fa-IR" sz="2400" dirty="0" smtClean="0">
                <a:cs typeface="B Titr" pitchFamily="2" charset="-78"/>
              </a:rPr>
              <a:t>افسردگی(</a:t>
            </a:r>
            <a:r>
              <a:rPr lang="en-US" sz="2400" dirty="0" smtClean="0">
                <a:cs typeface="B Titr" pitchFamily="2" charset="-78"/>
              </a:rPr>
              <a:t>D</a:t>
            </a:r>
            <a:r>
              <a:rPr lang="fa-IR" sz="2400" dirty="0" smtClean="0">
                <a:cs typeface="B Titr" pitchFamily="2" charset="-78"/>
              </a:rPr>
              <a:t>)</a:t>
            </a:r>
          </a:p>
          <a:p>
            <a:pPr marL="342900" marR="0" lvl="0" indent="-342900" algn="just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fa-IR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B Titr" pitchFamily="2" charset="-78"/>
              </a:rPr>
              <a:t>هیستری(</a:t>
            </a:r>
            <a:r>
              <a:rPr kumimoji="0" lang="en-US" sz="24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B Titr" pitchFamily="2" charset="-78"/>
              </a:rPr>
              <a:t>Hy</a:t>
            </a:r>
            <a:r>
              <a:rPr kumimoji="0" lang="fa-IR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B Titr" pitchFamily="2" charset="-78"/>
              </a:rPr>
              <a:t>)</a:t>
            </a:r>
          </a:p>
          <a:p>
            <a:pPr marL="342900" marR="0" lvl="0" indent="-342900" algn="just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fa-IR" sz="2400" dirty="0" smtClean="0">
                <a:cs typeface="B Titr" pitchFamily="2" charset="-78"/>
              </a:rPr>
              <a:t>انحراف روانی اجتماعی(</a:t>
            </a:r>
            <a:r>
              <a:rPr lang="en-US" sz="2400" dirty="0" smtClean="0">
                <a:cs typeface="B Titr" pitchFamily="2" charset="-78"/>
              </a:rPr>
              <a:t>Pd</a:t>
            </a:r>
            <a:r>
              <a:rPr lang="fa-IR" sz="2400" dirty="0" smtClean="0">
                <a:cs typeface="B Titr" pitchFamily="2" charset="-78"/>
              </a:rPr>
              <a:t>)</a:t>
            </a:r>
          </a:p>
          <a:p>
            <a:pPr marL="342900" marR="0" lvl="0" indent="-342900" algn="just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fa-IR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B Titr" pitchFamily="2" charset="-78"/>
              </a:rPr>
              <a:t>مردانگی- زنانگی(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B Titr" pitchFamily="2" charset="-78"/>
              </a:rPr>
              <a:t>Mf</a:t>
            </a:r>
            <a:r>
              <a:rPr kumimoji="0" lang="fa-IR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B Titr" pitchFamily="2" charset="-78"/>
              </a:rPr>
              <a:t>)</a:t>
            </a:r>
          </a:p>
          <a:p>
            <a:pPr marL="342900" marR="0" lvl="0" indent="-342900" algn="just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fa-IR" sz="2400" dirty="0" smtClean="0">
                <a:cs typeface="B Titr" pitchFamily="2" charset="-78"/>
              </a:rPr>
              <a:t>پارانویا(</a:t>
            </a:r>
            <a:r>
              <a:rPr lang="en-US" sz="2400" dirty="0" smtClean="0">
                <a:cs typeface="B Titr" pitchFamily="2" charset="-78"/>
              </a:rPr>
              <a:t>Pa</a:t>
            </a:r>
            <a:r>
              <a:rPr lang="fa-IR" sz="2400" dirty="0" smtClean="0">
                <a:cs typeface="B Titr" pitchFamily="2" charset="-78"/>
              </a:rPr>
              <a:t>)</a:t>
            </a:r>
          </a:p>
          <a:p>
            <a:pPr marL="342900" marR="0" lvl="0" indent="-342900" algn="just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fa-IR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B Titr" pitchFamily="2" charset="-78"/>
              </a:rPr>
              <a:t>ضعف روانی(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B Titr" pitchFamily="2" charset="-78"/>
              </a:rPr>
              <a:t>Pt</a:t>
            </a:r>
            <a:r>
              <a:rPr kumimoji="0" lang="fa-IR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B Titr" pitchFamily="2" charset="-78"/>
              </a:rPr>
              <a:t>)</a:t>
            </a:r>
          </a:p>
          <a:p>
            <a:pPr marL="342900" marR="0" lvl="0" indent="-342900" algn="just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fa-IR" sz="2400" dirty="0" smtClean="0">
                <a:cs typeface="B Titr" pitchFamily="2" charset="-78"/>
              </a:rPr>
              <a:t>اسکیزوفرنی(</a:t>
            </a:r>
            <a:r>
              <a:rPr lang="en-US" sz="2400" dirty="0" smtClean="0">
                <a:cs typeface="B Titr" pitchFamily="2" charset="-78"/>
              </a:rPr>
              <a:t>Sc</a:t>
            </a:r>
            <a:r>
              <a:rPr lang="fa-IR" sz="2400" dirty="0" smtClean="0">
                <a:cs typeface="B Titr" pitchFamily="2" charset="-78"/>
              </a:rPr>
              <a:t>)</a:t>
            </a:r>
          </a:p>
          <a:p>
            <a:pPr marL="342900" marR="0" lvl="0" indent="-342900" algn="just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fa-IR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B Titr" pitchFamily="2" charset="-78"/>
              </a:rPr>
              <a:t>هیپومانی(</a:t>
            </a:r>
            <a:r>
              <a:rPr lang="en-US" sz="2400" dirty="0" smtClean="0">
                <a:cs typeface="B Titr" pitchFamily="2" charset="-78"/>
              </a:rPr>
              <a:t>Ma</a:t>
            </a:r>
            <a:r>
              <a:rPr kumimoji="0" lang="fa-IR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B Titr" pitchFamily="2" charset="-78"/>
              </a:rPr>
              <a:t>)</a:t>
            </a:r>
          </a:p>
          <a:p>
            <a:pPr marL="342900" marR="0" lvl="0" indent="-342900" algn="just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fa-IR" sz="2400" dirty="0" smtClean="0">
                <a:cs typeface="B Titr" pitchFamily="2" charset="-78"/>
              </a:rPr>
              <a:t>درونگرایی اجتماعی(</a:t>
            </a:r>
            <a:r>
              <a:rPr lang="en-US" sz="2400" dirty="0" smtClean="0">
                <a:cs typeface="B Titr" pitchFamily="2" charset="-78"/>
              </a:rPr>
              <a:t>Si</a:t>
            </a:r>
            <a:r>
              <a:rPr lang="fa-IR" sz="2400" dirty="0" smtClean="0">
                <a:cs typeface="B Titr" pitchFamily="2" charset="-78"/>
              </a:rPr>
              <a:t>)</a:t>
            </a:r>
            <a:endParaRPr kumimoji="0" lang="fa-IR" sz="24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B Titr" pitchFamily="2" charset="-78"/>
            </a:endParaRPr>
          </a:p>
          <a:p>
            <a:pPr marL="342900" marR="0" lvl="0" indent="-342900" algn="just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fa-IR" sz="24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B Titr" pitchFamily="2" charset="-78"/>
            </a:endParaRPr>
          </a:p>
          <a:p>
            <a:pPr marL="342900" marR="0" lvl="0" indent="-342900" algn="just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fa-IR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B Titr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 bright="15000" contrast="-22000"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 txBox="1">
            <a:spLocks/>
          </p:cNvSpPr>
          <p:nvPr/>
        </p:nvSpPr>
        <p:spPr>
          <a:xfrm>
            <a:off x="214282" y="571480"/>
            <a:ext cx="8643998" cy="57864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just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fa-IR" sz="3200" dirty="0" smtClean="0">
                <a:cs typeface="B Titr" pitchFamily="2" charset="-78"/>
              </a:rPr>
              <a:t>مراحل تفسیر</a:t>
            </a:r>
            <a:r>
              <a:rPr lang="en-US" sz="3200" dirty="0" smtClean="0">
                <a:cs typeface="B Titr" pitchFamily="2" charset="-78"/>
              </a:rPr>
              <a:t>:</a:t>
            </a:r>
            <a:endParaRPr lang="fa-IR" sz="3200" dirty="0" smtClean="0">
              <a:cs typeface="B Titr" pitchFamily="2" charset="-78"/>
            </a:endParaRPr>
          </a:p>
          <a:p>
            <a:pPr marL="342900" marR="0" lvl="0" indent="-342900" algn="just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2400" dirty="0" smtClean="0">
              <a:cs typeface="B Titr" pitchFamily="2" charset="-78"/>
            </a:endParaRPr>
          </a:p>
          <a:p>
            <a:pPr marL="342900" marR="0" lvl="0" indent="-342900" algn="just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fa-IR" sz="2400" dirty="0" smtClean="0">
                <a:cs typeface="B Titr" pitchFamily="2" charset="-78"/>
              </a:rPr>
              <a:t>گام یک: زمان صرف شده.</a:t>
            </a:r>
          </a:p>
          <a:p>
            <a:pPr marL="342900" marR="0" lvl="0" indent="-342900" algn="just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fa-I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B Titr" pitchFamily="2" charset="-78"/>
              </a:rPr>
              <a:t>گام</a:t>
            </a:r>
            <a:r>
              <a:rPr kumimoji="0" lang="fa-IR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B Titr" pitchFamily="2" charset="-78"/>
              </a:rPr>
              <a:t> دو: پس از نمره گذاری نیمرخ را رسم کنید.</a:t>
            </a:r>
          </a:p>
          <a:p>
            <a:pPr marL="342900" marR="0" lvl="0" indent="-342900" algn="just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fa-IR" sz="2400" baseline="0" dirty="0" smtClean="0">
                <a:cs typeface="B Titr" pitchFamily="2" charset="-78"/>
              </a:rPr>
              <a:t>گام</a:t>
            </a:r>
            <a:r>
              <a:rPr lang="fa-IR" sz="2400" dirty="0" smtClean="0">
                <a:cs typeface="B Titr" pitchFamily="2" charset="-78"/>
              </a:rPr>
              <a:t> سه: مقیاس ها را تنظیم و نوع کدها را شناسایی کنید.</a:t>
            </a:r>
          </a:p>
          <a:p>
            <a:pPr marL="342900" marR="0" lvl="0" indent="-342900" algn="just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fa-I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B Titr" pitchFamily="2" charset="-78"/>
              </a:rPr>
              <a:t>گام</a:t>
            </a:r>
            <a:r>
              <a:rPr kumimoji="0" lang="fa-IR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B Titr" pitchFamily="2" charset="-78"/>
              </a:rPr>
              <a:t> چهار: روایی نیمرخ را تعیین کنید.</a:t>
            </a:r>
          </a:p>
          <a:p>
            <a:pPr marL="342900" marR="0" lvl="0" indent="-342900" algn="just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fa-IR" sz="2400" baseline="0" dirty="0" smtClean="0">
                <a:cs typeface="B Titr" pitchFamily="2" charset="-78"/>
              </a:rPr>
              <a:t>گام</a:t>
            </a:r>
            <a:r>
              <a:rPr lang="fa-IR" sz="2400" dirty="0" smtClean="0">
                <a:cs typeface="B Titr" pitchFamily="2" charset="-78"/>
              </a:rPr>
              <a:t> پنج: سطح کلی سازگاری را تعیین کنید.</a:t>
            </a:r>
          </a:p>
          <a:p>
            <a:pPr marL="342900" marR="0" lvl="0" indent="-342900" algn="just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fa-I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B Titr" pitchFamily="2" charset="-78"/>
              </a:rPr>
              <a:t>گام</a:t>
            </a:r>
            <a:r>
              <a:rPr kumimoji="0" lang="fa-IR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B Titr" pitchFamily="2" charset="-78"/>
              </a:rPr>
              <a:t> شش: نشانه ها، رفتارها و خصایص شخصیتی را توصیف کنید.</a:t>
            </a:r>
          </a:p>
          <a:p>
            <a:pPr marL="342900" marR="0" lvl="0" indent="-342900" algn="just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fa-IR" sz="2400" baseline="0" dirty="0" smtClean="0">
                <a:cs typeface="B Titr" pitchFamily="2" charset="-78"/>
              </a:rPr>
              <a:t>گام</a:t>
            </a:r>
            <a:r>
              <a:rPr lang="fa-IR" sz="2400" dirty="0" smtClean="0">
                <a:cs typeface="B Titr" pitchFamily="2" charset="-78"/>
              </a:rPr>
              <a:t> هفت: برداشت های تشخیصی را فراهم کنید.</a:t>
            </a:r>
          </a:p>
          <a:p>
            <a:pPr marL="342900" marR="0" lvl="0" indent="-342900" algn="just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fa-I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B Titr" pitchFamily="2" charset="-78"/>
              </a:rPr>
              <a:t>گام</a:t>
            </a:r>
            <a:r>
              <a:rPr kumimoji="0" lang="fa-IR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B Titr" pitchFamily="2" charset="-78"/>
              </a:rPr>
              <a:t> هشت: پی آمدهای درمانی و توصیه ها را به دقت توضیح دهید.</a:t>
            </a:r>
            <a:endParaRPr kumimoji="0" lang="fa-IR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B Titr" pitchFamily="2" charset="-78"/>
            </a:endParaRPr>
          </a:p>
          <a:p>
            <a:pPr marL="342900" marR="0" lvl="0" indent="-342900" algn="just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fa-IR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B Titr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 bright="15000" contrast="-22000"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 txBox="1">
            <a:spLocks/>
          </p:cNvSpPr>
          <p:nvPr/>
        </p:nvSpPr>
        <p:spPr>
          <a:xfrm>
            <a:off x="214282" y="571480"/>
            <a:ext cx="8643998" cy="57864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r" rtl="1"/>
            <a:r>
              <a:rPr lang="fa-IR" sz="3200" b="1" dirty="0" smtClean="0">
                <a:cs typeface="B Titr" pitchFamily="2" charset="-78"/>
              </a:rPr>
              <a:t>آزمون بالینی چند محوری میلیون-3(</a:t>
            </a:r>
            <a:r>
              <a:rPr lang="en-US" sz="3200" b="1" dirty="0" smtClean="0">
                <a:cs typeface="B Titr" pitchFamily="2" charset="-78"/>
              </a:rPr>
              <a:t>MCMI-III</a:t>
            </a:r>
            <a:r>
              <a:rPr lang="fa-IR" sz="3200" b="1" dirty="0" smtClean="0">
                <a:cs typeface="B Titr" pitchFamily="2" charset="-78"/>
              </a:rPr>
              <a:t>)</a:t>
            </a:r>
            <a:r>
              <a:rPr lang="en-US" sz="3200" b="1" dirty="0" smtClean="0">
                <a:cs typeface="B Titr" pitchFamily="2" charset="-78"/>
              </a:rPr>
              <a:t>:</a:t>
            </a:r>
            <a:r>
              <a:rPr lang="fa-IR" sz="3200" b="1" dirty="0" smtClean="0">
                <a:cs typeface="B Titr" pitchFamily="2" charset="-78"/>
              </a:rPr>
              <a:t> </a:t>
            </a:r>
            <a:endParaRPr lang="en-US" sz="3200" b="1" dirty="0" smtClean="0">
              <a:cs typeface="B Titr" pitchFamily="2" charset="-78"/>
            </a:endParaRPr>
          </a:p>
          <a:p>
            <a:pPr algn="r"/>
            <a:endParaRPr lang="en-US" sz="2400" dirty="0" smtClean="0"/>
          </a:p>
          <a:p>
            <a:pPr algn="r"/>
            <a:r>
              <a:rPr lang="fa-IR" sz="2400" dirty="0" smtClean="0">
                <a:cs typeface="B Titr" pitchFamily="2" charset="-78"/>
              </a:rPr>
              <a:t>توسط میلون در سال 1994 مطرح گردید که شامل 175 سوال است که به صورت بلی خیر پاسخ داده می شود.</a:t>
            </a:r>
          </a:p>
          <a:p>
            <a:pPr algn="r"/>
            <a:endParaRPr lang="fa-IR" sz="2400" dirty="0" smtClean="0">
              <a:cs typeface="B Titr" pitchFamily="2" charset="-78"/>
            </a:endParaRPr>
          </a:p>
          <a:p>
            <a:pPr algn="r"/>
            <a:r>
              <a:rPr lang="fa-IR" sz="2400" dirty="0" smtClean="0">
                <a:cs typeface="B Titr" pitchFamily="2" charset="-78"/>
              </a:rPr>
              <a:t>این آزمون 14 الگوی بالینی شخصیت و 10 نشانگان بالینی را می سنجد و برای </a:t>
            </a:r>
            <a:endParaRPr lang="en-US" sz="2400" dirty="0" smtClean="0">
              <a:cs typeface="B Titr" pitchFamily="2" charset="-78"/>
            </a:endParaRPr>
          </a:p>
          <a:p>
            <a:pPr algn="r"/>
            <a:r>
              <a:rPr lang="fa-IR" sz="2400" dirty="0" smtClean="0">
                <a:cs typeface="B Titr" pitchFamily="2" charset="-78"/>
              </a:rPr>
              <a:t>بزرگسالان 18 سال به بالا استفاده می شود.</a:t>
            </a:r>
          </a:p>
          <a:p>
            <a:pPr algn="r"/>
            <a:endParaRPr lang="en-US" sz="2400" dirty="0" smtClean="0">
              <a:cs typeface="B Titr" pitchFamily="2" charset="-78"/>
            </a:endParaRPr>
          </a:p>
          <a:p>
            <a:pPr algn="r"/>
            <a:r>
              <a:rPr lang="fa-IR" sz="2400" dirty="0" smtClean="0">
                <a:cs typeface="B Titr" pitchFamily="2" charset="-78"/>
              </a:rPr>
              <a:t>برای هنجاریابی آن از نمره های نرخ پایه به جای نمره استاندارد استفاده شد</a:t>
            </a:r>
            <a:endParaRPr lang="en-US" sz="2400" dirty="0" smtClean="0">
              <a:cs typeface="B Titr" pitchFamily="2" charset="-78"/>
            </a:endParaRPr>
          </a:p>
          <a:p>
            <a:pPr algn="r"/>
            <a:endParaRPr lang="en-US" sz="2400" dirty="0" smtClean="0"/>
          </a:p>
          <a:p>
            <a:pPr algn="r"/>
            <a:endParaRPr kumimoji="0" lang="fa-IR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B Titr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 bright="15000" contrast="-22000"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 txBox="1">
            <a:spLocks/>
          </p:cNvSpPr>
          <p:nvPr/>
        </p:nvSpPr>
        <p:spPr>
          <a:xfrm>
            <a:off x="214282" y="571480"/>
            <a:ext cx="8643998" cy="57864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r" rtl="1"/>
            <a:r>
              <a:rPr lang="fa-IR" sz="3200" b="1" dirty="0" smtClean="0">
                <a:cs typeface="B Titr" pitchFamily="2" charset="-78"/>
              </a:rPr>
              <a:t>دلیل استفاده از نمره نرخ پایه(</a:t>
            </a:r>
            <a:r>
              <a:rPr lang="en-US" sz="3200" b="1" dirty="0" smtClean="0">
                <a:cs typeface="B Titr" pitchFamily="2" charset="-78"/>
              </a:rPr>
              <a:t>base rate</a:t>
            </a:r>
            <a:r>
              <a:rPr lang="fa-IR" sz="3200" b="1" dirty="0" smtClean="0">
                <a:cs typeface="B Titr" pitchFamily="2" charset="-78"/>
              </a:rPr>
              <a:t>):</a:t>
            </a:r>
          </a:p>
          <a:p>
            <a:pPr algn="r"/>
            <a:endParaRPr lang="fa-IR" sz="2400" dirty="0" smtClean="0"/>
          </a:p>
          <a:p>
            <a:pPr algn="r"/>
            <a:endParaRPr lang="fa-IR" sz="2400" dirty="0" smtClean="0">
              <a:cs typeface="B Titr" pitchFamily="2" charset="-78"/>
            </a:endParaRPr>
          </a:p>
          <a:p>
            <a:pPr algn="r"/>
            <a:endParaRPr lang="fa-IR" sz="2400" dirty="0" smtClean="0">
              <a:cs typeface="B Titr" pitchFamily="2" charset="-78"/>
            </a:endParaRPr>
          </a:p>
          <a:p>
            <a:pPr algn="r"/>
            <a:r>
              <a:rPr lang="fa-IR" sz="2400" dirty="0" smtClean="0">
                <a:cs typeface="B Titr" pitchFamily="2" charset="-78"/>
              </a:rPr>
              <a:t>تفاوت در میزان شیوع اختلالات</a:t>
            </a:r>
          </a:p>
          <a:p>
            <a:pPr algn="r"/>
            <a:endParaRPr lang="fa-IR" sz="2400" dirty="0" smtClean="0">
              <a:cs typeface="B Titr" pitchFamily="2" charset="-78"/>
            </a:endParaRPr>
          </a:p>
          <a:p>
            <a:pPr algn="r"/>
            <a:endParaRPr lang="fa-IR" sz="2400" dirty="0" smtClean="0">
              <a:cs typeface="B Titr" pitchFamily="2" charset="-78"/>
            </a:endParaRPr>
          </a:p>
          <a:p>
            <a:pPr algn="r"/>
            <a:endParaRPr lang="fa-IR" sz="2400" dirty="0" smtClean="0">
              <a:cs typeface="B Titr" pitchFamily="2" charset="-78"/>
            </a:endParaRPr>
          </a:p>
          <a:p>
            <a:pPr algn="r"/>
            <a:endParaRPr lang="fa-IR" sz="2400" dirty="0" smtClean="0">
              <a:cs typeface="B Titr" pitchFamily="2" charset="-78"/>
            </a:endParaRPr>
          </a:p>
          <a:p>
            <a:pPr algn="r"/>
            <a:r>
              <a:rPr lang="fa-IR" sz="2400" dirty="0" smtClean="0">
                <a:cs typeface="B Titr" pitchFamily="2" charset="-78"/>
              </a:rPr>
              <a:t>به حداکثر رساندن کارآیی تشخیصی مقیاس ها</a:t>
            </a:r>
          </a:p>
          <a:p>
            <a:pPr algn="r"/>
            <a:endParaRPr lang="fa-IR" sz="2400" dirty="0" smtClean="0">
              <a:cs typeface="B Titr" pitchFamily="2" charset="-78"/>
            </a:endParaRPr>
          </a:p>
          <a:p>
            <a:pPr algn="r"/>
            <a:endParaRPr lang="en-US" sz="2400" dirty="0">
              <a:cs typeface="B Titr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 bright="15000" contrast="-22000"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 txBox="1">
            <a:spLocks/>
          </p:cNvSpPr>
          <p:nvPr/>
        </p:nvSpPr>
        <p:spPr>
          <a:xfrm>
            <a:off x="214282" y="571480"/>
            <a:ext cx="8643998" cy="57864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r"/>
            <a:r>
              <a:rPr lang="fa-IR" sz="3200" dirty="0" smtClean="0">
                <a:cs typeface="B Titr" pitchFamily="2" charset="-78"/>
              </a:rPr>
              <a:t>موارد استفاده:</a:t>
            </a:r>
          </a:p>
          <a:p>
            <a:pPr algn="r"/>
            <a:endParaRPr lang="en-US" sz="2400" dirty="0" smtClean="0"/>
          </a:p>
          <a:p>
            <a:pPr algn="r"/>
            <a:r>
              <a:rPr lang="fa-IR" sz="2400" dirty="0" smtClean="0">
                <a:cs typeface="B Titr" pitchFamily="2" charset="-78"/>
              </a:rPr>
              <a:t>تصمیم گیری بالینی</a:t>
            </a:r>
          </a:p>
          <a:p>
            <a:pPr algn="r"/>
            <a:r>
              <a:rPr lang="fa-IR" sz="2400" dirty="0" smtClean="0">
                <a:cs typeface="B Titr" pitchFamily="2" charset="-78"/>
              </a:rPr>
              <a:t>شرح ویژگی های روانشناختی افراد</a:t>
            </a:r>
          </a:p>
          <a:p>
            <a:pPr algn="r"/>
            <a:r>
              <a:rPr lang="fa-IR" sz="2400" dirty="0" smtClean="0">
                <a:cs typeface="B Titr" pitchFamily="2" charset="-78"/>
              </a:rPr>
              <a:t>صفات شخصیت و آسیب شناسی روانی</a:t>
            </a:r>
          </a:p>
          <a:p>
            <a:pPr algn="r"/>
            <a:endParaRPr lang="fa-IR" sz="2400" dirty="0" smtClean="0"/>
          </a:p>
          <a:p>
            <a:pPr algn="r"/>
            <a:endParaRPr lang="en-US" sz="3200" b="1" dirty="0" smtClean="0">
              <a:cs typeface="B Titr" pitchFamily="2" charset="-78"/>
            </a:endParaRPr>
          </a:p>
          <a:p>
            <a:pPr algn="r"/>
            <a:r>
              <a:rPr lang="fa-IR" sz="3200" b="1" dirty="0" smtClean="0">
                <a:cs typeface="B Titr" pitchFamily="2" charset="-78"/>
              </a:rPr>
              <a:t>ویژگی ها:</a:t>
            </a:r>
          </a:p>
          <a:p>
            <a:pPr algn="r"/>
            <a:endParaRPr lang="en-US" sz="2400" dirty="0" smtClean="0">
              <a:cs typeface="B Titr" pitchFamily="2" charset="-78"/>
            </a:endParaRPr>
          </a:p>
          <a:p>
            <a:pPr algn="r"/>
            <a:r>
              <a:rPr lang="fa-IR" sz="2400" dirty="0" smtClean="0">
                <a:cs typeface="B Titr" pitchFamily="2" charset="-78"/>
              </a:rPr>
              <a:t>از یک نظریه بالینی جامع ساخته شده است</a:t>
            </a:r>
          </a:p>
          <a:p>
            <a:pPr algn="r"/>
            <a:r>
              <a:rPr lang="fa-IR" sz="2400" dirty="0" smtClean="0">
                <a:cs typeface="B Titr" pitchFamily="2" charset="-78"/>
              </a:rPr>
              <a:t>ملاک های دی اس ام را منکعس می کند.</a:t>
            </a:r>
          </a:p>
          <a:p>
            <a:pPr algn="r"/>
            <a:r>
              <a:rPr lang="fa-IR" sz="2400" dirty="0" smtClean="0">
                <a:cs typeface="B Titr" pitchFamily="2" charset="-78"/>
              </a:rPr>
              <a:t>در نظر گرفتن نرخ پایه</a:t>
            </a:r>
          </a:p>
          <a:p>
            <a:pPr algn="r"/>
            <a:r>
              <a:rPr lang="fa-IR" sz="2400" dirty="0" smtClean="0">
                <a:cs typeface="B Titr" pitchFamily="2" charset="-78"/>
              </a:rPr>
              <a:t>بهره گیری از فرایند رواسازی</a:t>
            </a:r>
          </a:p>
          <a:p>
            <a:pPr algn="r"/>
            <a:r>
              <a:rPr lang="fa-IR" sz="2400" dirty="0" smtClean="0">
                <a:cs typeface="B Titr" pitchFamily="2" charset="-78"/>
              </a:rPr>
              <a:t>سادگی اجرا</a:t>
            </a:r>
            <a:endParaRPr lang="en-US" sz="2400" dirty="0" smtClean="0">
              <a:cs typeface="B Titr" pitchFamily="2" charset="-78"/>
            </a:endParaRPr>
          </a:p>
          <a:p>
            <a:pPr algn="r"/>
            <a:endParaRPr kumimoji="0" lang="fa-IR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B Titr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 bright="15000" contrast="-22000"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 txBox="1">
            <a:spLocks/>
          </p:cNvSpPr>
          <p:nvPr/>
        </p:nvSpPr>
        <p:spPr>
          <a:xfrm>
            <a:off x="214282" y="571480"/>
            <a:ext cx="8643998" cy="57864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r"/>
            <a:endParaRPr lang="fa-IR" sz="2400" dirty="0" smtClean="0"/>
          </a:p>
          <a:p>
            <a:pPr algn="r"/>
            <a:endParaRPr lang="fa-IR" sz="2400" dirty="0" smtClean="0"/>
          </a:p>
          <a:p>
            <a:pPr algn="r"/>
            <a:r>
              <a:rPr lang="fa-IR" sz="3200" b="1" dirty="0" smtClean="0">
                <a:cs typeface="B Titr" pitchFamily="2" charset="-78"/>
              </a:rPr>
              <a:t>مقیاس ها:</a:t>
            </a:r>
          </a:p>
          <a:p>
            <a:pPr algn="r"/>
            <a:endParaRPr lang="fa-IR" sz="2400" dirty="0" smtClean="0">
              <a:cs typeface="B Titr" pitchFamily="2" charset="-78"/>
            </a:endParaRPr>
          </a:p>
          <a:p>
            <a:pPr algn="r"/>
            <a:r>
              <a:rPr lang="fa-IR" sz="2400" dirty="0" smtClean="0">
                <a:cs typeface="B Titr" pitchFamily="2" charset="-78"/>
              </a:rPr>
              <a:t>مقیاس 1: شخصیت اسکیزوئید</a:t>
            </a:r>
          </a:p>
          <a:p>
            <a:pPr algn="r"/>
            <a:r>
              <a:rPr lang="fa-IR" sz="2400" dirty="0" smtClean="0">
                <a:cs typeface="B Titr" pitchFamily="2" charset="-78"/>
              </a:rPr>
              <a:t>منفعل- منزوی</a:t>
            </a:r>
          </a:p>
          <a:p>
            <a:pPr algn="r" rtl="1"/>
            <a:endParaRPr lang="fa-IR" sz="2400" dirty="0" smtClean="0">
              <a:cs typeface="B Titr" pitchFamily="2" charset="-78"/>
            </a:endParaRPr>
          </a:p>
          <a:p>
            <a:pPr algn="r" rtl="1"/>
            <a:r>
              <a:rPr lang="fa-IR" sz="2400" dirty="0" smtClean="0">
                <a:cs typeface="B Titr" pitchFamily="2" charset="-78"/>
              </a:rPr>
              <a:t>مقیاس </a:t>
            </a:r>
            <a:r>
              <a:rPr lang="en-US" sz="2400" dirty="0" smtClean="0">
                <a:cs typeface="B Titr" pitchFamily="2" charset="-78"/>
              </a:rPr>
              <a:t>2A</a:t>
            </a:r>
            <a:r>
              <a:rPr lang="fa-IR" sz="2400" dirty="0" smtClean="0">
                <a:cs typeface="B Titr" pitchFamily="2" charset="-78"/>
              </a:rPr>
              <a:t>: شخصیت دوری گزین</a:t>
            </a:r>
          </a:p>
          <a:p>
            <a:pPr algn="r" rtl="1"/>
            <a:r>
              <a:rPr lang="fa-IR" sz="2400" dirty="0" smtClean="0">
                <a:cs typeface="B Titr" pitchFamily="2" charset="-78"/>
              </a:rPr>
              <a:t>فعال- منزوی</a:t>
            </a:r>
          </a:p>
          <a:p>
            <a:pPr algn="r" rtl="1"/>
            <a:endParaRPr lang="fa-IR" sz="2400" dirty="0" smtClean="0">
              <a:cs typeface="B Titr" pitchFamily="2" charset="-78"/>
            </a:endParaRPr>
          </a:p>
          <a:p>
            <a:pPr algn="r" rtl="1"/>
            <a:r>
              <a:rPr lang="fa-IR" sz="2400" dirty="0" smtClean="0">
                <a:cs typeface="B Titr" pitchFamily="2" charset="-78"/>
              </a:rPr>
              <a:t>مقیاس </a:t>
            </a:r>
            <a:r>
              <a:rPr lang="en-US" sz="2400" dirty="0" smtClean="0">
                <a:cs typeface="B Titr" pitchFamily="2" charset="-78"/>
              </a:rPr>
              <a:t>2B</a:t>
            </a:r>
            <a:r>
              <a:rPr lang="fa-IR" sz="2400" dirty="0" smtClean="0">
                <a:cs typeface="B Titr" pitchFamily="2" charset="-78"/>
              </a:rPr>
              <a:t>:شخصیت افسرده</a:t>
            </a:r>
          </a:p>
          <a:p>
            <a:pPr algn="r" rtl="1"/>
            <a:r>
              <a:rPr lang="fa-IR" sz="2400" dirty="0" smtClean="0">
                <a:cs typeface="B Titr" pitchFamily="2" charset="-78"/>
              </a:rPr>
              <a:t>منفعل- منزوی</a:t>
            </a:r>
          </a:p>
          <a:p>
            <a:pPr algn="r" rtl="1"/>
            <a:endParaRPr lang="fa-IR" sz="2400" dirty="0" smtClean="0">
              <a:cs typeface="B Titr" pitchFamily="2" charset="-78"/>
            </a:endParaRPr>
          </a:p>
          <a:p>
            <a:pPr algn="r" rtl="1"/>
            <a:r>
              <a:rPr lang="fa-IR" sz="2400" dirty="0" smtClean="0">
                <a:cs typeface="B Titr" pitchFamily="2" charset="-78"/>
              </a:rPr>
              <a:t>مقیاس 3: شخصیت وابسته</a:t>
            </a:r>
          </a:p>
          <a:p>
            <a:pPr algn="r" rtl="1"/>
            <a:r>
              <a:rPr lang="fa-IR" sz="2400" dirty="0" smtClean="0">
                <a:cs typeface="B Titr" pitchFamily="2" charset="-78"/>
              </a:rPr>
              <a:t>منفعل وابسته</a:t>
            </a:r>
          </a:p>
          <a:p>
            <a:pPr algn="r" rtl="1"/>
            <a:endParaRPr lang="fa-IR" sz="2400" dirty="0" smtClean="0"/>
          </a:p>
          <a:p>
            <a:pPr algn="r" rtl="1"/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 bright="15000" contrast="-22000"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44" y="714356"/>
            <a:ext cx="9001156" cy="5786478"/>
          </a:xfrm>
        </p:spPr>
        <p:txBody>
          <a:bodyPr>
            <a:normAutofit/>
          </a:bodyPr>
          <a:lstStyle/>
          <a:p>
            <a:pPr algn="ctr" rtl="1">
              <a:lnSpc>
                <a:spcPct val="150000"/>
              </a:lnSpc>
              <a:buNone/>
            </a:pPr>
            <a:r>
              <a:rPr lang="fa-IR" dirty="0" smtClean="0">
                <a:cs typeface="B Titr" pitchFamily="2" charset="-78"/>
              </a:rPr>
              <a:t>پرسش نامه های شخصیت</a:t>
            </a:r>
          </a:p>
          <a:p>
            <a:pPr algn="ctr" rtl="1">
              <a:lnSpc>
                <a:spcPct val="150000"/>
              </a:lnSpc>
              <a:buNone/>
            </a:pPr>
            <a:endParaRPr lang="fa-IR" dirty="0" smtClean="0">
              <a:cs typeface="B Titr" pitchFamily="2" charset="-78"/>
            </a:endParaRPr>
          </a:p>
          <a:p>
            <a:pPr algn="ctr" rtl="1">
              <a:lnSpc>
                <a:spcPct val="150000"/>
              </a:lnSpc>
              <a:buFont typeface="Wingdings" pitchFamily="2" charset="2"/>
              <a:buChar char="v"/>
            </a:pPr>
            <a:r>
              <a:rPr lang="fa-IR" sz="2400" dirty="0" smtClean="0">
                <a:cs typeface="B Titr" pitchFamily="2" charset="-78"/>
              </a:rPr>
              <a:t>پرسش نامه</a:t>
            </a:r>
            <a:r>
              <a:rPr lang="en-US" sz="2400" dirty="0" smtClean="0">
                <a:cs typeface="B Titr" pitchFamily="2" charset="-78"/>
              </a:rPr>
              <a:t> </a:t>
            </a:r>
            <a:r>
              <a:rPr lang="fa-IR" sz="2400" dirty="0" smtClean="0">
                <a:cs typeface="B Titr" pitchFamily="2" charset="-78"/>
              </a:rPr>
              <a:t> شخصیتی چندوجهی مینه سوتا (</a:t>
            </a:r>
            <a:r>
              <a:rPr lang="en-US" sz="2400" dirty="0" smtClean="0">
                <a:cs typeface="B Titr" pitchFamily="2" charset="-78"/>
              </a:rPr>
              <a:t>MMPI-II</a:t>
            </a:r>
            <a:r>
              <a:rPr lang="fa-IR" sz="2400" dirty="0" smtClean="0">
                <a:cs typeface="B Titr" pitchFamily="2" charset="-78"/>
              </a:rPr>
              <a:t>)</a:t>
            </a:r>
            <a:endParaRPr lang="en-US" sz="2400" dirty="0" smtClean="0">
              <a:cs typeface="B Titr" pitchFamily="2" charset="-78"/>
            </a:endParaRPr>
          </a:p>
          <a:p>
            <a:pPr algn="ctr" rtl="1">
              <a:lnSpc>
                <a:spcPct val="150000"/>
              </a:lnSpc>
              <a:buFont typeface="Wingdings" pitchFamily="2" charset="2"/>
              <a:buChar char="v"/>
            </a:pPr>
            <a:r>
              <a:rPr lang="fa-IR" sz="2400" dirty="0" smtClean="0">
                <a:cs typeface="B Titr" pitchFamily="2" charset="-78"/>
              </a:rPr>
              <a:t>پرسش نامه چند محوری بالینی میلون</a:t>
            </a:r>
            <a:r>
              <a:rPr lang="en-US" sz="2400" dirty="0" smtClean="0">
                <a:cs typeface="B Titr" pitchFamily="2" charset="-78"/>
              </a:rPr>
              <a:t>MCMI-III</a:t>
            </a:r>
            <a:r>
              <a:rPr lang="fa-IR" sz="2400" dirty="0" smtClean="0">
                <a:cs typeface="B Titr" pitchFamily="2" charset="-78"/>
              </a:rPr>
              <a:t>)</a:t>
            </a:r>
            <a:endParaRPr lang="en-US" sz="2400" dirty="0" smtClean="0">
              <a:cs typeface="B Titr" pitchFamily="2" charset="-78"/>
            </a:endParaRPr>
          </a:p>
          <a:p>
            <a:pPr algn="ctr" rtl="1">
              <a:lnSpc>
                <a:spcPct val="150000"/>
              </a:lnSpc>
              <a:buFont typeface="Wingdings" pitchFamily="2" charset="2"/>
              <a:buChar char="v"/>
            </a:pPr>
            <a:r>
              <a:rPr lang="fa-IR" sz="2400" dirty="0" smtClean="0">
                <a:cs typeface="B Titr" pitchFamily="2" charset="-78"/>
              </a:rPr>
              <a:t>پرسش نامه شخصیت کتل</a:t>
            </a:r>
          </a:p>
          <a:p>
            <a:pPr algn="ctr" rtl="1">
              <a:lnSpc>
                <a:spcPct val="150000"/>
              </a:lnSpc>
              <a:buFont typeface="Wingdings" pitchFamily="2" charset="2"/>
              <a:buChar char="v"/>
            </a:pPr>
            <a:r>
              <a:rPr lang="fa-IR" sz="2400" dirty="0" smtClean="0">
                <a:cs typeface="B Titr" pitchFamily="2" charset="-78"/>
              </a:rPr>
              <a:t>پرسش نامه شخصیت نئو</a:t>
            </a:r>
          </a:p>
          <a:p>
            <a:pPr algn="ctr" rtl="1">
              <a:lnSpc>
                <a:spcPct val="150000"/>
              </a:lnSpc>
              <a:buFont typeface="Wingdings" pitchFamily="2" charset="2"/>
              <a:buChar char="v"/>
            </a:pPr>
            <a:r>
              <a:rPr lang="fa-IR" sz="2400" dirty="0" smtClean="0">
                <a:cs typeface="B Titr" pitchFamily="2" charset="-78"/>
              </a:rPr>
              <a:t>پرسش نامه شخصیت آیزنک</a:t>
            </a:r>
          </a:p>
          <a:p>
            <a:pPr algn="ctr" rtl="1">
              <a:lnSpc>
                <a:spcPct val="150000"/>
              </a:lnSpc>
              <a:buFont typeface="Wingdings" pitchFamily="2" charset="2"/>
              <a:buChar char="v"/>
            </a:pPr>
            <a:r>
              <a:rPr lang="fa-IR" sz="2400" smtClean="0">
                <a:cs typeface="B Titr" pitchFamily="2" charset="-78"/>
              </a:rPr>
              <a:t>و ...</a:t>
            </a:r>
            <a:endParaRPr lang="fa-IR" sz="2400" dirty="0" smtClean="0">
              <a:cs typeface="B Titr" pitchFamily="2" charset="-78"/>
            </a:endParaRPr>
          </a:p>
          <a:p>
            <a:pPr algn="ctr" rtl="1">
              <a:lnSpc>
                <a:spcPct val="150000"/>
              </a:lnSpc>
              <a:buFont typeface="Wingdings" pitchFamily="2" charset="2"/>
              <a:buChar char="v"/>
            </a:pPr>
            <a:endParaRPr lang="fa-IR" sz="2400" dirty="0" smtClean="0">
              <a:cs typeface="B Titr" pitchFamily="2" charset="-78"/>
            </a:endParaRPr>
          </a:p>
          <a:p>
            <a:pPr algn="ctr" rtl="1">
              <a:lnSpc>
                <a:spcPct val="150000"/>
              </a:lnSpc>
              <a:buFont typeface="Wingdings" pitchFamily="2" charset="2"/>
              <a:buChar char="v"/>
            </a:pPr>
            <a:endParaRPr lang="fa-IR" sz="2400" dirty="0" smtClean="0">
              <a:cs typeface="B Titr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 bright="15000" contrast="-22000"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 txBox="1">
            <a:spLocks/>
          </p:cNvSpPr>
          <p:nvPr/>
        </p:nvSpPr>
        <p:spPr>
          <a:xfrm>
            <a:off x="214282" y="571480"/>
            <a:ext cx="8643998" cy="57864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r"/>
            <a:r>
              <a:rPr lang="fa-IR" sz="2400" dirty="0" smtClean="0">
                <a:cs typeface="B Titr" pitchFamily="2" charset="-78"/>
              </a:rPr>
              <a:t>مقیاس 4: شخصیت نمایشی: </a:t>
            </a:r>
          </a:p>
          <a:p>
            <a:pPr algn="r"/>
            <a:r>
              <a:rPr lang="fa-IR" sz="2400" dirty="0" smtClean="0">
                <a:cs typeface="B Titr" pitchFamily="2" charset="-78"/>
              </a:rPr>
              <a:t>فعال- وابسته</a:t>
            </a:r>
          </a:p>
          <a:p>
            <a:pPr algn="r"/>
            <a:endParaRPr lang="fa-IR" sz="2400" dirty="0" smtClean="0">
              <a:cs typeface="B Titr" pitchFamily="2" charset="-78"/>
            </a:endParaRPr>
          </a:p>
          <a:p>
            <a:pPr algn="r"/>
            <a:r>
              <a:rPr lang="fa-IR" sz="2400" dirty="0" smtClean="0">
                <a:cs typeface="B Titr" pitchFamily="2" charset="-78"/>
              </a:rPr>
              <a:t>مقیاس 5: شخصیت خودشیفته</a:t>
            </a:r>
          </a:p>
          <a:p>
            <a:pPr algn="r"/>
            <a:r>
              <a:rPr lang="fa-IR" sz="2400" dirty="0" smtClean="0">
                <a:cs typeface="B Titr" pitchFamily="2" charset="-78"/>
              </a:rPr>
              <a:t>منفعل مستقل</a:t>
            </a:r>
          </a:p>
          <a:p>
            <a:pPr algn="r" rtl="1"/>
            <a:endParaRPr lang="fa-IR" sz="2400" dirty="0" smtClean="0">
              <a:cs typeface="B Titr" pitchFamily="2" charset="-78"/>
            </a:endParaRPr>
          </a:p>
          <a:p>
            <a:pPr algn="r" rtl="1"/>
            <a:r>
              <a:rPr lang="fa-IR" sz="2400" dirty="0" smtClean="0">
                <a:cs typeface="B Titr" pitchFamily="2" charset="-78"/>
              </a:rPr>
              <a:t>مقیاس </a:t>
            </a:r>
            <a:r>
              <a:rPr lang="en-US" sz="2400" dirty="0" smtClean="0">
                <a:cs typeface="B Titr" pitchFamily="2" charset="-78"/>
              </a:rPr>
              <a:t>6A</a:t>
            </a:r>
            <a:r>
              <a:rPr lang="fa-IR" sz="2400" dirty="0" smtClean="0">
                <a:cs typeface="B Titr" pitchFamily="2" charset="-78"/>
              </a:rPr>
              <a:t>: شخصیت ضد اجتماعی</a:t>
            </a:r>
          </a:p>
          <a:p>
            <a:pPr algn="r" rtl="1"/>
            <a:r>
              <a:rPr lang="fa-IR" sz="2400" dirty="0" smtClean="0">
                <a:cs typeface="B Titr" pitchFamily="2" charset="-78"/>
              </a:rPr>
              <a:t>فعال- مستقل</a:t>
            </a:r>
          </a:p>
          <a:p>
            <a:pPr algn="r" rtl="1"/>
            <a:endParaRPr lang="fa-IR" sz="2400" dirty="0" smtClean="0">
              <a:cs typeface="B Titr" pitchFamily="2" charset="-78"/>
            </a:endParaRPr>
          </a:p>
          <a:p>
            <a:pPr algn="r" rtl="1"/>
            <a:r>
              <a:rPr lang="fa-IR" sz="2400" dirty="0" smtClean="0">
                <a:cs typeface="B Titr" pitchFamily="2" charset="-78"/>
              </a:rPr>
              <a:t>مقیاس </a:t>
            </a:r>
            <a:r>
              <a:rPr lang="en-US" sz="2400" dirty="0" smtClean="0">
                <a:cs typeface="B Titr" pitchFamily="2" charset="-78"/>
              </a:rPr>
              <a:t>6B</a:t>
            </a:r>
            <a:r>
              <a:rPr lang="fa-IR" sz="2400" dirty="0" smtClean="0">
                <a:cs typeface="B Titr" pitchFamily="2" charset="-78"/>
              </a:rPr>
              <a:t>: شخصیت سادیستیک</a:t>
            </a:r>
          </a:p>
          <a:p>
            <a:pPr algn="r" rtl="1"/>
            <a:r>
              <a:rPr lang="fa-IR" sz="2400" dirty="0" smtClean="0">
                <a:cs typeface="B Titr" pitchFamily="2" charset="-78"/>
              </a:rPr>
              <a:t>فعال- ناموافق</a:t>
            </a:r>
          </a:p>
          <a:p>
            <a:pPr algn="r" rtl="1"/>
            <a:endParaRPr lang="fa-IR" sz="2400" dirty="0" smtClean="0">
              <a:cs typeface="B Titr" pitchFamily="2" charset="-78"/>
            </a:endParaRPr>
          </a:p>
          <a:p>
            <a:pPr algn="r" rtl="1"/>
            <a:r>
              <a:rPr lang="fa-IR" sz="2400" dirty="0" smtClean="0">
                <a:cs typeface="B Titr" pitchFamily="2" charset="-78"/>
              </a:rPr>
              <a:t>مقیاس 7: شخصیت وسواسی</a:t>
            </a:r>
          </a:p>
          <a:p>
            <a:pPr algn="r" rtl="1"/>
            <a:r>
              <a:rPr lang="fa-IR" sz="2400" dirty="0" smtClean="0">
                <a:cs typeface="B Titr" pitchFamily="2" charset="-78"/>
              </a:rPr>
              <a:t>منفعل- دوسوگرا</a:t>
            </a:r>
          </a:p>
          <a:p>
            <a:pPr algn="r" rtl="1"/>
            <a:endParaRPr lang="fa-IR" sz="2400" dirty="0" smtClean="0"/>
          </a:p>
          <a:p>
            <a:pPr algn="r" rtl="1"/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 bright="15000" contrast="-22000"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 txBox="1">
            <a:spLocks/>
          </p:cNvSpPr>
          <p:nvPr/>
        </p:nvSpPr>
        <p:spPr>
          <a:xfrm>
            <a:off x="214282" y="571480"/>
            <a:ext cx="8643998" cy="57864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r" rtl="1"/>
            <a:r>
              <a:rPr lang="fa-IR" sz="2400" dirty="0" smtClean="0">
                <a:cs typeface="B Titr" pitchFamily="2" charset="-78"/>
              </a:rPr>
              <a:t>مقیاس </a:t>
            </a:r>
            <a:r>
              <a:rPr lang="en-US" sz="2400" dirty="0" smtClean="0">
                <a:cs typeface="B Titr" pitchFamily="2" charset="-78"/>
              </a:rPr>
              <a:t>8A</a:t>
            </a:r>
            <a:r>
              <a:rPr lang="fa-IR" sz="2400" dirty="0" smtClean="0">
                <a:cs typeface="B Titr" pitchFamily="2" charset="-78"/>
              </a:rPr>
              <a:t>: شخصیت منفی گرا</a:t>
            </a:r>
          </a:p>
          <a:p>
            <a:pPr algn="r" rtl="1"/>
            <a:r>
              <a:rPr lang="fa-IR" sz="2400" dirty="0" smtClean="0">
                <a:cs typeface="B Titr" pitchFamily="2" charset="-78"/>
              </a:rPr>
              <a:t>منفعل-پرخاشگر</a:t>
            </a:r>
          </a:p>
          <a:p>
            <a:pPr algn="r" rtl="1"/>
            <a:endParaRPr lang="fa-IR" sz="2400" dirty="0" smtClean="0">
              <a:cs typeface="B Titr" pitchFamily="2" charset="-78"/>
            </a:endParaRPr>
          </a:p>
          <a:p>
            <a:pPr algn="r" rtl="1"/>
            <a:r>
              <a:rPr lang="fa-IR" sz="2400" dirty="0" smtClean="0">
                <a:cs typeface="B Titr" pitchFamily="2" charset="-78"/>
              </a:rPr>
              <a:t>مقیاس </a:t>
            </a:r>
            <a:r>
              <a:rPr lang="en-US" sz="2400" dirty="0" smtClean="0">
                <a:cs typeface="B Titr" pitchFamily="2" charset="-78"/>
              </a:rPr>
              <a:t>8B</a:t>
            </a:r>
            <a:r>
              <a:rPr lang="fa-IR" sz="2400" dirty="0" smtClean="0">
                <a:cs typeface="B Titr" pitchFamily="2" charset="-78"/>
              </a:rPr>
              <a:t>: شخصیت خودآزار</a:t>
            </a:r>
          </a:p>
          <a:p>
            <a:pPr algn="r" rtl="1"/>
            <a:r>
              <a:rPr lang="fa-IR" sz="2400" dirty="0" smtClean="0">
                <a:cs typeface="B Titr" pitchFamily="2" charset="-78"/>
              </a:rPr>
              <a:t>منفعل-ناراضی</a:t>
            </a:r>
          </a:p>
          <a:p>
            <a:pPr algn="r" rtl="1"/>
            <a:endParaRPr lang="fa-IR" sz="2400" dirty="0" smtClean="0">
              <a:cs typeface="B Titr" pitchFamily="2" charset="-78"/>
            </a:endParaRPr>
          </a:p>
          <a:p>
            <a:pPr algn="r" rtl="1"/>
            <a:endParaRPr lang="fa-IR" sz="2400" dirty="0" smtClean="0">
              <a:cs typeface="B Titr" pitchFamily="2" charset="-78"/>
            </a:endParaRPr>
          </a:p>
          <a:p>
            <a:pPr algn="r" rtl="1"/>
            <a:r>
              <a:rPr lang="fa-IR" sz="2400" dirty="0" smtClean="0">
                <a:cs typeface="B Titr" pitchFamily="2" charset="-78"/>
              </a:rPr>
              <a:t>آسیب شناسی شدید شخصیت</a:t>
            </a:r>
          </a:p>
          <a:p>
            <a:pPr algn="r" rtl="1"/>
            <a:endParaRPr lang="fa-IR" sz="2400" dirty="0" smtClean="0">
              <a:cs typeface="B Titr" pitchFamily="2" charset="-78"/>
            </a:endParaRPr>
          </a:p>
          <a:p>
            <a:pPr algn="r" rtl="1"/>
            <a:r>
              <a:rPr lang="fa-IR" sz="2400" dirty="0" smtClean="0">
                <a:cs typeface="B Titr" pitchFamily="2" charset="-78"/>
              </a:rPr>
              <a:t>مقیاس </a:t>
            </a:r>
            <a:r>
              <a:rPr lang="en-US" sz="2400" dirty="0" smtClean="0">
                <a:cs typeface="B Titr" pitchFamily="2" charset="-78"/>
              </a:rPr>
              <a:t>S</a:t>
            </a:r>
            <a:r>
              <a:rPr lang="fa-IR" sz="2400" dirty="0" smtClean="0">
                <a:cs typeface="B Titr" pitchFamily="2" charset="-78"/>
              </a:rPr>
              <a:t>: اسکیزوتایپال</a:t>
            </a:r>
          </a:p>
          <a:p>
            <a:pPr algn="r" rtl="1"/>
            <a:endParaRPr lang="fa-IR" sz="2400" dirty="0" smtClean="0">
              <a:cs typeface="B Titr" pitchFamily="2" charset="-78"/>
            </a:endParaRPr>
          </a:p>
          <a:p>
            <a:pPr algn="r" rtl="1"/>
            <a:r>
              <a:rPr lang="fa-IR" sz="2400" dirty="0" smtClean="0">
                <a:cs typeface="B Titr" pitchFamily="2" charset="-78"/>
              </a:rPr>
              <a:t>مقیاس </a:t>
            </a:r>
            <a:r>
              <a:rPr lang="en-US" sz="2400" dirty="0" smtClean="0">
                <a:cs typeface="B Titr" pitchFamily="2" charset="-78"/>
              </a:rPr>
              <a:t>C</a:t>
            </a:r>
            <a:r>
              <a:rPr lang="fa-IR" sz="2400" dirty="0" smtClean="0">
                <a:cs typeface="B Titr" pitchFamily="2" charset="-78"/>
              </a:rPr>
              <a:t>: شخصیت مرزی</a:t>
            </a:r>
          </a:p>
          <a:p>
            <a:pPr algn="r" rtl="1"/>
            <a:endParaRPr lang="fa-IR" sz="2400" dirty="0" smtClean="0">
              <a:cs typeface="B Titr" pitchFamily="2" charset="-78"/>
            </a:endParaRPr>
          </a:p>
          <a:p>
            <a:pPr algn="r" rtl="1"/>
            <a:r>
              <a:rPr lang="fa-IR" sz="2400" dirty="0" smtClean="0">
                <a:cs typeface="B Titr" pitchFamily="2" charset="-78"/>
              </a:rPr>
              <a:t>مقیاس </a:t>
            </a:r>
            <a:r>
              <a:rPr lang="en-US" sz="2400" dirty="0" smtClean="0">
                <a:cs typeface="B Titr" pitchFamily="2" charset="-78"/>
              </a:rPr>
              <a:t>P</a:t>
            </a:r>
            <a:r>
              <a:rPr lang="fa-IR" sz="2400" dirty="0" smtClean="0">
                <a:cs typeface="B Titr" pitchFamily="2" charset="-78"/>
              </a:rPr>
              <a:t>: شخصیت پارانوئید</a:t>
            </a:r>
          </a:p>
          <a:p>
            <a:pPr algn="r" rtl="1"/>
            <a:endParaRPr lang="fa-IR" sz="2400" dirty="0" smtClean="0"/>
          </a:p>
          <a:p>
            <a:pPr algn="r" rtl="1"/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 bright="15000" contrast="-22000"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 txBox="1">
            <a:spLocks/>
          </p:cNvSpPr>
          <p:nvPr/>
        </p:nvSpPr>
        <p:spPr>
          <a:xfrm>
            <a:off x="214282" y="571480"/>
            <a:ext cx="8643998" cy="57864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r" rtl="1"/>
            <a:endParaRPr lang="fa-IR" sz="2400" dirty="0" smtClean="0">
              <a:cs typeface="B Titr" pitchFamily="2" charset="-78"/>
            </a:endParaRPr>
          </a:p>
          <a:p>
            <a:pPr algn="r" rtl="1"/>
            <a:endParaRPr lang="fa-IR" sz="2400" dirty="0" smtClean="0">
              <a:cs typeface="B Titr" pitchFamily="2" charset="-78"/>
            </a:endParaRPr>
          </a:p>
          <a:p>
            <a:pPr algn="r" rtl="1"/>
            <a:r>
              <a:rPr lang="fa-IR" sz="2400" dirty="0" smtClean="0">
                <a:cs typeface="B Titr" pitchFamily="2" charset="-78"/>
              </a:rPr>
              <a:t>مقیاس </a:t>
            </a:r>
            <a:r>
              <a:rPr lang="en-US" sz="2400" dirty="0" smtClean="0">
                <a:cs typeface="B Titr" pitchFamily="2" charset="-78"/>
              </a:rPr>
              <a:t>A</a:t>
            </a:r>
            <a:r>
              <a:rPr lang="fa-IR" sz="2400" dirty="0" smtClean="0">
                <a:cs typeface="B Titr" pitchFamily="2" charset="-78"/>
              </a:rPr>
              <a:t>: اختلال اضطراب</a:t>
            </a:r>
          </a:p>
          <a:p>
            <a:pPr algn="r" rtl="1"/>
            <a:r>
              <a:rPr lang="fa-IR" sz="2400" dirty="0" smtClean="0">
                <a:cs typeface="B Titr" pitchFamily="2" charset="-78"/>
              </a:rPr>
              <a:t>مقیاس </a:t>
            </a:r>
            <a:r>
              <a:rPr lang="en-US" sz="2400" dirty="0" smtClean="0">
                <a:cs typeface="B Titr" pitchFamily="2" charset="-78"/>
              </a:rPr>
              <a:t>H</a:t>
            </a:r>
            <a:r>
              <a:rPr lang="fa-IR" sz="2400" dirty="0" smtClean="0">
                <a:cs typeface="B Titr" pitchFamily="2" charset="-78"/>
              </a:rPr>
              <a:t>: اختلال شبه جسمی</a:t>
            </a:r>
            <a:endParaRPr lang="en-US" sz="2400" dirty="0" smtClean="0">
              <a:cs typeface="B Titr" pitchFamily="2" charset="-78"/>
            </a:endParaRPr>
          </a:p>
          <a:p>
            <a:pPr algn="r" rtl="1"/>
            <a:r>
              <a:rPr lang="fa-IR" sz="2400" dirty="0" smtClean="0">
                <a:cs typeface="B Titr" pitchFamily="2" charset="-78"/>
              </a:rPr>
              <a:t>مقیاس </a:t>
            </a:r>
            <a:r>
              <a:rPr lang="en-US" sz="2400" dirty="0" smtClean="0">
                <a:cs typeface="B Titr" pitchFamily="2" charset="-78"/>
              </a:rPr>
              <a:t>N</a:t>
            </a:r>
            <a:r>
              <a:rPr lang="fa-IR" sz="2400" dirty="0" smtClean="0">
                <a:cs typeface="B Titr" pitchFamily="2" charset="-78"/>
              </a:rPr>
              <a:t>: اختلال مانیک</a:t>
            </a:r>
            <a:endParaRPr lang="en-US" sz="2400" dirty="0" smtClean="0">
              <a:cs typeface="B Titr" pitchFamily="2" charset="-78"/>
            </a:endParaRPr>
          </a:p>
          <a:p>
            <a:pPr algn="r" rtl="1"/>
            <a:r>
              <a:rPr lang="fa-IR" sz="2400" dirty="0" smtClean="0">
                <a:cs typeface="B Titr" pitchFamily="2" charset="-78"/>
              </a:rPr>
              <a:t>مقیاس </a:t>
            </a:r>
            <a:r>
              <a:rPr lang="en-US" sz="2400" dirty="0" smtClean="0">
                <a:cs typeface="B Titr" pitchFamily="2" charset="-78"/>
              </a:rPr>
              <a:t>D</a:t>
            </a:r>
            <a:r>
              <a:rPr lang="fa-IR" sz="2400" dirty="0" smtClean="0">
                <a:cs typeface="B Titr" pitchFamily="2" charset="-78"/>
              </a:rPr>
              <a:t>: اختلال افسرده خویی</a:t>
            </a:r>
            <a:endParaRPr lang="en-US" sz="2400" dirty="0" smtClean="0">
              <a:cs typeface="B Titr" pitchFamily="2" charset="-78"/>
            </a:endParaRPr>
          </a:p>
          <a:p>
            <a:pPr algn="r" rtl="1"/>
            <a:r>
              <a:rPr lang="fa-IR" sz="2400" dirty="0" smtClean="0">
                <a:cs typeface="B Titr" pitchFamily="2" charset="-78"/>
              </a:rPr>
              <a:t>مقیاس </a:t>
            </a:r>
            <a:r>
              <a:rPr lang="en-US" sz="2400" dirty="0" smtClean="0">
                <a:cs typeface="B Titr" pitchFamily="2" charset="-78"/>
              </a:rPr>
              <a:t>B</a:t>
            </a:r>
            <a:r>
              <a:rPr lang="fa-IR" sz="2400" dirty="0" smtClean="0">
                <a:cs typeface="B Titr" pitchFamily="2" charset="-78"/>
              </a:rPr>
              <a:t>: وابستگی به الکل</a:t>
            </a:r>
            <a:endParaRPr lang="en-US" sz="2400" dirty="0" smtClean="0">
              <a:cs typeface="B Titr" pitchFamily="2" charset="-78"/>
            </a:endParaRPr>
          </a:p>
          <a:p>
            <a:pPr algn="r" rtl="1"/>
            <a:r>
              <a:rPr lang="fa-IR" sz="2400" dirty="0" smtClean="0">
                <a:cs typeface="B Titr" pitchFamily="2" charset="-78"/>
              </a:rPr>
              <a:t>مقیاس </a:t>
            </a:r>
            <a:r>
              <a:rPr lang="en-US" sz="2400" dirty="0" smtClean="0">
                <a:cs typeface="B Titr" pitchFamily="2" charset="-78"/>
              </a:rPr>
              <a:t>T</a:t>
            </a:r>
            <a:r>
              <a:rPr lang="fa-IR" sz="2400" dirty="0" smtClean="0">
                <a:cs typeface="B Titr" pitchFamily="2" charset="-78"/>
              </a:rPr>
              <a:t>: وابستگی دارویی</a:t>
            </a:r>
            <a:endParaRPr lang="en-US" sz="2400" dirty="0" smtClean="0">
              <a:cs typeface="B Titr" pitchFamily="2" charset="-78"/>
            </a:endParaRPr>
          </a:p>
          <a:p>
            <a:pPr algn="r" rtl="1"/>
            <a:r>
              <a:rPr lang="fa-IR" sz="2400" dirty="0" smtClean="0">
                <a:cs typeface="B Titr" pitchFamily="2" charset="-78"/>
              </a:rPr>
              <a:t>مقیاس </a:t>
            </a:r>
            <a:r>
              <a:rPr lang="en-US" sz="2400" dirty="0" smtClean="0">
                <a:cs typeface="B Titr" pitchFamily="2" charset="-78"/>
              </a:rPr>
              <a:t>R</a:t>
            </a:r>
            <a:r>
              <a:rPr lang="fa-IR" sz="2400" dirty="0" smtClean="0">
                <a:cs typeface="B Titr" pitchFamily="2" charset="-78"/>
              </a:rPr>
              <a:t>: اختلال استرس پس از سانحه</a:t>
            </a:r>
          </a:p>
          <a:p>
            <a:pPr algn="r" rtl="1"/>
            <a:endParaRPr lang="fa-IR" sz="2400" dirty="0" smtClean="0">
              <a:cs typeface="B Titr" pitchFamily="2" charset="-78"/>
            </a:endParaRPr>
          </a:p>
          <a:p>
            <a:pPr algn="r" rtl="1"/>
            <a:endParaRPr lang="fa-IR" sz="2400" dirty="0" smtClean="0">
              <a:cs typeface="B Titr" pitchFamily="2" charset="-78"/>
            </a:endParaRPr>
          </a:p>
          <a:p>
            <a:pPr algn="r" rtl="1"/>
            <a:r>
              <a:rPr lang="fa-IR" sz="2400" dirty="0" smtClean="0">
                <a:cs typeface="B Titr" pitchFamily="2" charset="-78"/>
              </a:rPr>
              <a:t>نشانگان بالینی شدید</a:t>
            </a:r>
            <a:endParaRPr lang="en-US" sz="2400" dirty="0" smtClean="0">
              <a:cs typeface="B Titr" pitchFamily="2" charset="-78"/>
            </a:endParaRPr>
          </a:p>
          <a:p>
            <a:pPr algn="r" rtl="1"/>
            <a:r>
              <a:rPr lang="fa-IR" sz="2400" dirty="0" smtClean="0">
                <a:cs typeface="B Titr" pitchFamily="2" charset="-78"/>
              </a:rPr>
              <a:t>مقیاس </a:t>
            </a:r>
            <a:r>
              <a:rPr lang="en-US" sz="2400" dirty="0" smtClean="0">
                <a:cs typeface="B Titr" pitchFamily="2" charset="-78"/>
              </a:rPr>
              <a:t>SS</a:t>
            </a:r>
            <a:r>
              <a:rPr lang="fa-IR" sz="2400" dirty="0" smtClean="0">
                <a:cs typeface="B Titr" pitchFamily="2" charset="-78"/>
              </a:rPr>
              <a:t>: اختلال تفکر</a:t>
            </a:r>
            <a:endParaRPr lang="en-US" sz="2400" dirty="0" smtClean="0">
              <a:cs typeface="B Titr" pitchFamily="2" charset="-78"/>
            </a:endParaRPr>
          </a:p>
          <a:p>
            <a:pPr algn="r" rtl="1"/>
            <a:r>
              <a:rPr lang="fa-IR" sz="2400" dirty="0" smtClean="0">
                <a:cs typeface="B Titr" pitchFamily="2" charset="-78"/>
              </a:rPr>
              <a:t>مقیاس </a:t>
            </a:r>
            <a:r>
              <a:rPr lang="en-US" sz="2400" dirty="0" smtClean="0">
                <a:cs typeface="B Titr" pitchFamily="2" charset="-78"/>
              </a:rPr>
              <a:t>CC</a:t>
            </a:r>
            <a:r>
              <a:rPr lang="fa-IR" sz="2400" dirty="0" smtClean="0">
                <a:cs typeface="B Titr" pitchFamily="2" charset="-78"/>
              </a:rPr>
              <a:t>: افسردگی اساسی</a:t>
            </a:r>
            <a:endParaRPr lang="en-US" sz="2400" dirty="0" smtClean="0">
              <a:cs typeface="B Titr" pitchFamily="2" charset="-78"/>
            </a:endParaRPr>
          </a:p>
          <a:p>
            <a:pPr algn="r" rtl="1"/>
            <a:r>
              <a:rPr lang="fa-IR" sz="2400" dirty="0" smtClean="0">
                <a:cs typeface="B Titr" pitchFamily="2" charset="-78"/>
              </a:rPr>
              <a:t>مقیاس </a:t>
            </a:r>
            <a:r>
              <a:rPr lang="en-US" sz="2400" dirty="0" smtClean="0">
                <a:cs typeface="B Titr" pitchFamily="2" charset="-78"/>
              </a:rPr>
              <a:t>PP</a:t>
            </a:r>
            <a:r>
              <a:rPr lang="fa-IR" sz="2400" dirty="0" smtClean="0">
                <a:cs typeface="B Titr" pitchFamily="2" charset="-78"/>
              </a:rPr>
              <a:t>: اختلال هذیانی</a:t>
            </a:r>
          </a:p>
          <a:p>
            <a:pPr algn="r" rtl="1"/>
            <a:endParaRPr lang="fa-IR" sz="2400" dirty="0" smtClean="0"/>
          </a:p>
          <a:p>
            <a:pPr algn="r" rtl="1"/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 bright="15000" contrast="-22000"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 txBox="1">
            <a:spLocks/>
          </p:cNvSpPr>
          <p:nvPr/>
        </p:nvSpPr>
        <p:spPr>
          <a:xfrm>
            <a:off x="214282" y="571480"/>
            <a:ext cx="8643998" cy="57864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r" rtl="1"/>
            <a:endParaRPr lang="fa-IR" sz="2400" dirty="0" smtClean="0"/>
          </a:p>
          <a:p>
            <a:pPr algn="r" rtl="1"/>
            <a:r>
              <a:rPr lang="fa-IR" sz="3200" dirty="0" smtClean="0">
                <a:cs typeface="B Titr" pitchFamily="2" charset="-78"/>
              </a:rPr>
              <a:t>شاخص های روایی:</a:t>
            </a:r>
            <a:r>
              <a:rPr lang="fa-IR" sz="2400" dirty="0" smtClean="0"/>
              <a:t> </a:t>
            </a:r>
          </a:p>
          <a:p>
            <a:pPr algn="r" rtl="1"/>
            <a:endParaRPr lang="fa-IR" sz="2400" dirty="0" smtClean="0"/>
          </a:p>
          <a:p>
            <a:pPr algn="r" rtl="1"/>
            <a:endParaRPr lang="fa-IR" sz="2400" dirty="0" smtClean="0">
              <a:cs typeface="B Titr" pitchFamily="2" charset="-78"/>
            </a:endParaRPr>
          </a:p>
          <a:p>
            <a:pPr algn="r" rtl="1"/>
            <a:endParaRPr lang="fa-IR" sz="2400" dirty="0" smtClean="0">
              <a:cs typeface="B Titr" pitchFamily="2" charset="-78"/>
            </a:endParaRPr>
          </a:p>
          <a:p>
            <a:pPr algn="r" rtl="1"/>
            <a:r>
              <a:rPr lang="fa-IR" sz="2400" dirty="0" smtClean="0">
                <a:cs typeface="B Titr" pitchFamily="2" charset="-78"/>
              </a:rPr>
              <a:t>شاخص روایی</a:t>
            </a:r>
            <a:r>
              <a:rPr lang="en-US" sz="2400" dirty="0" smtClean="0">
                <a:cs typeface="B Titr" pitchFamily="2" charset="-78"/>
              </a:rPr>
              <a:t> </a:t>
            </a:r>
            <a:r>
              <a:rPr lang="fa-IR" sz="2400" dirty="0" smtClean="0">
                <a:cs typeface="B Titr" pitchFamily="2" charset="-78"/>
              </a:rPr>
              <a:t>(</a:t>
            </a:r>
            <a:r>
              <a:rPr lang="en-US" sz="2400" dirty="0" smtClean="0">
                <a:cs typeface="B Titr" pitchFamily="2" charset="-78"/>
              </a:rPr>
              <a:t>V</a:t>
            </a:r>
            <a:r>
              <a:rPr lang="fa-IR" sz="2400" dirty="0" smtClean="0">
                <a:cs typeface="B Titr" pitchFamily="2" charset="-78"/>
              </a:rPr>
              <a:t>)</a:t>
            </a:r>
          </a:p>
          <a:p>
            <a:pPr algn="r"/>
            <a:endParaRPr lang="fa-IR" sz="2400" dirty="0" smtClean="0">
              <a:cs typeface="B Titr" pitchFamily="2" charset="-78"/>
            </a:endParaRPr>
          </a:p>
          <a:p>
            <a:pPr algn="r" rtl="1"/>
            <a:r>
              <a:rPr lang="fa-IR" sz="2400" dirty="0" smtClean="0">
                <a:cs typeface="B Titr" pitchFamily="2" charset="-78"/>
              </a:rPr>
              <a:t>شاخص افشاء</a:t>
            </a:r>
            <a:r>
              <a:rPr lang="en-US" sz="2400" dirty="0" smtClean="0">
                <a:cs typeface="B Titr" pitchFamily="2" charset="-78"/>
              </a:rPr>
              <a:t> </a:t>
            </a:r>
            <a:r>
              <a:rPr lang="fa-IR" sz="2400" dirty="0" smtClean="0">
                <a:cs typeface="B Titr" pitchFamily="2" charset="-78"/>
              </a:rPr>
              <a:t>(</a:t>
            </a:r>
            <a:r>
              <a:rPr lang="en-US" sz="2400" dirty="0" smtClean="0">
                <a:cs typeface="B Titr" pitchFamily="2" charset="-78"/>
              </a:rPr>
              <a:t>X</a:t>
            </a:r>
            <a:r>
              <a:rPr lang="fa-IR" sz="2400" dirty="0" smtClean="0">
                <a:cs typeface="B Titr" pitchFamily="2" charset="-78"/>
              </a:rPr>
              <a:t>)</a:t>
            </a:r>
          </a:p>
          <a:p>
            <a:pPr algn="r"/>
            <a:endParaRPr lang="fa-IR" sz="2400" dirty="0" smtClean="0">
              <a:cs typeface="B Titr" pitchFamily="2" charset="-78"/>
            </a:endParaRPr>
          </a:p>
          <a:p>
            <a:pPr algn="r" rtl="1"/>
            <a:r>
              <a:rPr lang="fa-IR" sz="2400" dirty="0" smtClean="0">
                <a:cs typeface="B Titr" pitchFamily="2" charset="-78"/>
              </a:rPr>
              <a:t>شاخص مطلوبیت(</a:t>
            </a:r>
            <a:r>
              <a:rPr lang="en-US" sz="2400" dirty="0" smtClean="0">
                <a:cs typeface="B Titr" pitchFamily="2" charset="-78"/>
              </a:rPr>
              <a:t>Y</a:t>
            </a:r>
            <a:r>
              <a:rPr lang="fa-IR" sz="2400" dirty="0" smtClean="0">
                <a:cs typeface="B Titr" pitchFamily="2" charset="-78"/>
              </a:rPr>
              <a:t>)</a:t>
            </a:r>
            <a:r>
              <a:rPr lang="en-US" sz="2400" dirty="0" smtClean="0">
                <a:cs typeface="B Titr" pitchFamily="2" charset="-78"/>
              </a:rPr>
              <a:t> </a:t>
            </a:r>
            <a:endParaRPr lang="fa-IR" sz="2400" dirty="0" smtClean="0">
              <a:cs typeface="B Titr" pitchFamily="2" charset="-78"/>
            </a:endParaRPr>
          </a:p>
          <a:p>
            <a:pPr algn="r"/>
            <a:endParaRPr lang="fa-IR" sz="2400" dirty="0" smtClean="0">
              <a:cs typeface="B Titr" pitchFamily="2" charset="-78"/>
            </a:endParaRPr>
          </a:p>
          <a:p>
            <a:pPr algn="r" rtl="1"/>
            <a:r>
              <a:rPr lang="fa-IR" sz="2400" dirty="0" smtClean="0">
                <a:cs typeface="B Titr" pitchFamily="2" charset="-78"/>
              </a:rPr>
              <a:t>شاخص بدنمایی(</a:t>
            </a:r>
            <a:r>
              <a:rPr lang="en-US" sz="2400" dirty="0" smtClean="0">
                <a:cs typeface="B Titr" pitchFamily="2" charset="-78"/>
              </a:rPr>
              <a:t>Z</a:t>
            </a:r>
            <a:r>
              <a:rPr lang="fa-IR" sz="2400" dirty="0" smtClean="0">
                <a:cs typeface="B Titr" pitchFamily="2" charset="-78"/>
              </a:rPr>
              <a:t>)</a:t>
            </a:r>
            <a:endParaRPr lang="en-US" sz="2400" dirty="0" smtClean="0">
              <a:cs typeface="B Titr" pitchFamily="2" charset="-78"/>
            </a:endParaRPr>
          </a:p>
          <a:p>
            <a:pPr algn="r" rtl="1"/>
            <a:endParaRPr lang="fa-IR" sz="2400" dirty="0" smtClean="0"/>
          </a:p>
          <a:p>
            <a:pPr algn="r" rtl="1"/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 bright="15000" contrast="-22000"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 txBox="1">
            <a:spLocks/>
          </p:cNvSpPr>
          <p:nvPr/>
        </p:nvSpPr>
        <p:spPr>
          <a:xfrm>
            <a:off x="214282" y="571480"/>
            <a:ext cx="8643998" cy="57864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r" rtl="1"/>
            <a:endParaRPr lang="fa-IR" sz="2400" dirty="0" smtClean="0"/>
          </a:p>
          <a:p>
            <a:pPr algn="r" rtl="1"/>
            <a:r>
              <a:rPr lang="fa-IR" sz="2400" dirty="0" smtClean="0">
                <a:cs typeface="B Titr" pitchFamily="2" charset="-78"/>
              </a:rPr>
              <a:t>شاخص روایی</a:t>
            </a:r>
            <a:r>
              <a:rPr lang="en-US" sz="2400" dirty="0" smtClean="0">
                <a:cs typeface="B Titr" pitchFamily="2" charset="-78"/>
              </a:rPr>
              <a:t> </a:t>
            </a:r>
            <a:r>
              <a:rPr lang="fa-IR" sz="2400" dirty="0" smtClean="0">
                <a:cs typeface="B Titr" pitchFamily="2" charset="-78"/>
              </a:rPr>
              <a:t>(</a:t>
            </a:r>
            <a:r>
              <a:rPr lang="en-US" sz="2400" dirty="0" smtClean="0">
                <a:cs typeface="B Titr" pitchFamily="2" charset="-78"/>
              </a:rPr>
              <a:t>V</a:t>
            </a:r>
            <a:r>
              <a:rPr lang="fa-IR" sz="2400" dirty="0" smtClean="0">
                <a:cs typeface="B Titr" pitchFamily="2" charset="-78"/>
              </a:rPr>
              <a:t>)</a:t>
            </a:r>
          </a:p>
          <a:p>
            <a:pPr algn="r" rtl="1"/>
            <a:r>
              <a:rPr lang="fa-IR" sz="2400" dirty="0" smtClean="0">
                <a:cs typeface="B Titr" pitchFamily="2" charset="-78"/>
              </a:rPr>
              <a:t>سوالات شماره  65، 110، 157</a:t>
            </a:r>
          </a:p>
          <a:p>
            <a:pPr algn="r" rtl="1"/>
            <a:r>
              <a:rPr lang="fa-IR" sz="2400" dirty="0" smtClean="0">
                <a:cs typeface="B Titr" pitchFamily="2" charset="-78"/>
              </a:rPr>
              <a:t>اگر بیش از دو گزینه را جواب مثبت داده باشد آزمون معتبر نمی باشد و اگر یک سوال را جواب مثبت داده باشد روایی آن سوال برانگیز است.</a:t>
            </a:r>
          </a:p>
          <a:p>
            <a:pPr algn="r"/>
            <a:endParaRPr lang="fa-IR" sz="2400" dirty="0" smtClean="0">
              <a:cs typeface="B Titr" pitchFamily="2" charset="-78"/>
            </a:endParaRPr>
          </a:p>
          <a:p>
            <a:pPr algn="r" rtl="1"/>
            <a:endParaRPr lang="fa-IR" sz="2400" dirty="0" smtClean="0"/>
          </a:p>
          <a:p>
            <a:pPr algn="r" rtl="1"/>
            <a:r>
              <a:rPr lang="fa-IR" sz="2400" b="1" dirty="0" smtClean="0">
                <a:cs typeface="B Titr" pitchFamily="2" charset="-78"/>
              </a:rPr>
              <a:t>پاسخ تصادفی</a:t>
            </a:r>
          </a:p>
          <a:p>
            <a:pPr algn="r" rtl="1"/>
            <a:r>
              <a:rPr lang="fa-IR" sz="2400" b="1" dirty="0" smtClean="0">
                <a:cs typeface="B Titr" pitchFamily="2" charset="-78"/>
              </a:rPr>
              <a:t>حواسپرتی</a:t>
            </a:r>
          </a:p>
          <a:p>
            <a:pPr algn="r" rtl="1"/>
            <a:r>
              <a:rPr lang="fa-IR" sz="2400" b="1" dirty="0" smtClean="0">
                <a:cs typeface="B Titr" pitchFamily="2" charset="-78"/>
              </a:rPr>
              <a:t>اختلال خواندن</a:t>
            </a:r>
          </a:p>
          <a:p>
            <a:pPr algn="r" rtl="1"/>
            <a:endParaRPr lang="fa-IR" sz="2400" b="1" dirty="0" smtClean="0">
              <a:cs typeface="B Titr" pitchFamily="2" charset="-78"/>
            </a:endParaRPr>
          </a:p>
          <a:p>
            <a:pPr algn="r" rtl="1"/>
            <a:endParaRPr lang="fa-IR" sz="2400" b="1" dirty="0" smtClean="0">
              <a:cs typeface="B Titr" pitchFamily="2" charset="-78"/>
            </a:endParaRPr>
          </a:p>
          <a:p>
            <a:pPr algn="r" rtl="1"/>
            <a:r>
              <a:rPr lang="fa-IR" sz="2400" b="1" dirty="0" smtClean="0">
                <a:cs typeface="B Titr" pitchFamily="2" charset="-78"/>
              </a:rPr>
              <a:t>در نظر گرفتن وانمود کردن و خوش شانسی</a:t>
            </a:r>
          </a:p>
          <a:p>
            <a:pPr algn="r" rtl="1"/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 bright="15000" contrast="-22000"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 txBox="1">
            <a:spLocks/>
          </p:cNvSpPr>
          <p:nvPr/>
        </p:nvSpPr>
        <p:spPr>
          <a:xfrm>
            <a:off x="214282" y="571480"/>
            <a:ext cx="8643998" cy="57864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r" rtl="1"/>
            <a:endParaRPr lang="fa-IR" sz="2400" dirty="0" smtClean="0"/>
          </a:p>
          <a:p>
            <a:pPr algn="r" rtl="1"/>
            <a:r>
              <a:rPr lang="fa-IR" sz="2400" dirty="0" smtClean="0">
                <a:cs typeface="B Titr" pitchFamily="2" charset="-78"/>
              </a:rPr>
              <a:t>شاخص افشاء</a:t>
            </a:r>
            <a:r>
              <a:rPr lang="en-US" sz="2400" dirty="0" smtClean="0">
                <a:cs typeface="B Titr" pitchFamily="2" charset="-78"/>
              </a:rPr>
              <a:t> </a:t>
            </a:r>
            <a:r>
              <a:rPr lang="fa-IR" sz="2400" dirty="0" smtClean="0">
                <a:cs typeface="B Titr" pitchFamily="2" charset="-78"/>
              </a:rPr>
              <a:t>(</a:t>
            </a:r>
            <a:r>
              <a:rPr lang="en-US" sz="2400" dirty="0" smtClean="0">
                <a:cs typeface="B Titr" pitchFamily="2" charset="-78"/>
              </a:rPr>
              <a:t>X</a:t>
            </a:r>
            <a:r>
              <a:rPr lang="fa-IR" sz="2400" dirty="0" smtClean="0">
                <a:cs typeface="B Titr" pitchFamily="2" charset="-78"/>
              </a:rPr>
              <a:t>)</a:t>
            </a:r>
          </a:p>
          <a:p>
            <a:pPr algn="r" rtl="1"/>
            <a:r>
              <a:rPr lang="fa-IR" sz="2400" b="1" dirty="0" smtClean="0">
                <a:cs typeface="B Titr" pitchFamily="2" charset="-78"/>
              </a:rPr>
              <a:t>حساسیت و دفاع بیش از حد یا بی پرده و افشاگری</a:t>
            </a:r>
          </a:p>
          <a:p>
            <a:pPr algn="r" rtl="1"/>
            <a:endParaRPr lang="fa-IR" sz="2400" b="1" dirty="0" smtClean="0">
              <a:cs typeface="B Titr" pitchFamily="2" charset="-78"/>
            </a:endParaRPr>
          </a:p>
          <a:p>
            <a:pPr algn="r" rtl="1"/>
            <a:r>
              <a:rPr lang="fa-IR" sz="2400" b="1" dirty="0" smtClean="0">
                <a:cs typeface="B Titr" pitchFamily="2" charset="-78"/>
              </a:rPr>
              <a:t>در هر دو حالت نمرات بالا و پایین تفسیر می شود.</a:t>
            </a:r>
          </a:p>
          <a:p>
            <a:pPr algn="r" rtl="1"/>
            <a:endParaRPr lang="fa-IR" sz="2400" b="1" dirty="0" smtClean="0">
              <a:cs typeface="B Titr" pitchFamily="2" charset="-78"/>
            </a:endParaRPr>
          </a:p>
          <a:p>
            <a:pPr algn="r" rtl="1"/>
            <a:r>
              <a:rPr lang="fa-IR" sz="2400" b="1" dirty="0" smtClean="0">
                <a:cs typeface="B Titr" pitchFamily="2" charset="-78"/>
              </a:rPr>
              <a:t>نمره بالا(نمره خام بالاتر از 178):</a:t>
            </a:r>
          </a:p>
          <a:p>
            <a:pPr algn="r" rtl="1"/>
            <a:r>
              <a:rPr lang="fa-IR" sz="2400" b="1" dirty="0" smtClean="0">
                <a:cs typeface="B Titr" pitchFamily="2" charset="-78"/>
              </a:rPr>
              <a:t>اغراق در نشانه های خود</a:t>
            </a:r>
          </a:p>
          <a:p>
            <a:pPr algn="r" rtl="1"/>
            <a:endParaRPr lang="fa-IR" sz="2400" b="1" dirty="0" smtClean="0">
              <a:cs typeface="B Titr" pitchFamily="2" charset="-78"/>
            </a:endParaRPr>
          </a:p>
          <a:p>
            <a:pPr algn="r" rtl="1"/>
            <a:r>
              <a:rPr lang="fa-IR" sz="2400" b="1" dirty="0" smtClean="0">
                <a:cs typeface="B Titr" pitchFamily="2" charset="-78"/>
              </a:rPr>
              <a:t>نمره پایین(نمره خام کمتر از 34):</a:t>
            </a:r>
          </a:p>
          <a:p>
            <a:pPr algn="r" rtl="1"/>
            <a:r>
              <a:rPr lang="fa-IR" sz="2400" b="1" dirty="0" smtClean="0">
                <a:cs typeface="B Titr" pitchFamily="2" charset="-78"/>
              </a:rPr>
              <a:t>گزارش دفاعی</a:t>
            </a:r>
          </a:p>
          <a:p>
            <a:pPr algn="r" rtl="1"/>
            <a:r>
              <a:rPr lang="fa-IR" sz="2400" b="1" dirty="0" smtClean="0">
                <a:cs typeface="B Titr" pitchFamily="2" charset="-78"/>
              </a:rPr>
              <a:t>نخواندن یا نفهمیدن سوالات</a:t>
            </a:r>
          </a:p>
          <a:p>
            <a:pPr algn="r" rtl="1"/>
            <a:r>
              <a:rPr lang="fa-IR" sz="2400" b="1" dirty="0" smtClean="0">
                <a:cs typeface="B Titr" pitchFamily="2" charset="-78"/>
              </a:rPr>
              <a:t>نامطمئن، خوددار و بسیار نگران و در پی تایید اجتماعی بودن</a:t>
            </a:r>
          </a:p>
          <a:p>
            <a:pPr algn="r" rtl="1"/>
            <a:endParaRPr lang="fa-IR" sz="2400" b="1" dirty="0" smtClean="0">
              <a:cs typeface="B Titr" pitchFamily="2" charset="-78"/>
            </a:endParaRPr>
          </a:p>
          <a:p>
            <a:pPr algn="r" rtl="1"/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 bright="15000" contrast="-22000"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 txBox="1">
            <a:spLocks/>
          </p:cNvSpPr>
          <p:nvPr/>
        </p:nvSpPr>
        <p:spPr>
          <a:xfrm>
            <a:off x="214282" y="571480"/>
            <a:ext cx="8643998" cy="57864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r" rtl="1"/>
            <a:endParaRPr lang="fa-IR" sz="2400" dirty="0" smtClean="0"/>
          </a:p>
          <a:p>
            <a:pPr algn="r" rtl="1"/>
            <a:r>
              <a:rPr lang="fa-IR" sz="2400" dirty="0" smtClean="0">
                <a:cs typeface="B Titr" pitchFamily="2" charset="-78"/>
              </a:rPr>
              <a:t>شاخص مطلوبیت</a:t>
            </a:r>
            <a:r>
              <a:rPr lang="en-US" sz="2400" dirty="0" smtClean="0">
                <a:cs typeface="B Titr" pitchFamily="2" charset="-78"/>
              </a:rPr>
              <a:t> </a:t>
            </a:r>
            <a:r>
              <a:rPr lang="fa-IR" sz="2400" dirty="0" smtClean="0">
                <a:cs typeface="B Titr" pitchFamily="2" charset="-78"/>
              </a:rPr>
              <a:t>(</a:t>
            </a:r>
            <a:r>
              <a:rPr lang="en-US" sz="2400" dirty="0" smtClean="0">
                <a:cs typeface="B Titr" pitchFamily="2" charset="-78"/>
              </a:rPr>
              <a:t>Y</a:t>
            </a:r>
            <a:r>
              <a:rPr lang="fa-IR" sz="2400" dirty="0" smtClean="0">
                <a:cs typeface="B Titr" pitchFamily="2" charset="-78"/>
              </a:rPr>
              <a:t>)</a:t>
            </a:r>
          </a:p>
          <a:p>
            <a:pPr algn="r" rtl="1"/>
            <a:r>
              <a:rPr lang="fa-IR" sz="2400" b="1" dirty="0" smtClean="0">
                <a:cs typeface="B Titr" pitchFamily="2" charset="-78"/>
              </a:rPr>
              <a:t>تلاش برای مطلوب نشان دادن خود</a:t>
            </a:r>
          </a:p>
          <a:p>
            <a:pPr algn="r" rtl="1"/>
            <a:endParaRPr lang="fa-IR" sz="2400" b="1" dirty="0" smtClean="0">
              <a:cs typeface="B Titr" pitchFamily="2" charset="-78"/>
            </a:endParaRPr>
          </a:p>
          <a:p>
            <a:pPr algn="r" rtl="1"/>
            <a:endParaRPr lang="fa-IR" sz="2400" b="1" dirty="0" smtClean="0">
              <a:cs typeface="B Titr" pitchFamily="2" charset="-78"/>
            </a:endParaRPr>
          </a:p>
          <a:p>
            <a:pPr algn="r" rtl="1"/>
            <a:r>
              <a:rPr lang="fa-IR" sz="2400" b="1" dirty="0" smtClean="0">
                <a:cs typeface="B Titr" pitchFamily="2" charset="-78"/>
              </a:rPr>
              <a:t>نمره بالا(نمره نرخ پایه بالای 75):</a:t>
            </a:r>
          </a:p>
          <a:p>
            <a:pPr algn="r" rtl="1"/>
            <a:r>
              <a:rPr lang="fa-IR" sz="2400" b="1" dirty="0" smtClean="0">
                <a:cs typeface="B Titr" pitchFamily="2" charset="-78"/>
              </a:rPr>
              <a:t> نشان دادن خود به صورت با فضیلت و باثبات</a:t>
            </a:r>
          </a:p>
          <a:p>
            <a:pPr algn="r" rtl="1"/>
            <a:r>
              <a:rPr lang="fa-IR" sz="2400" b="1" dirty="0" smtClean="0">
                <a:cs typeface="B Titr" pitchFamily="2" charset="-78"/>
              </a:rPr>
              <a:t>انکار مشکلات روانشناختی و شخصی</a:t>
            </a:r>
          </a:p>
          <a:p>
            <a:pPr algn="r" rtl="1"/>
            <a:endParaRPr lang="fa-IR" sz="2400" b="1" dirty="0" smtClean="0">
              <a:cs typeface="B Titr" pitchFamily="2" charset="-78"/>
            </a:endParaRPr>
          </a:p>
          <a:p>
            <a:pPr algn="r" rtl="1"/>
            <a:endParaRPr lang="fa-IR" sz="2400" b="1" dirty="0" smtClean="0">
              <a:cs typeface="B Titr" pitchFamily="2" charset="-78"/>
            </a:endParaRPr>
          </a:p>
          <a:p>
            <a:pPr algn="r" rtl="1"/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 bright="15000" contrast="-22000"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 txBox="1">
            <a:spLocks/>
          </p:cNvSpPr>
          <p:nvPr/>
        </p:nvSpPr>
        <p:spPr>
          <a:xfrm>
            <a:off x="214282" y="571480"/>
            <a:ext cx="8643998" cy="57864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r" rtl="1"/>
            <a:endParaRPr lang="fa-IR" sz="2400" dirty="0" smtClean="0"/>
          </a:p>
          <a:p>
            <a:pPr algn="r" rtl="1"/>
            <a:r>
              <a:rPr lang="fa-IR" sz="2400" dirty="0" smtClean="0">
                <a:cs typeface="B Titr" pitchFamily="2" charset="-78"/>
              </a:rPr>
              <a:t>شاخص تحقیر</a:t>
            </a:r>
            <a:r>
              <a:rPr lang="en-US" sz="2400" dirty="0" smtClean="0">
                <a:cs typeface="B Titr" pitchFamily="2" charset="-78"/>
              </a:rPr>
              <a:t> </a:t>
            </a:r>
            <a:r>
              <a:rPr lang="fa-IR" sz="2400" dirty="0" smtClean="0">
                <a:cs typeface="B Titr" pitchFamily="2" charset="-78"/>
              </a:rPr>
              <a:t>(</a:t>
            </a:r>
            <a:r>
              <a:rPr lang="en-US" sz="2400" dirty="0" smtClean="0">
                <a:cs typeface="B Titr" pitchFamily="2" charset="-78"/>
              </a:rPr>
              <a:t>z</a:t>
            </a:r>
            <a:r>
              <a:rPr lang="fa-IR" sz="2400" dirty="0" smtClean="0">
                <a:cs typeface="B Titr" pitchFamily="2" charset="-78"/>
              </a:rPr>
              <a:t>)</a:t>
            </a:r>
          </a:p>
          <a:p>
            <a:pPr algn="r" rtl="1"/>
            <a:r>
              <a:rPr lang="fa-IR" sz="2400" b="1" dirty="0" smtClean="0">
                <a:cs typeface="B Titr" pitchFamily="2" charset="-78"/>
              </a:rPr>
              <a:t>توصیف خود با اصطلاحات آسیب شناختی منفی</a:t>
            </a:r>
          </a:p>
          <a:p>
            <a:pPr algn="r" rtl="1"/>
            <a:endParaRPr lang="fa-IR" sz="2400" b="1" dirty="0" smtClean="0">
              <a:cs typeface="B Titr" pitchFamily="2" charset="-78"/>
            </a:endParaRPr>
          </a:p>
          <a:p>
            <a:pPr algn="r" rtl="1"/>
            <a:endParaRPr lang="fa-IR" sz="2400" b="1" dirty="0" smtClean="0">
              <a:cs typeface="B Titr" pitchFamily="2" charset="-78"/>
            </a:endParaRPr>
          </a:p>
          <a:p>
            <a:pPr algn="r" rtl="1"/>
            <a:r>
              <a:rPr lang="fa-IR" sz="2400" b="1" dirty="0" smtClean="0">
                <a:cs typeface="B Titr" pitchFamily="2" charset="-78"/>
              </a:rPr>
              <a:t>نمره بالا(نمره نرخ پایه بالای 75):</a:t>
            </a:r>
          </a:p>
          <a:p>
            <a:pPr algn="r" rtl="1"/>
            <a:r>
              <a:rPr lang="fa-IR" sz="2400" b="1" dirty="0" smtClean="0">
                <a:cs typeface="B Titr" pitchFamily="2" charset="-78"/>
              </a:rPr>
              <a:t> اغراق در مشکلات و علایم روانشناختی</a:t>
            </a:r>
          </a:p>
          <a:p>
            <a:pPr algn="r" rtl="1"/>
            <a:r>
              <a:rPr lang="fa-IR" sz="2400" b="1" dirty="0" smtClean="0">
                <a:cs typeface="B Titr" pitchFamily="2" charset="-78"/>
              </a:rPr>
              <a:t>فریاد کمک</a:t>
            </a:r>
          </a:p>
          <a:p>
            <a:pPr algn="r" rtl="1"/>
            <a:r>
              <a:rPr lang="fa-IR" sz="2400" b="1" dirty="0" smtClean="0">
                <a:cs typeface="B Titr" pitchFamily="2" charset="-78"/>
              </a:rPr>
              <a:t>درماندگی روانی حاد</a:t>
            </a:r>
          </a:p>
          <a:p>
            <a:pPr algn="r" rtl="1"/>
            <a:r>
              <a:rPr lang="fa-IR" sz="2400" b="1" dirty="0" smtClean="0">
                <a:cs typeface="B Titr" pitchFamily="2" charset="-78"/>
              </a:rPr>
              <a:t>وانمود بد</a:t>
            </a:r>
          </a:p>
          <a:p>
            <a:pPr algn="r" rtl="1"/>
            <a:endParaRPr lang="fa-IR" sz="2400" b="1" dirty="0" smtClean="0">
              <a:cs typeface="B Titr" pitchFamily="2" charset="-78"/>
            </a:endParaRPr>
          </a:p>
          <a:p>
            <a:pPr algn="r" rtl="1"/>
            <a:endParaRPr lang="fa-IR" sz="2400" b="1" dirty="0" smtClean="0">
              <a:cs typeface="B Titr" pitchFamily="2" charset="-78"/>
            </a:endParaRPr>
          </a:p>
          <a:p>
            <a:pPr algn="r" rtl="1"/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 bright="15000" contrast="-22000"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 txBox="1">
            <a:spLocks/>
          </p:cNvSpPr>
          <p:nvPr/>
        </p:nvSpPr>
        <p:spPr>
          <a:xfrm>
            <a:off x="214282" y="571480"/>
            <a:ext cx="8643998" cy="57864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r"/>
            <a:r>
              <a:rPr lang="fa-IR" sz="3200" dirty="0" smtClean="0">
                <a:cs typeface="B Titr" pitchFamily="2" charset="-78"/>
              </a:rPr>
              <a:t>نقاط ضعف:</a:t>
            </a:r>
          </a:p>
          <a:p>
            <a:pPr algn="r"/>
            <a:endParaRPr lang="fa-IR" sz="3200" dirty="0" smtClean="0">
              <a:cs typeface="B Titr" pitchFamily="2" charset="-78"/>
            </a:endParaRPr>
          </a:p>
          <a:p>
            <a:pPr algn="r"/>
            <a:r>
              <a:rPr lang="fa-IR" sz="2400" dirty="0" smtClean="0">
                <a:cs typeface="B Titr" pitchFamily="2" charset="-78"/>
              </a:rPr>
              <a:t>عدم تعادل بین گویه های درست و غلط</a:t>
            </a:r>
          </a:p>
          <a:p>
            <a:pPr algn="r"/>
            <a:endParaRPr lang="fa-IR" sz="2400" dirty="0" smtClean="0">
              <a:cs typeface="B Titr" pitchFamily="2" charset="-78"/>
            </a:endParaRPr>
          </a:p>
          <a:p>
            <a:pPr algn="r"/>
            <a:r>
              <a:rPr lang="fa-IR" sz="2400" dirty="0" smtClean="0">
                <a:cs typeface="B Titr" pitchFamily="2" charset="-78"/>
              </a:rPr>
              <a:t>ارزیابی ضعیف آسیب شخصیتی خفیف و اختلالات سایکوتیک</a:t>
            </a:r>
          </a:p>
          <a:p>
            <a:pPr algn="r"/>
            <a:endParaRPr lang="fa-IR" sz="2400" dirty="0" smtClean="0">
              <a:cs typeface="B Titr" pitchFamily="2" charset="-78"/>
            </a:endParaRPr>
          </a:p>
          <a:p>
            <a:pPr algn="r"/>
            <a:r>
              <a:rPr lang="fa-IR" sz="2400" dirty="0" smtClean="0">
                <a:cs typeface="B Titr" pitchFamily="2" charset="-78"/>
              </a:rPr>
              <a:t>ارزیابی سبک شخصیت نمایشی، خودشیفته و وسواسی نه اختلال</a:t>
            </a:r>
          </a:p>
          <a:p>
            <a:pPr algn="r"/>
            <a:r>
              <a:rPr lang="fa-IR" sz="2400" dirty="0" smtClean="0">
                <a:cs typeface="B Titr" pitchFamily="2" charset="-78"/>
              </a:rPr>
              <a:t>ارزیابی نکردن تیپ های فرعی شخصیت</a:t>
            </a:r>
          </a:p>
          <a:p>
            <a:pPr algn="r"/>
            <a:endParaRPr lang="fa-IR" sz="2400" dirty="0" smtClean="0">
              <a:cs typeface="B Titr" pitchFamily="2" charset="-78"/>
            </a:endParaRPr>
          </a:p>
          <a:p>
            <a:pPr algn="r"/>
            <a:r>
              <a:rPr lang="fa-IR" sz="2400" dirty="0" smtClean="0">
                <a:cs typeface="B Titr" pitchFamily="2" charset="-78"/>
              </a:rPr>
              <a:t>محدویت کاربرد در جمعیت غیر بالینی</a:t>
            </a:r>
            <a:endParaRPr lang="en-US" sz="2400" dirty="0" smtClean="0">
              <a:cs typeface="B Titr" pitchFamily="2" charset="-78"/>
            </a:endParaRPr>
          </a:p>
          <a:p>
            <a:pPr algn="r" rtl="1"/>
            <a:endParaRPr lang="fa-IR" sz="2400" dirty="0" smtClean="0"/>
          </a:p>
          <a:p>
            <a:pPr algn="r" rtl="1"/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 bright="15000" contrast="-22000"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 txBox="1">
            <a:spLocks/>
          </p:cNvSpPr>
          <p:nvPr/>
        </p:nvSpPr>
        <p:spPr>
          <a:xfrm>
            <a:off x="214282" y="571480"/>
            <a:ext cx="8643998" cy="57864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r"/>
            <a:r>
              <a:rPr lang="fa-IR" sz="3200" b="1" dirty="0" smtClean="0">
                <a:cs typeface="B Titr" pitchFamily="2" charset="-78"/>
              </a:rPr>
              <a:t>دستورالعمل ها:</a:t>
            </a:r>
          </a:p>
          <a:p>
            <a:pPr algn="r"/>
            <a:endParaRPr lang="fa-IR" sz="2400" dirty="0" smtClean="0">
              <a:cs typeface="B Titr" pitchFamily="2" charset="-78"/>
            </a:endParaRPr>
          </a:p>
          <a:p>
            <a:pPr algn="r"/>
            <a:r>
              <a:rPr lang="fa-IR" sz="2400" dirty="0" smtClean="0">
                <a:cs typeface="B Titr" pitchFamily="2" charset="-78"/>
              </a:rPr>
              <a:t>جنسیت</a:t>
            </a:r>
          </a:p>
          <a:p>
            <a:pPr algn="r"/>
            <a:r>
              <a:rPr lang="fa-IR" sz="2400" dirty="0" smtClean="0">
                <a:cs typeface="B Titr" pitchFamily="2" charset="-78"/>
              </a:rPr>
              <a:t>آیتم های بدون پاسخ یا دو علامتی</a:t>
            </a:r>
          </a:p>
          <a:p>
            <a:pPr algn="r"/>
            <a:r>
              <a:rPr lang="fa-IR" sz="2400" dirty="0" smtClean="0">
                <a:cs typeface="B Titr" pitchFamily="2" charset="-78"/>
              </a:rPr>
              <a:t>سن</a:t>
            </a:r>
          </a:p>
          <a:p>
            <a:pPr algn="r"/>
            <a:r>
              <a:rPr lang="fa-IR" sz="2400" dirty="0" smtClean="0">
                <a:cs typeface="B Titr" pitchFamily="2" charset="-78"/>
              </a:rPr>
              <a:t>مقیاس روایی</a:t>
            </a:r>
          </a:p>
          <a:p>
            <a:pPr algn="r"/>
            <a:r>
              <a:rPr lang="fa-IR" sz="2400" dirty="0" smtClean="0">
                <a:cs typeface="B Titr" pitchFamily="2" charset="-78"/>
              </a:rPr>
              <a:t>نمرات خام</a:t>
            </a:r>
          </a:p>
          <a:p>
            <a:pPr algn="r"/>
            <a:r>
              <a:rPr lang="fa-IR" sz="2400" dirty="0" smtClean="0">
                <a:cs typeface="B Titr" pitchFamily="2" charset="-78"/>
              </a:rPr>
              <a:t>نمره خام مقیاس ایکس</a:t>
            </a:r>
          </a:p>
          <a:p>
            <a:pPr algn="r"/>
            <a:r>
              <a:rPr lang="fa-IR" sz="2400" dirty="0" smtClean="0">
                <a:cs typeface="B Titr" pitchFamily="2" charset="-78"/>
              </a:rPr>
              <a:t>وارسی نمره خام ایکس</a:t>
            </a:r>
          </a:p>
          <a:p>
            <a:pPr algn="r" rtl="1"/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 bright="15000" contrast="-22000"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 txBox="1">
            <a:spLocks/>
          </p:cNvSpPr>
          <p:nvPr/>
        </p:nvSpPr>
        <p:spPr>
          <a:xfrm>
            <a:off x="214282" y="571480"/>
            <a:ext cx="8643998" cy="57864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just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fa-IR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B Titr" pitchFamily="2" charset="-78"/>
            </a:endParaRPr>
          </a:p>
          <a:p>
            <a:pPr algn="r"/>
            <a:endParaRPr lang="fa-IR" sz="2400" dirty="0" smtClean="0"/>
          </a:p>
          <a:p>
            <a:pPr algn="r"/>
            <a:endParaRPr lang="en-US" sz="2400" dirty="0" smtClean="0"/>
          </a:p>
          <a:p>
            <a:pPr algn="r"/>
            <a:endParaRPr lang="fa-IR" sz="2400" dirty="0" smtClean="0"/>
          </a:p>
          <a:p>
            <a:pPr algn="r"/>
            <a:r>
              <a:rPr lang="fa-IR" sz="3200" b="1" dirty="0" smtClean="0">
                <a:cs typeface="B Titr" pitchFamily="2" charset="-78"/>
              </a:rPr>
              <a:t>توصیف:</a:t>
            </a:r>
          </a:p>
          <a:p>
            <a:pPr algn="r"/>
            <a:endParaRPr lang="fa-IR" sz="2400" b="1" dirty="0" smtClean="0">
              <a:cs typeface="B Titr" pitchFamily="2" charset="-78"/>
            </a:endParaRPr>
          </a:p>
          <a:p>
            <a:pPr algn="r"/>
            <a:r>
              <a:rPr lang="fa-IR" sz="2400" b="1" dirty="0" smtClean="0">
                <a:cs typeface="B Titr" pitchFamily="2" charset="-78"/>
              </a:rPr>
              <a:t>این پرسش نامه  نخستین بار در سال 1943 توسط هاتاوی و مک کینلی منتشر شد و نسخه دوم آن در سال 1989 تهیه گردید.</a:t>
            </a:r>
          </a:p>
          <a:p>
            <a:pPr algn="r"/>
            <a:r>
              <a:rPr lang="fa-IR" sz="2400" b="1" dirty="0" smtClean="0">
                <a:cs typeface="B Titr" pitchFamily="2" charset="-78"/>
              </a:rPr>
              <a:t>منطق آزمون بر اساس روش کلیدیابی تجربی است که مستلزم تعیین تجربی ماده هایی است که بین گروه های آزمودنی ها فرق می گذارد.</a:t>
            </a:r>
          </a:p>
          <a:p>
            <a:pPr algn="r"/>
            <a:endParaRPr kumimoji="0" lang="fa-IR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B Titr" pitchFamily="2" charset="-78"/>
            </a:endParaRPr>
          </a:p>
          <a:p>
            <a:pPr algn="r"/>
            <a:r>
              <a:rPr lang="fa-IR" sz="2400" dirty="0" smtClean="0">
                <a:cs typeface="B Titr" pitchFamily="2" charset="-78"/>
              </a:rPr>
              <a:t>پرسش نامه دارای 567 سوال است که به صورت بلی- خیر پاسخ داده می شود.</a:t>
            </a:r>
          </a:p>
          <a:p>
            <a:pPr algn="r"/>
            <a:endParaRPr kumimoji="0" lang="fa-IR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B Titr" pitchFamily="2" charset="-78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00034" y="642918"/>
            <a:ext cx="835824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  <a:buFont typeface="Wingdings" pitchFamily="2" charset="2"/>
              <a:buChar char="v"/>
            </a:pPr>
            <a:r>
              <a:rPr lang="fa-IR" sz="3200" dirty="0" smtClean="0">
                <a:cs typeface="B Titr" pitchFamily="2" charset="-78"/>
              </a:rPr>
              <a:t>پرسش نامه</a:t>
            </a:r>
            <a:r>
              <a:rPr lang="en-US" sz="3200" dirty="0" smtClean="0">
                <a:cs typeface="B Titr" pitchFamily="2" charset="-78"/>
              </a:rPr>
              <a:t> </a:t>
            </a:r>
            <a:r>
              <a:rPr lang="fa-IR" sz="3200" dirty="0" smtClean="0">
                <a:cs typeface="B Titr" pitchFamily="2" charset="-78"/>
              </a:rPr>
              <a:t> شخصیتی چند</a:t>
            </a:r>
            <a:r>
              <a:rPr lang="en-US" sz="3200" dirty="0" smtClean="0">
                <a:cs typeface="B Titr" pitchFamily="2" charset="-78"/>
              </a:rPr>
              <a:t> </a:t>
            </a:r>
            <a:r>
              <a:rPr lang="fa-IR" sz="3200" dirty="0" smtClean="0">
                <a:cs typeface="B Titr" pitchFamily="2" charset="-78"/>
              </a:rPr>
              <a:t>وجهی مینه سوتا (</a:t>
            </a:r>
            <a:r>
              <a:rPr lang="en-US" sz="3200" dirty="0" smtClean="0">
                <a:cs typeface="B Titr" pitchFamily="2" charset="-78"/>
              </a:rPr>
              <a:t>MMPI-II</a:t>
            </a:r>
            <a:r>
              <a:rPr lang="fa-IR" sz="3200" dirty="0" smtClean="0">
                <a:cs typeface="B Titr" pitchFamily="2" charset="-78"/>
              </a:rPr>
              <a:t>)</a:t>
            </a:r>
            <a:endParaRPr lang="en-US" sz="3200" dirty="0" smtClean="0">
              <a:cs typeface="B Titr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 bright="15000" contrast="-22000"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 txBox="1">
            <a:spLocks/>
          </p:cNvSpPr>
          <p:nvPr/>
        </p:nvSpPr>
        <p:spPr>
          <a:xfrm>
            <a:off x="214282" y="571480"/>
            <a:ext cx="8643998" cy="57864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r"/>
            <a:r>
              <a:rPr lang="fa-IR" sz="2400" dirty="0" smtClean="0">
                <a:cs typeface="B Titr" pitchFamily="2" charset="-78"/>
              </a:rPr>
              <a:t>نمرات نرخ پایه</a:t>
            </a:r>
          </a:p>
          <a:p>
            <a:pPr algn="r"/>
            <a:r>
              <a:rPr lang="fa-IR" sz="2400" dirty="0" smtClean="0">
                <a:cs typeface="B Titr" pitchFamily="2" charset="-78"/>
              </a:rPr>
              <a:t>اصلاحیه مقیاس ایکس</a:t>
            </a:r>
          </a:p>
          <a:p>
            <a:pPr algn="r"/>
            <a:r>
              <a:rPr lang="fa-IR" sz="2400" dirty="0" smtClean="0">
                <a:cs typeface="B Titr" pitchFamily="2" charset="-78"/>
              </a:rPr>
              <a:t>اصلاحیه ایکس ½</a:t>
            </a:r>
          </a:p>
          <a:p>
            <a:pPr algn="r" rtl="1"/>
            <a:r>
              <a:rPr lang="fa-IR" sz="2400" dirty="0" smtClean="0">
                <a:cs typeface="B Titr" pitchFamily="2" charset="-78"/>
              </a:rPr>
              <a:t>اصلاحیه اضطراب/ افسردگی(</a:t>
            </a:r>
            <a:r>
              <a:rPr lang="en-US" sz="2400" dirty="0" smtClean="0">
                <a:cs typeface="B Titr" pitchFamily="2" charset="-78"/>
              </a:rPr>
              <a:t>AD</a:t>
            </a:r>
            <a:r>
              <a:rPr lang="fa-IR" sz="2400" dirty="0" smtClean="0">
                <a:cs typeface="B Titr" pitchFamily="2" charset="-78"/>
              </a:rPr>
              <a:t>)</a:t>
            </a:r>
          </a:p>
          <a:p>
            <a:pPr algn="r" rtl="1"/>
            <a:r>
              <a:rPr lang="fa-IR" sz="2400" dirty="0" smtClean="0">
                <a:cs typeface="B Titr" pitchFamily="2" charset="-78"/>
              </a:rPr>
              <a:t>اصلاحیه </a:t>
            </a:r>
            <a:r>
              <a:rPr lang="en-US" sz="2400" dirty="0" smtClean="0">
                <a:cs typeface="B Titr" pitchFamily="2" charset="-78"/>
              </a:rPr>
              <a:t>I</a:t>
            </a:r>
            <a:endParaRPr lang="fa-IR" sz="2400" dirty="0" smtClean="0">
              <a:cs typeface="B Titr" pitchFamily="2" charset="-78"/>
            </a:endParaRPr>
          </a:p>
          <a:p>
            <a:pPr algn="r"/>
            <a:r>
              <a:rPr lang="fa-IR" sz="2400" dirty="0" smtClean="0">
                <a:cs typeface="B Titr" pitchFamily="2" charset="-78"/>
              </a:rPr>
              <a:t>اصلاحیه انکار/ شکایت</a:t>
            </a:r>
          </a:p>
          <a:p>
            <a:pPr algn="r" rtl="1"/>
            <a:r>
              <a:rPr lang="fa-IR" sz="2400" dirty="0" smtClean="0">
                <a:cs typeface="B Titr" pitchFamily="2" charset="-78"/>
              </a:rPr>
              <a:t>اصلاحیه مطلوبیت/ بدنمایی(</a:t>
            </a:r>
            <a:r>
              <a:rPr lang="en-US" sz="2400" dirty="0" smtClean="0">
                <a:cs typeface="B Titr" pitchFamily="2" charset="-78"/>
              </a:rPr>
              <a:t>DD</a:t>
            </a:r>
            <a:r>
              <a:rPr lang="fa-IR" sz="2400" dirty="0" smtClean="0">
                <a:cs typeface="B Titr" pitchFamily="2" charset="-78"/>
              </a:rPr>
              <a:t>)</a:t>
            </a:r>
          </a:p>
          <a:p>
            <a:pPr algn="r"/>
            <a:r>
              <a:rPr lang="fa-IR" sz="2400" dirty="0" smtClean="0">
                <a:cs typeface="B Titr" pitchFamily="2" charset="-78"/>
              </a:rPr>
              <a:t>نمرات نرخ پایه نهایی مقیاس ها</a:t>
            </a:r>
          </a:p>
          <a:p>
            <a:pPr algn="r"/>
            <a:r>
              <a:rPr lang="fa-IR" sz="2400" dirty="0" smtClean="0">
                <a:cs typeface="B Titr" pitchFamily="2" charset="-78"/>
              </a:rPr>
              <a:t>نیمرخ نمرات</a:t>
            </a:r>
          </a:p>
          <a:p>
            <a:pPr algn="r" rtl="1"/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 bright="15000" contrast="-22000"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 txBox="1">
            <a:spLocks/>
          </p:cNvSpPr>
          <p:nvPr/>
        </p:nvSpPr>
        <p:spPr>
          <a:xfrm>
            <a:off x="214282" y="571480"/>
            <a:ext cx="8643998" cy="57864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r"/>
            <a:r>
              <a:rPr lang="fa-IR" sz="3200" b="1" dirty="0" smtClean="0">
                <a:cs typeface="B Titr" pitchFamily="2" charset="-78"/>
              </a:rPr>
              <a:t>روش تفسیر:</a:t>
            </a:r>
            <a:endParaRPr lang="en-US" sz="3200" b="1" dirty="0" smtClean="0">
              <a:cs typeface="B Titr" pitchFamily="2" charset="-78"/>
            </a:endParaRPr>
          </a:p>
          <a:p>
            <a:pPr algn="r"/>
            <a:endParaRPr lang="fa-IR" sz="2400" dirty="0" smtClean="0">
              <a:cs typeface="B Titr" pitchFamily="2" charset="-78"/>
            </a:endParaRPr>
          </a:p>
          <a:p>
            <a:pPr algn="r"/>
            <a:r>
              <a:rPr lang="fa-IR" sz="2400" dirty="0" smtClean="0">
                <a:cs typeface="B Titr" pitchFamily="2" charset="-78"/>
              </a:rPr>
              <a:t>یک: وارسی شاخص های روایی</a:t>
            </a:r>
          </a:p>
          <a:p>
            <a:pPr algn="r"/>
            <a:endParaRPr lang="fa-IR" sz="2400" dirty="0" smtClean="0">
              <a:cs typeface="B Titr" pitchFamily="2" charset="-78"/>
            </a:endParaRPr>
          </a:p>
          <a:p>
            <a:pPr algn="r"/>
            <a:r>
              <a:rPr lang="fa-IR" sz="2400" dirty="0" smtClean="0">
                <a:cs typeface="B Titr" pitchFamily="2" charset="-78"/>
              </a:rPr>
              <a:t>دو: وارسی مقیاس های آسیب شدید شخصیت</a:t>
            </a:r>
          </a:p>
          <a:p>
            <a:pPr algn="r"/>
            <a:r>
              <a:rPr lang="fa-IR" sz="2400" dirty="0" smtClean="0">
                <a:cs typeface="B Titr" pitchFamily="2" charset="-78"/>
              </a:rPr>
              <a:t>سه: وارسی مقیاس های الگوهای بالینی شخصیت</a:t>
            </a:r>
          </a:p>
          <a:p>
            <a:pPr algn="r"/>
            <a:endParaRPr lang="fa-IR" sz="2400" dirty="0" smtClean="0">
              <a:cs typeface="B Titr" pitchFamily="2" charset="-78"/>
            </a:endParaRPr>
          </a:p>
          <a:p>
            <a:pPr algn="r"/>
            <a:r>
              <a:rPr lang="fa-IR" sz="2400" dirty="0" smtClean="0">
                <a:cs typeface="B Titr" pitchFamily="2" charset="-78"/>
              </a:rPr>
              <a:t>چهار: وارسی مقیاس های نشانگان بالینی</a:t>
            </a:r>
          </a:p>
          <a:p>
            <a:pPr algn="r"/>
            <a:endParaRPr lang="fa-IR" sz="2400" dirty="0" smtClean="0">
              <a:cs typeface="B Titr" pitchFamily="2" charset="-78"/>
            </a:endParaRPr>
          </a:p>
          <a:p>
            <a:pPr algn="r"/>
            <a:r>
              <a:rPr lang="fa-IR" sz="2400" dirty="0" smtClean="0">
                <a:cs typeface="B Titr" pitchFamily="2" charset="-78"/>
              </a:rPr>
              <a:t>پنج: تفسیر معنای یک نشانگان در بطن سبک یا اختلال شخصیت مراجع</a:t>
            </a:r>
          </a:p>
          <a:p>
            <a:pPr algn="r"/>
            <a:r>
              <a:rPr lang="fa-IR" sz="2400" dirty="0" smtClean="0">
                <a:cs typeface="B Titr" pitchFamily="2" charset="-78"/>
              </a:rPr>
              <a:t>شش: تلفیق یافته های آزمون با سایر منابع اطلاعاتی</a:t>
            </a:r>
            <a:endParaRPr lang="en-US" sz="2400" dirty="0" smtClean="0">
              <a:cs typeface="B Titr" pitchFamily="2" charset="-78"/>
            </a:endParaRPr>
          </a:p>
          <a:p>
            <a:pPr algn="r" rtl="1"/>
            <a:endParaRPr lang="en-US" sz="2400" dirty="0">
              <a:cs typeface="B Titr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 bright="15000" contrast="-22000"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 txBox="1">
            <a:spLocks/>
          </p:cNvSpPr>
          <p:nvPr/>
        </p:nvSpPr>
        <p:spPr>
          <a:xfrm>
            <a:off x="214282" y="571480"/>
            <a:ext cx="8643998" cy="57864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r"/>
            <a:r>
              <a:rPr lang="fa-IR" sz="3200" b="1" dirty="0" smtClean="0">
                <a:cs typeface="B Titr" pitchFamily="2" charset="-78"/>
              </a:rPr>
              <a:t> سایر پرسش نامه های شخصیتی:</a:t>
            </a:r>
            <a:endParaRPr lang="en-US" sz="3200" b="1" dirty="0" smtClean="0">
              <a:cs typeface="B Titr" pitchFamily="2" charset="-78"/>
            </a:endParaRPr>
          </a:p>
          <a:p>
            <a:pPr algn="r"/>
            <a:endParaRPr lang="fa-IR" sz="2400" dirty="0" smtClean="0">
              <a:cs typeface="B Titr" pitchFamily="2" charset="-78"/>
            </a:endParaRPr>
          </a:p>
          <a:p>
            <a:pPr algn="r" rtl="1"/>
            <a:r>
              <a:rPr lang="fa-IR" sz="2400" dirty="0" smtClean="0">
                <a:cs typeface="B Titr" pitchFamily="2" charset="-78"/>
              </a:rPr>
              <a:t>پنج عامل شخصیت(کاستا و مک کرا): سنجش ویژگی های روان نژندگرایی، برون گرایی، گشودگی در تجربه، توافق پذیری، وظیفه گرایی</a:t>
            </a:r>
          </a:p>
          <a:p>
            <a:pPr algn="r" rtl="1"/>
            <a:endParaRPr lang="fa-IR" sz="2400" dirty="0" smtClean="0">
              <a:cs typeface="B Titr" pitchFamily="2" charset="-78"/>
            </a:endParaRPr>
          </a:p>
          <a:p>
            <a:pPr algn="r" rtl="1"/>
            <a:r>
              <a:rPr lang="fa-IR" sz="2400" dirty="0" smtClean="0">
                <a:cs typeface="B Titr" pitchFamily="2" charset="-78"/>
              </a:rPr>
              <a:t>پرسش نامه شخصیتی کالیفرنیا: سنجش ویژگی های شخصیتی مانند خویشتن داری، سلطه گری، پیشرفت، استقلال، همدلی و ...</a:t>
            </a:r>
          </a:p>
          <a:p>
            <a:pPr algn="r" rtl="1"/>
            <a:endParaRPr lang="fa-IR" sz="2400" dirty="0" smtClean="0">
              <a:cs typeface="B Titr" pitchFamily="2" charset="-78"/>
            </a:endParaRPr>
          </a:p>
          <a:p>
            <a:pPr algn="r" rtl="1"/>
            <a:r>
              <a:rPr lang="fa-IR" sz="2400" dirty="0" smtClean="0">
                <a:cs typeface="B Titr" pitchFamily="2" charset="-78"/>
              </a:rPr>
              <a:t>پرسش نامه آیزنک:  ویژگی های شخصیتی مانند درون گرایی و برون گرایی، سایکوتیک و نوروتیک بودن </a:t>
            </a:r>
          </a:p>
          <a:p>
            <a:pPr algn="r" rtl="1"/>
            <a:endParaRPr lang="fa-IR" sz="2400" dirty="0" smtClean="0">
              <a:cs typeface="B Titr" pitchFamily="2" charset="-78"/>
            </a:endParaRPr>
          </a:p>
          <a:p>
            <a:pPr algn="r" rtl="1"/>
            <a:r>
              <a:rPr lang="fa-IR" sz="2400" dirty="0" smtClean="0">
                <a:cs typeface="B Titr" pitchFamily="2" charset="-78"/>
              </a:rPr>
              <a:t>آزمون شخصیتی کتل: 16 عامل یا ویژگی شخصیتی را می سنجد.</a:t>
            </a:r>
          </a:p>
          <a:p>
            <a:pPr algn="r" rtl="1"/>
            <a:r>
              <a:rPr lang="fa-IR" sz="2400" dirty="0" smtClean="0">
                <a:cs typeface="B Titr" pitchFamily="2" charset="-78"/>
              </a:rPr>
              <a:t>پرسش نامه شش عامل هگزاکو: سنجش شش عامل شخصیت مانند صداقت، هیجان پذیری، برون گرایی، توافق، بازبودن به تجربه</a:t>
            </a:r>
          </a:p>
          <a:p>
            <a:pPr algn="r" rtl="1"/>
            <a:r>
              <a:rPr lang="fa-IR" sz="2400" dirty="0" smtClean="0">
                <a:cs typeface="B Titr" pitchFamily="2" charset="-78"/>
              </a:rPr>
              <a:t>پرسش نامه شخصیت خودشیفته، شخصیت مرزی، اسکیزوتایپی و ...</a:t>
            </a:r>
            <a:endParaRPr lang="en-US" sz="2400" dirty="0">
              <a:cs typeface="B Titr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 bright="15000" contrast="-22000"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 txBox="1">
            <a:spLocks/>
          </p:cNvSpPr>
          <p:nvPr/>
        </p:nvSpPr>
        <p:spPr>
          <a:xfrm>
            <a:off x="214282" y="571480"/>
            <a:ext cx="8643998" cy="57864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just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fa-IR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B Titr" pitchFamily="2" charset="-78"/>
            </a:endParaRPr>
          </a:p>
          <a:p>
            <a:pPr algn="r"/>
            <a:r>
              <a:rPr lang="fa-IR" sz="3200" dirty="0" smtClean="0">
                <a:cs typeface="B Titr" pitchFamily="2" charset="-78"/>
              </a:rPr>
              <a:t>شرایط آزمودنی ها:</a:t>
            </a:r>
          </a:p>
          <a:p>
            <a:pPr algn="r"/>
            <a:endParaRPr lang="fa-IR" sz="2400" dirty="0" smtClean="0">
              <a:cs typeface="B Titr" pitchFamily="2" charset="-78"/>
            </a:endParaRPr>
          </a:p>
          <a:p>
            <a:pPr algn="r"/>
            <a:r>
              <a:rPr lang="fa-IR" sz="2400" dirty="0" smtClean="0">
                <a:cs typeface="B Titr" pitchFamily="2" charset="-78"/>
              </a:rPr>
              <a:t>توانایی کافی برای خواندن و فهم سوالات</a:t>
            </a:r>
          </a:p>
          <a:p>
            <a:pPr algn="r"/>
            <a:endParaRPr lang="fa-IR" sz="2400" dirty="0" smtClean="0">
              <a:cs typeface="B Titr" pitchFamily="2" charset="-78"/>
            </a:endParaRPr>
          </a:p>
          <a:p>
            <a:pPr algn="r"/>
            <a:r>
              <a:rPr lang="fa-IR" sz="2400" dirty="0" smtClean="0">
                <a:cs typeface="B Titr" pitchFamily="2" charset="-78"/>
              </a:rPr>
              <a:t>سن هجده سال و بالاتر</a:t>
            </a:r>
          </a:p>
          <a:p>
            <a:pPr algn="r"/>
            <a:endParaRPr lang="fa-IR" sz="2400" dirty="0" smtClean="0">
              <a:cs typeface="B Titr" pitchFamily="2" charset="-78"/>
            </a:endParaRPr>
          </a:p>
          <a:p>
            <a:pPr algn="r"/>
            <a:r>
              <a:rPr lang="fa-IR" sz="2400" dirty="0" smtClean="0">
                <a:cs typeface="B Titr" pitchFamily="2" charset="-78"/>
              </a:rPr>
              <a:t>وضعیت بالینی آزمودنی ها</a:t>
            </a:r>
          </a:p>
          <a:p>
            <a:pPr algn="r"/>
            <a:endParaRPr lang="fa-IR" sz="2400" dirty="0" smtClean="0">
              <a:cs typeface="B Titr" pitchFamily="2" charset="-78"/>
            </a:endParaRPr>
          </a:p>
          <a:p>
            <a:pPr algn="r"/>
            <a:r>
              <a:rPr lang="fa-IR" sz="2400" dirty="0" smtClean="0">
                <a:cs typeface="B Titr" pitchFamily="2" charset="-78"/>
              </a:rPr>
              <a:t>شرایط عمومی</a:t>
            </a:r>
          </a:p>
          <a:p>
            <a:pPr algn="r"/>
            <a:endParaRPr kumimoji="0" lang="fa-IR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B Titr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 bright="15000" contrast="-22000"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 txBox="1">
            <a:spLocks/>
          </p:cNvSpPr>
          <p:nvPr/>
        </p:nvSpPr>
        <p:spPr>
          <a:xfrm>
            <a:off x="214282" y="571480"/>
            <a:ext cx="8643998" cy="57864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just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fa-IR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B Titr" pitchFamily="2" charset="-78"/>
            </a:endParaRPr>
          </a:p>
          <a:p>
            <a:pPr algn="r"/>
            <a:r>
              <a:rPr lang="fa-IR" sz="3200" dirty="0" smtClean="0">
                <a:cs typeface="B Titr" pitchFamily="2" charset="-78"/>
              </a:rPr>
              <a:t>شرایط اجرا:</a:t>
            </a:r>
          </a:p>
          <a:p>
            <a:pPr algn="r"/>
            <a:endParaRPr kumimoji="0" lang="fa-IR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B Titr" pitchFamily="2" charset="-78"/>
            </a:endParaRPr>
          </a:p>
          <a:p>
            <a:pPr algn="r"/>
            <a:endParaRPr lang="fa-IR" sz="2400" dirty="0" smtClean="0">
              <a:cs typeface="B Titr" pitchFamily="2" charset="-78"/>
            </a:endParaRPr>
          </a:p>
          <a:p>
            <a:pPr algn="r"/>
            <a:r>
              <a:rPr lang="fa-IR" sz="2400" dirty="0" smtClean="0">
                <a:cs typeface="B Titr" pitchFamily="2" charset="-78"/>
              </a:rPr>
              <a:t>شرایط کلی اجرا که در سایر آزمون ها رعایت می شود مانند برقراری رابطه </a:t>
            </a:r>
          </a:p>
          <a:p>
            <a:pPr algn="r"/>
            <a:r>
              <a:rPr lang="fa-IR" sz="2400" dirty="0" smtClean="0">
                <a:cs typeface="B Titr" pitchFamily="2" charset="-78"/>
              </a:rPr>
              <a:t>تفاهم آمیز، مکان و زمان اجرا و ...</a:t>
            </a:r>
          </a:p>
          <a:p>
            <a:pPr algn="r"/>
            <a:endParaRPr kumimoji="0" lang="fa-IR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B Titr" pitchFamily="2" charset="-78"/>
            </a:endParaRPr>
          </a:p>
          <a:p>
            <a:pPr algn="r"/>
            <a:endParaRPr lang="fa-IR" sz="2400" dirty="0" smtClean="0">
              <a:cs typeface="B Titr" pitchFamily="2" charset="-78"/>
            </a:endParaRPr>
          </a:p>
          <a:p>
            <a:pPr algn="r"/>
            <a:r>
              <a:rPr lang="fa-IR" sz="2400" dirty="0" smtClean="0">
                <a:cs typeface="B Titr" pitchFamily="2" charset="-78"/>
              </a:rPr>
              <a:t>اجرا می تواند به صورت فردی یا گروهی باشد.</a:t>
            </a:r>
          </a:p>
          <a:p>
            <a:pPr algn="r"/>
            <a:endParaRPr lang="fa-IR" sz="2400" dirty="0" smtClean="0">
              <a:cs typeface="B Titr" pitchFamily="2" charset="-78"/>
            </a:endParaRPr>
          </a:p>
          <a:p>
            <a:pPr algn="r"/>
            <a:endParaRPr kumimoji="0" lang="fa-IR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B Titr" pitchFamily="2" charset="-78"/>
            </a:endParaRPr>
          </a:p>
          <a:p>
            <a:pPr algn="r"/>
            <a:r>
              <a:rPr lang="fa-IR" sz="2400" dirty="0" smtClean="0">
                <a:cs typeface="B Titr" pitchFamily="2" charset="-78"/>
              </a:rPr>
              <a:t>مدت زمان اجرا: یک ساعت تا یک ساعت و نیم</a:t>
            </a:r>
            <a:endParaRPr kumimoji="0" lang="fa-IR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B Titr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 bright="15000" contrast="-22000"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 txBox="1">
            <a:spLocks/>
          </p:cNvSpPr>
          <p:nvPr/>
        </p:nvSpPr>
        <p:spPr>
          <a:xfrm>
            <a:off x="214282" y="571480"/>
            <a:ext cx="8643998" cy="57864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just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fa-IR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B Titr" pitchFamily="2" charset="-78"/>
            </a:endParaRPr>
          </a:p>
          <a:p>
            <a:pPr algn="r"/>
            <a:r>
              <a:rPr lang="fa-IR" sz="3200" dirty="0" smtClean="0">
                <a:cs typeface="B Titr" pitchFamily="2" charset="-78"/>
              </a:rPr>
              <a:t>مراحل:</a:t>
            </a:r>
          </a:p>
          <a:p>
            <a:pPr algn="r"/>
            <a:endParaRPr kumimoji="0" lang="fa-IR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B Titr" pitchFamily="2" charset="-78"/>
            </a:endParaRPr>
          </a:p>
          <a:p>
            <a:pPr algn="r"/>
            <a:endParaRPr lang="fa-IR" sz="2400" dirty="0" smtClean="0">
              <a:cs typeface="B Titr" pitchFamily="2" charset="-78"/>
            </a:endParaRPr>
          </a:p>
          <a:p>
            <a:pPr algn="r"/>
            <a:r>
              <a:rPr lang="fa-IR" sz="2400" dirty="0" smtClean="0">
                <a:cs typeface="B Titr" pitchFamily="2" charset="-78"/>
              </a:rPr>
              <a:t>اجرا</a:t>
            </a:r>
          </a:p>
          <a:p>
            <a:pPr algn="r"/>
            <a:endParaRPr kumimoji="0" lang="fa-IR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B Titr" pitchFamily="2" charset="-78"/>
            </a:endParaRPr>
          </a:p>
          <a:p>
            <a:pPr algn="r"/>
            <a:endParaRPr lang="fa-IR" sz="2400" dirty="0" smtClean="0">
              <a:cs typeface="B Titr" pitchFamily="2" charset="-78"/>
            </a:endParaRPr>
          </a:p>
          <a:p>
            <a:pPr algn="r"/>
            <a:r>
              <a:rPr kumimoji="0" lang="fa-I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B Titr" pitchFamily="2" charset="-78"/>
              </a:rPr>
              <a:t>نمره گذاری</a:t>
            </a:r>
          </a:p>
          <a:p>
            <a:pPr algn="r"/>
            <a:endParaRPr lang="fa-IR" sz="2400" dirty="0" smtClean="0">
              <a:cs typeface="B Titr" pitchFamily="2" charset="-78"/>
            </a:endParaRPr>
          </a:p>
          <a:p>
            <a:pPr algn="r"/>
            <a:endParaRPr kumimoji="0" lang="fa-IR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B Titr" pitchFamily="2" charset="-78"/>
            </a:endParaRPr>
          </a:p>
          <a:p>
            <a:pPr algn="r"/>
            <a:r>
              <a:rPr lang="fa-IR" sz="2400" dirty="0" smtClean="0">
                <a:cs typeface="B Titr" pitchFamily="2" charset="-78"/>
              </a:rPr>
              <a:t>کدگذاری نیمرخ</a:t>
            </a:r>
          </a:p>
          <a:p>
            <a:pPr algn="r"/>
            <a:endParaRPr kumimoji="0" lang="fa-IR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B Titr" pitchFamily="2" charset="-78"/>
            </a:endParaRPr>
          </a:p>
          <a:p>
            <a:pPr algn="r"/>
            <a:endParaRPr lang="fa-IR" sz="2400" dirty="0" smtClean="0">
              <a:cs typeface="B Titr" pitchFamily="2" charset="-78"/>
            </a:endParaRPr>
          </a:p>
          <a:p>
            <a:pPr algn="r"/>
            <a:r>
              <a:rPr kumimoji="0" lang="fa-I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B Titr" pitchFamily="2" charset="-78"/>
              </a:rPr>
              <a:t>تفسیر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 bright="15000" contrast="-22000"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 txBox="1">
            <a:spLocks/>
          </p:cNvSpPr>
          <p:nvPr/>
        </p:nvSpPr>
        <p:spPr>
          <a:xfrm>
            <a:off x="214282" y="571480"/>
            <a:ext cx="8643998" cy="57864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just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fa-IR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B Titr" pitchFamily="2" charset="-78"/>
            </a:endParaRPr>
          </a:p>
          <a:p>
            <a:pPr algn="r"/>
            <a:r>
              <a:rPr lang="fa-IR" sz="3200" dirty="0" smtClean="0">
                <a:cs typeface="B Titr" pitchFamily="2" charset="-78"/>
              </a:rPr>
              <a:t>انواع مقیاس ها:</a:t>
            </a:r>
          </a:p>
          <a:p>
            <a:pPr algn="r"/>
            <a:endParaRPr kumimoji="0" lang="fa-IR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B Titr" pitchFamily="2" charset="-78"/>
            </a:endParaRPr>
          </a:p>
          <a:p>
            <a:pPr algn="r"/>
            <a:endParaRPr lang="fa-IR" sz="2400" dirty="0" smtClean="0">
              <a:cs typeface="B Titr" pitchFamily="2" charset="-78"/>
            </a:endParaRPr>
          </a:p>
          <a:p>
            <a:pPr algn="r"/>
            <a:r>
              <a:rPr lang="fa-IR" sz="2400" dirty="0" smtClean="0">
                <a:cs typeface="B Titr" pitchFamily="2" charset="-78"/>
              </a:rPr>
              <a:t>مقیاس های اعتباری</a:t>
            </a:r>
          </a:p>
          <a:p>
            <a:pPr algn="r"/>
            <a:endParaRPr kumimoji="0" lang="fa-IR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B Titr" pitchFamily="2" charset="-78"/>
            </a:endParaRPr>
          </a:p>
          <a:p>
            <a:pPr algn="r"/>
            <a:r>
              <a:rPr lang="fa-IR" sz="2400" dirty="0" smtClean="0">
                <a:cs typeface="B Titr" pitchFamily="2" charset="-78"/>
              </a:rPr>
              <a:t>مقیاس های بالینی</a:t>
            </a:r>
          </a:p>
          <a:p>
            <a:pPr algn="r"/>
            <a:endParaRPr kumimoji="0" lang="fa-IR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B Titr" pitchFamily="2" charset="-78"/>
            </a:endParaRPr>
          </a:p>
          <a:p>
            <a:pPr algn="r"/>
            <a:r>
              <a:rPr lang="fa-IR" sz="2400" dirty="0" smtClean="0">
                <a:cs typeface="B Titr" pitchFamily="2" charset="-78"/>
              </a:rPr>
              <a:t>مقیاس های محتوایی</a:t>
            </a:r>
          </a:p>
          <a:p>
            <a:pPr algn="r"/>
            <a:endParaRPr kumimoji="0" lang="fa-IR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B Titr" pitchFamily="2" charset="-78"/>
            </a:endParaRPr>
          </a:p>
          <a:p>
            <a:pPr algn="r"/>
            <a:r>
              <a:rPr lang="fa-IR" sz="2400" dirty="0" smtClean="0">
                <a:cs typeface="B Titr" pitchFamily="2" charset="-78"/>
              </a:rPr>
              <a:t>ماده های بحرانی</a:t>
            </a:r>
          </a:p>
          <a:p>
            <a:pPr algn="r"/>
            <a:endParaRPr lang="fa-IR" sz="2400" dirty="0" smtClean="0">
              <a:cs typeface="B Titr" pitchFamily="2" charset="-78"/>
            </a:endParaRPr>
          </a:p>
          <a:p>
            <a:pPr algn="r"/>
            <a:r>
              <a:rPr kumimoji="0" lang="fa-I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B Titr" pitchFamily="2" charset="-78"/>
              </a:rPr>
              <a:t>مقیاس های تکمیلی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 bright="15000" contrast="-22000"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 txBox="1">
            <a:spLocks/>
          </p:cNvSpPr>
          <p:nvPr/>
        </p:nvSpPr>
        <p:spPr>
          <a:xfrm>
            <a:off x="214282" y="571480"/>
            <a:ext cx="8643998" cy="57864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just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fa-IR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B Titr" pitchFamily="2" charset="-78"/>
            </a:endParaRPr>
          </a:p>
          <a:p>
            <a:pPr algn="r"/>
            <a:r>
              <a:rPr kumimoji="0" lang="fa-I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B Titr" pitchFamily="2" charset="-78"/>
              </a:rPr>
              <a:t>اصول تفسیر:</a:t>
            </a:r>
          </a:p>
          <a:p>
            <a:pPr algn="r"/>
            <a:endParaRPr kumimoji="0" lang="fa-IR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B Titr" pitchFamily="2" charset="-78"/>
            </a:endParaRPr>
          </a:p>
          <a:p>
            <a:pPr algn="r"/>
            <a:r>
              <a:rPr kumimoji="0" lang="fa-I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B Titr" pitchFamily="2" charset="-78"/>
              </a:rPr>
              <a:t>در</a:t>
            </a:r>
            <a:r>
              <a:rPr kumimoji="0" lang="fa-IR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B Titr" pitchFamily="2" charset="-78"/>
              </a:rPr>
              <a:t> نظر گرفتن عوامل جمعیت شناختی در تفسیر</a:t>
            </a:r>
          </a:p>
          <a:p>
            <a:pPr algn="r"/>
            <a:endParaRPr lang="fa-IR" sz="2400" baseline="0" dirty="0" smtClean="0">
              <a:cs typeface="B Titr" pitchFamily="2" charset="-78"/>
            </a:endParaRPr>
          </a:p>
          <a:p>
            <a:pPr algn="r"/>
            <a:r>
              <a:rPr lang="fa-IR" sz="2400" baseline="0" dirty="0" smtClean="0">
                <a:cs typeface="B Titr" pitchFamily="2" charset="-78"/>
              </a:rPr>
              <a:t>ارجحیت</a:t>
            </a:r>
            <a:r>
              <a:rPr lang="fa-IR" sz="2400" dirty="0" smtClean="0">
                <a:cs typeface="B Titr" pitchFamily="2" charset="-78"/>
              </a:rPr>
              <a:t> الگو و شکل بندی کلی مقیاس در مقایسه با مقیاس های تکی. تفسیر ترکیبی غنای بیشتری دارد.</a:t>
            </a:r>
          </a:p>
          <a:p>
            <a:pPr algn="r"/>
            <a:endParaRPr kumimoji="0" lang="fa-IR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B Titr" pitchFamily="2" charset="-78"/>
            </a:endParaRPr>
          </a:p>
          <a:p>
            <a:pPr algn="r"/>
            <a:r>
              <a:rPr lang="fa-IR" sz="2400" dirty="0" smtClean="0">
                <a:cs typeface="B Titr" pitchFamily="2" charset="-78"/>
              </a:rPr>
              <a:t>نمرات بالای 65 در مقیاس های بالینی به عنوان نمره بالا در نظر گرفته می شود.</a:t>
            </a:r>
          </a:p>
          <a:p>
            <a:pPr algn="r"/>
            <a:endParaRPr kumimoji="0" lang="fa-IR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B Titr" pitchFamily="2" charset="-78"/>
            </a:endParaRPr>
          </a:p>
          <a:p>
            <a:pPr algn="r"/>
            <a:r>
              <a:rPr lang="fa-IR" sz="2400" dirty="0" smtClean="0">
                <a:cs typeface="B Titr" pitchFamily="2" charset="-78"/>
              </a:rPr>
              <a:t>اطلاعات بدست آمده از نتایج باید به عنوان فرضیه ها در بافت مراجع و سایر روش های سنجش مورد قضاوت قرار گیرند.</a:t>
            </a:r>
            <a:endParaRPr kumimoji="0" lang="fa-IR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B Titr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 bright="15000" contrast="-22000"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 txBox="1">
            <a:spLocks/>
          </p:cNvSpPr>
          <p:nvPr/>
        </p:nvSpPr>
        <p:spPr>
          <a:xfrm>
            <a:off x="214282" y="571480"/>
            <a:ext cx="8643998" cy="57864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just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fa-IR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B Titr" pitchFamily="2" charset="-78"/>
            </a:endParaRPr>
          </a:p>
          <a:p>
            <a:pPr algn="r"/>
            <a:endParaRPr kumimoji="0" lang="fa-IR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B Titr" pitchFamily="2" charset="-78"/>
            </a:endParaRPr>
          </a:p>
          <a:p>
            <a:pPr algn="r"/>
            <a:r>
              <a:rPr lang="fa-IR" sz="3200" dirty="0" smtClean="0">
                <a:cs typeface="B Titr" pitchFamily="2" charset="-78"/>
              </a:rPr>
              <a:t>مقیاس های اعتباری:</a:t>
            </a:r>
          </a:p>
          <a:p>
            <a:pPr algn="r"/>
            <a:endParaRPr kumimoji="0" lang="fa-IR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B Titr" pitchFamily="2" charset="-78"/>
            </a:endParaRPr>
          </a:p>
          <a:p>
            <a:r>
              <a:rPr lang="en-US" sz="2800" b="1" dirty="0" smtClean="0">
                <a:latin typeface="Arial Black" pitchFamily="34" charset="0"/>
                <a:cs typeface="Arial" pitchFamily="34" charset="0"/>
              </a:rPr>
              <a:t>Can not say(?)</a:t>
            </a:r>
          </a:p>
          <a:p>
            <a:endParaRPr lang="en-US" sz="2800" b="1" dirty="0" smtClean="0">
              <a:latin typeface="Arial Black" pitchFamily="34" charset="0"/>
              <a:cs typeface="Arial" pitchFamily="34" charset="0"/>
            </a:endParaRPr>
          </a:p>
          <a:p>
            <a:r>
              <a:rPr lang="en-US" sz="2800" b="1" dirty="0" smtClean="0">
                <a:latin typeface="Arial Black" pitchFamily="34" charset="0"/>
                <a:cs typeface="Arial" pitchFamily="34" charset="0"/>
              </a:rPr>
              <a:t>lie scale(L)</a:t>
            </a:r>
          </a:p>
          <a:p>
            <a:endParaRPr lang="en-US" sz="2800" b="1" dirty="0" smtClean="0">
              <a:latin typeface="Arial Black" pitchFamily="34" charset="0"/>
              <a:cs typeface="Arial" pitchFamily="34" charset="0"/>
            </a:endParaRPr>
          </a:p>
          <a:p>
            <a:r>
              <a:rPr lang="en-US" sz="2800" b="1" dirty="0" smtClean="0">
                <a:latin typeface="Arial Black" pitchFamily="34" charset="0"/>
                <a:cs typeface="Arial" pitchFamily="34" charset="0"/>
              </a:rPr>
              <a:t>Infrequency(F)</a:t>
            </a:r>
          </a:p>
          <a:p>
            <a:endParaRPr lang="en-US" sz="2800" b="1" dirty="0" smtClean="0">
              <a:latin typeface="Arial Black" pitchFamily="34" charset="0"/>
              <a:cs typeface="Arial" pitchFamily="34" charset="0"/>
            </a:endParaRPr>
          </a:p>
          <a:p>
            <a:r>
              <a:rPr lang="en-US" sz="2800" b="1" dirty="0" smtClean="0">
                <a:latin typeface="Arial Black" pitchFamily="34" charset="0"/>
                <a:cs typeface="Arial" pitchFamily="34" charset="0"/>
              </a:rPr>
              <a:t>defensiveness scale(K)</a:t>
            </a:r>
          </a:p>
          <a:p>
            <a:endParaRPr kumimoji="0" lang="fa-IR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B Titr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548</TotalTime>
  <Words>1490</Words>
  <Application>Microsoft Office PowerPoint</Application>
  <PresentationFormat>On-screen Show (4:3)</PresentationFormat>
  <Paragraphs>346</Paragraphs>
  <Slides>32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8" baseType="lpstr">
      <vt:lpstr>Arial</vt:lpstr>
      <vt:lpstr>Arial Black</vt:lpstr>
      <vt:lpstr>B Titr</vt:lpstr>
      <vt:lpstr>Calibri</vt:lpstr>
      <vt:lpstr>Wingdings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رواندرمانی چیست؟</dc:title>
  <dc:creator>AlmasRayanehNovin</dc:creator>
  <cp:lastModifiedBy>his</cp:lastModifiedBy>
  <cp:revision>94</cp:revision>
  <dcterms:created xsi:type="dcterms:W3CDTF">2016-07-04T05:14:42Z</dcterms:created>
  <dcterms:modified xsi:type="dcterms:W3CDTF">2023-11-21T05:45:38Z</dcterms:modified>
</cp:coreProperties>
</file>