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75" r:id="rId4"/>
    <p:sldId id="289" r:id="rId5"/>
    <p:sldId id="290" r:id="rId6"/>
    <p:sldId id="288" r:id="rId7"/>
    <p:sldId id="287" r:id="rId8"/>
    <p:sldId id="291" r:id="rId9"/>
    <p:sldId id="292" r:id="rId10"/>
    <p:sldId id="294" r:id="rId11"/>
    <p:sldId id="293" r:id="rId12"/>
    <p:sldId id="295" r:id="rId13"/>
    <p:sldId id="296" r:id="rId14"/>
    <p:sldId id="297" r:id="rId15"/>
    <p:sldId id="298" r:id="rId16"/>
    <p:sldId id="299" r:id="rId17"/>
    <p:sldId id="285" r:id="rId18"/>
    <p:sldId id="301" r:id="rId19"/>
    <p:sldId id="302" r:id="rId20"/>
    <p:sldId id="307" r:id="rId21"/>
    <p:sldId id="303" r:id="rId22"/>
    <p:sldId id="304" r:id="rId23"/>
    <p:sldId id="286" r:id="rId24"/>
    <p:sldId id="300" r:id="rId25"/>
    <p:sldId id="305" r:id="rId26"/>
    <p:sldId id="30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9" autoAdjust="0"/>
    <p:restoredTop sz="94624" autoAdjust="0"/>
  </p:normalViewPr>
  <p:slideViewPr>
    <p:cSldViewPr>
      <p:cViewPr varScale="1">
        <p:scale>
          <a:sx n="66" d="100"/>
          <a:sy n="66" d="100"/>
        </p:scale>
        <p:origin x="1410" y="60"/>
      </p:cViewPr>
      <p:guideLst>
        <p:guide orient="horz" pos="2160"/>
        <p:guide pos="2880"/>
      </p:guideLst>
    </p:cSldViewPr>
  </p:slideViewPr>
  <p:outlineViewPr>
    <p:cViewPr>
      <p:scale>
        <a:sx n="33" d="100"/>
        <a:sy n="33" d="100"/>
      </p:scale>
      <p:origin x="24" y="113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487E9A-D4DD-45FC-AC5C-8A74482249EB}" type="datetimeFigureOut">
              <a:rPr lang="en-US" smtClean="0"/>
              <a:pPr/>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87E9A-D4DD-45FC-AC5C-8A74482249EB}" type="datetimeFigureOut">
              <a:rPr lang="en-US" smtClean="0"/>
              <a:pPr/>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87E9A-D4DD-45FC-AC5C-8A74482249EB}" type="datetimeFigureOut">
              <a:rPr lang="en-US" smtClean="0"/>
              <a:pPr/>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87E9A-D4DD-45FC-AC5C-8A74482249EB}" type="datetimeFigureOut">
              <a:rPr lang="en-US" smtClean="0"/>
              <a:pPr/>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487E9A-D4DD-45FC-AC5C-8A74482249EB}" type="datetimeFigureOut">
              <a:rPr lang="en-US" smtClean="0"/>
              <a:pPr/>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487E9A-D4DD-45FC-AC5C-8A74482249EB}" type="datetimeFigureOut">
              <a:rPr lang="en-US" smtClean="0"/>
              <a:pPr/>
              <a:t>6/9/2023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487E9A-D4DD-45FC-AC5C-8A74482249EB}" type="datetimeFigureOut">
              <a:rPr lang="en-US" smtClean="0"/>
              <a:pPr/>
              <a:t>6/9/2023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487E9A-D4DD-45FC-AC5C-8A74482249EB}" type="datetimeFigureOut">
              <a:rPr lang="en-US" smtClean="0"/>
              <a:pPr/>
              <a:t>6/9/2023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87E9A-D4DD-45FC-AC5C-8A74482249EB}" type="datetimeFigureOut">
              <a:rPr lang="en-US" smtClean="0"/>
              <a:pPr/>
              <a:t>6/9/2023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87E9A-D4DD-45FC-AC5C-8A74482249EB}" type="datetimeFigureOut">
              <a:rPr lang="en-US" smtClean="0"/>
              <a:pPr/>
              <a:t>6/9/2023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87E9A-D4DD-45FC-AC5C-8A74482249EB}" type="datetimeFigureOut">
              <a:rPr lang="en-US" smtClean="0"/>
              <a:pPr/>
              <a:t>6/9/2023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93852-6041-4225-914E-2165F782F0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87E9A-D4DD-45FC-AC5C-8A74482249EB}" type="datetimeFigureOut">
              <a:rPr lang="en-US" smtClean="0"/>
              <a:pPr/>
              <a:t>6/9/2023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93852-6041-4225-914E-2165F782F0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714356"/>
            <a:ext cx="9001156" cy="5786478"/>
          </a:xfrm>
        </p:spPr>
        <p:txBody>
          <a:bodyPr>
            <a:normAutofit lnSpcReduction="10000"/>
          </a:bodyPr>
          <a:lstStyle/>
          <a:p>
            <a:pPr algn="r" rtl="1">
              <a:lnSpc>
                <a:spcPct val="150000"/>
              </a:lnSpc>
              <a:buFont typeface="Wingdings" pitchFamily="2" charset="2"/>
              <a:buChar char="v"/>
            </a:pPr>
            <a:r>
              <a:rPr lang="fa-IR" b="1" dirty="0" smtClean="0">
                <a:effectLst>
                  <a:outerShdw blurRad="38100" dist="38100" dir="2700000" algn="tl">
                    <a:srgbClr val="000000">
                      <a:alpha val="43137"/>
                    </a:srgbClr>
                  </a:outerShdw>
                </a:effectLst>
                <a:cs typeface="B Titr" pitchFamily="2" charset="-78"/>
              </a:rPr>
              <a:t>آزمون های فرافکن:</a:t>
            </a:r>
          </a:p>
          <a:p>
            <a:pPr algn="r" rtl="1">
              <a:lnSpc>
                <a:spcPct val="150000"/>
              </a:lnSpc>
              <a:buFont typeface="Wingdings" pitchFamily="2" charset="2"/>
              <a:buChar char="v"/>
            </a:pPr>
            <a:r>
              <a:rPr lang="fa-IR" sz="2400" dirty="0" smtClean="0">
                <a:cs typeface="B Titr" pitchFamily="2" charset="-78"/>
              </a:rPr>
              <a:t>رورشاخ(</a:t>
            </a:r>
            <a:r>
              <a:rPr lang="en-US" sz="2400" dirty="0" smtClean="0">
                <a:latin typeface="Arial Rounded MT Bold" pitchFamily="34" charset="0"/>
                <a:cs typeface="B Titr" pitchFamily="2" charset="-78"/>
              </a:rPr>
              <a:t>Rorschach</a:t>
            </a:r>
            <a:r>
              <a:rPr lang="fa-IR" sz="2400" dirty="0" smtClean="0">
                <a:cs typeface="B Titr" pitchFamily="2" charset="-78"/>
              </a:rPr>
              <a:t>)</a:t>
            </a:r>
          </a:p>
          <a:p>
            <a:pPr algn="r" rtl="1">
              <a:lnSpc>
                <a:spcPct val="150000"/>
              </a:lnSpc>
              <a:buFont typeface="Wingdings" pitchFamily="2" charset="2"/>
              <a:buChar char="v"/>
            </a:pPr>
            <a:r>
              <a:rPr lang="fa-IR" sz="2400" dirty="0" smtClean="0">
                <a:cs typeface="B Titr" pitchFamily="2" charset="-78"/>
              </a:rPr>
              <a:t>آزمون اندریافت موضوع(</a:t>
            </a:r>
            <a:r>
              <a:rPr lang="en-US" sz="2400" dirty="0" smtClean="0">
                <a:latin typeface="Arial Rounded MT Bold" pitchFamily="34" charset="0"/>
                <a:cs typeface="B Titr" pitchFamily="2" charset="-78"/>
              </a:rPr>
              <a:t>Thematic Apperception Test</a:t>
            </a:r>
            <a:r>
              <a:rPr lang="fa-IR" sz="2400" dirty="0" smtClean="0">
                <a:cs typeface="B Titr" pitchFamily="2" charset="-78"/>
              </a:rPr>
              <a:t>)</a:t>
            </a:r>
          </a:p>
          <a:p>
            <a:pPr algn="r" rtl="1">
              <a:lnSpc>
                <a:spcPct val="150000"/>
              </a:lnSpc>
              <a:buFont typeface="Wingdings" pitchFamily="2" charset="2"/>
              <a:buChar char="v"/>
            </a:pPr>
            <a:r>
              <a:rPr lang="fa-IR" sz="2400" dirty="0" smtClean="0">
                <a:cs typeface="B Titr" pitchFamily="2" charset="-78"/>
              </a:rPr>
              <a:t>آزمون سی ای تی(</a:t>
            </a:r>
            <a:r>
              <a:rPr lang="en-US" sz="2400" dirty="0" smtClean="0">
                <a:latin typeface="Arial Rounded MT Bold" pitchFamily="34" charset="0"/>
                <a:cs typeface="B Titr" pitchFamily="2" charset="-78"/>
              </a:rPr>
              <a:t>CAT</a:t>
            </a:r>
            <a:r>
              <a:rPr lang="fa-IR" sz="2400" dirty="0" smtClean="0">
                <a:cs typeface="B Titr" pitchFamily="2" charset="-78"/>
              </a:rPr>
              <a:t>)</a:t>
            </a:r>
          </a:p>
          <a:p>
            <a:pPr algn="r" rtl="1">
              <a:lnSpc>
                <a:spcPct val="150000"/>
              </a:lnSpc>
              <a:buFont typeface="Wingdings" pitchFamily="2" charset="2"/>
              <a:buChar char="v"/>
            </a:pPr>
            <a:r>
              <a:rPr lang="fa-IR" sz="2400" dirty="0" smtClean="0">
                <a:cs typeface="B Titr" pitchFamily="2" charset="-78"/>
              </a:rPr>
              <a:t>آزمون تداعی واژه</a:t>
            </a:r>
          </a:p>
          <a:p>
            <a:pPr algn="r" rtl="1">
              <a:lnSpc>
                <a:spcPct val="150000"/>
              </a:lnSpc>
              <a:buFont typeface="Wingdings" pitchFamily="2" charset="2"/>
              <a:buChar char="v"/>
            </a:pPr>
            <a:r>
              <a:rPr lang="fa-IR" sz="2400" dirty="0" smtClean="0">
                <a:cs typeface="B Titr" pitchFamily="2" charset="-78"/>
              </a:rPr>
              <a:t>آزمون جملات ناتمام </a:t>
            </a:r>
          </a:p>
          <a:p>
            <a:pPr algn="r" rtl="1">
              <a:lnSpc>
                <a:spcPct val="150000"/>
              </a:lnSpc>
              <a:buFont typeface="Wingdings" pitchFamily="2" charset="2"/>
              <a:buChar char="v"/>
            </a:pPr>
            <a:r>
              <a:rPr lang="fa-IR" sz="2400" dirty="0" smtClean="0">
                <a:cs typeface="B Titr" pitchFamily="2" charset="-78"/>
              </a:rPr>
              <a:t>آزمون آدمک</a:t>
            </a:r>
          </a:p>
          <a:p>
            <a:pPr algn="r" rtl="1">
              <a:lnSpc>
                <a:spcPct val="150000"/>
              </a:lnSpc>
              <a:buFont typeface="Wingdings" pitchFamily="2" charset="2"/>
              <a:buChar char="v"/>
            </a:pPr>
            <a:r>
              <a:rPr lang="fa-IR" sz="2400" dirty="0" smtClean="0">
                <a:cs typeface="B Titr" pitchFamily="2" charset="-78"/>
              </a:rPr>
              <a:t>آزمون خانه، درخت و شخص</a:t>
            </a:r>
          </a:p>
          <a:p>
            <a:pPr algn="r" rtl="1">
              <a:lnSpc>
                <a:spcPct val="150000"/>
              </a:lnSpc>
              <a:buFont typeface="Wingdings" pitchFamily="2" charset="2"/>
              <a:buChar char="v"/>
            </a:pPr>
            <a:r>
              <a:rPr lang="fa-IR" sz="2400" dirty="0" smtClean="0">
                <a:cs typeface="B Titr" pitchFamily="2" charset="-78"/>
              </a:rPr>
              <a:t>ترسیم خانواده</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lnSpcReduction="10000"/>
          </a:bodyPr>
          <a:lstStyle/>
          <a:p>
            <a:pPr algn="ctr" rtl="1">
              <a:buNone/>
            </a:pPr>
            <a:r>
              <a:rPr lang="fa-IR" dirty="0" smtClean="0">
                <a:cs typeface="B Titr" pitchFamily="2" charset="-78"/>
              </a:rPr>
              <a:t>نمره گذاری:</a:t>
            </a:r>
          </a:p>
          <a:p>
            <a:pPr algn="just" rtl="1"/>
            <a:endParaRPr lang="fa-IR" sz="2400" dirty="0" smtClean="0">
              <a:cs typeface="B Titr" pitchFamily="2" charset="-78"/>
            </a:endParaRPr>
          </a:p>
          <a:p>
            <a:pPr algn="just" rtl="1"/>
            <a:r>
              <a:rPr lang="fa-IR" sz="2400" dirty="0" smtClean="0">
                <a:cs typeface="B Titr" pitchFamily="2" charset="-78"/>
              </a:rPr>
              <a:t>پاسخ های رایج:</a:t>
            </a:r>
          </a:p>
          <a:p>
            <a:pPr algn="just" rtl="1"/>
            <a:r>
              <a:rPr lang="fa-IR" sz="2400" dirty="0" smtClean="0">
                <a:cs typeface="B Titr" pitchFamily="2" charset="-78"/>
              </a:rPr>
              <a:t>کارت یک: خفاش، پروانه(کل) </a:t>
            </a:r>
          </a:p>
          <a:p>
            <a:pPr algn="just" rtl="1"/>
            <a:r>
              <a:rPr lang="fa-IR" sz="2400" dirty="0" smtClean="0">
                <a:cs typeface="B Titr" pitchFamily="2" charset="-78"/>
              </a:rPr>
              <a:t>کارت دو: اشکال حیوانی مثل سر خرس، سگ و غیره</a:t>
            </a:r>
          </a:p>
          <a:p>
            <a:pPr algn="just" rtl="1"/>
            <a:r>
              <a:rPr lang="fa-IR" sz="2400" dirty="0" smtClean="0">
                <a:cs typeface="B Titr" pitchFamily="2" charset="-78"/>
              </a:rPr>
              <a:t>کارت سه: دو تصویر انسانی یا سمبل آنها، </a:t>
            </a:r>
          </a:p>
          <a:p>
            <a:pPr algn="just" rtl="1"/>
            <a:r>
              <a:rPr lang="fa-IR" sz="2400" dirty="0" smtClean="0">
                <a:cs typeface="B Titr" pitchFamily="2" charset="-78"/>
              </a:rPr>
              <a:t>کارت چهار: یک انسان یا تصویری انسان گونه</a:t>
            </a:r>
          </a:p>
          <a:p>
            <a:pPr algn="just" rtl="1"/>
            <a:r>
              <a:rPr lang="fa-IR" sz="2400" dirty="0" smtClean="0">
                <a:cs typeface="B Titr" pitchFamily="2" charset="-78"/>
              </a:rPr>
              <a:t>کارت پنج: پروانه، خفاش(راس کارت- کل)</a:t>
            </a:r>
          </a:p>
          <a:p>
            <a:pPr algn="just" rtl="1"/>
            <a:r>
              <a:rPr lang="fa-IR" sz="2400" dirty="0" smtClean="0">
                <a:cs typeface="B Titr" pitchFamily="2" charset="-78"/>
              </a:rPr>
              <a:t>کارت شش: پوست حیوان، پوست، پشم یا پوست پشمالو، فرش</a:t>
            </a:r>
          </a:p>
          <a:p>
            <a:pPr algn="just" rtl="1"/>
            <a:r>
              <a:rPr lang="fa-IR" sz="2400" dirty="0" smtClean="0">
                <a:cs typeface="B Titr" pitchFamily="2" charset="-78"/>
              </a:rPr>
              <a:t>کارت هفت: سر یا صورت انسان</a:t>
            </a:r>
          </a:p>
          <a:p>
            <a:pPr algn="just" rtl="1"/>
            <a:r>
              <a:rPr lang="fa-IR" sz="2400" dirty="0" smtClean="0">
                <a:cs typeface="B Titr" pitchFamily="2" charset="-78"/>
              </a:rPr>
              <a:t>کارت هشت: شکل کامل یک حیوان</a:t>
            </a:r>
          </a:p>
          <a:p>
            <a:pPr algn="just" rtl="1"/>
            <a:r>
              <a:rPr lang="fa-IR" sz="2400" dirty="0" smtClean="0">
                <a:cs typeface="B Titr" pitchFamily="2" charset="-78"/>
              </a:rPr>
              <a:t>کارت نه: تصاویر انسان یا انسان گونه</a:t>
            </a:r>
          </a:p>
          <a:p>
            <a:pPr algn="just" rtl="1"/>
            <a:r>
              <a:rPr lang="fa-IR" sz="2400" dirty="0" smtClean="0">
                <a:cs typeface="B Titr" pitchFamily="2" charset="-78"/>
              </a:rPr>
              <a:t>کارت ده: موجودات علمی افسانه ای، خرپنگ</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lnSpcReduction="10000"/>
          </a:bodyPr>
          <a:lstStyle/>
          <a:p>
            <a:pPr algn="ctr" rtl="1">
              <a:buNone/>
            </a:pPr>
            <a:r>
              <a:rPr lang="fa-IR" b="1" dirty="0" smtClean="0">
                <a:effectLst>
                  <a:outerShdw blurRad="38100" dist="38100" dir="2700000" algn="tl">
                    <a:srgbClr val="000000">
                      <a:alpha val="43137"/>
                    </a:srgbClr>
                  </a:outerShdw>
                </a:effectLst>
                <a:cs typeface="B Titr" pitchFamily="2" charset="-78"/>
              </a:rPr>
              <a:t>خلاصه ساختاری</a:t>
            </a:r>
          </a:p>
          <a:p>
            <a:pPr algn="just" rtl="1"/>
            <a:endParaRPr lang="fa-IR" sz="2400" dirty="0" smtClean="0">
              <a:cs typeface="B Titr" pitchFamily="2" charset="-78"/>
            </a:endParaRPr>
          </a:p>
          <a:p>
            <a:pPr algn="just" rtl="1"/>
            <a:r>
              <a:rPr lang="fa-IR" sz="2400" dirty="0" smtClean="0">
                <a:cs typeface="B Titr" pitchFamily="2" charset="-78"/>
              </a:rPr>
              <a:t>بخش اصلی</a:t>
            </a:r>
          </a:p>
          <a:p>
            <a:pPr algn="just" rtl="1"/>
            <a:r>
              <a:rPr lang="fa-IR" sz="2400" dirty="0" smtClean="0">
                <a:cs typeface="B Titr" pitchFamily="2" charset="-78"/>
              </a:rPr>
              <a:t>مجموع پاسخ ها(</a:t>
            </a:r>
            <a:r>
              <a:rPr lang="en-US" sz="2400" dirty="0" smtClean="0">
                <a:cs typeface="B Titr" pitchFamily="2" charset="-78"/>
              </a:rPr>
              <a:t>R</a:t>
            </a:r>
            <a:r>
              <a:rPr lang="fa-IR" sz="2400" dirty="0" smtClean="0">
                <a:cs typeface="B Titr" pitchFamily="2" charset="-78"/>
              </a:rPr>
              <a:t>)</a:t>
            </a:r>
          </a:p>
          <a:p>
            <a:pPr algn="just" rtl="1"/>
            <a:r>
              <a:rPr lang="fa-IR" sz="2400" dirty="0" smtClean="0">
                <a:cs typeface="B Titr" pitchFamily="2" charset="-78"/>
              </a:rPr>
              <a:t>شاخص لامبدا(</a:t>
            </a:r>
            <a:r>
              <a:rPr lang="en-US" sz="2400" dirty="0" smtClean="0">
                <a:cs typeface="B Titr" pitchFamily="2" charset="-78"/>
              </a:rPr>
              <a:t>L</a:t>
            </a:r>
            <a:r>
              <a:rPr lang="fa-IR" sz="2400" dirty="0" smtClean="0">
                <a:cs typeface="B Titr" pitchFamily="2" charset="-78"/>
              </a:rPr>
              <a:t>):</a:t>
            </a:r>
          </a:p>
          <a:p>
            <a:pPr algn="just" rtl="1"/>
            <a:r>
              <a:rPr lang="fa-IR" sz="2400" dirty="0" smtClean="0">
                <a:cs typeface="B Titr" pitchFamily="2" charset="-78"/>
              </a:rPr>
              <a:t>توازن تجربه(</a:t>
            </a:r>
            <a:r>
              <a:rPr lang="en-US" sz="2400" dirty="0" smtClean="0">
                <a:cs typeface="B Titr" pitchFamily="2" charset="-78"/>
              </a:rPr>
              <a:t>EB</a:t>
            </a:r>
            <a:r>
              <a:rPr lang="fa-IR" sz="2400" dirty="0" smtClean="0">
                <a:cs typeface="B Titr" pitchFamily="2" charset="-78"/>
              </a:rPr>
              <a:t>)</a:t>
            </a:r>
          </a:p>
          <a:p>
            <a:pPr algn="just" rtl="1"/>
            <a:r>
              <a:rPr lang="fa-IR" sz="2400" dirty="0" smtClean="0">
                <a:cs typeface="B Titr" pitchFamily="2" charset="-78"/>
              </a:rPr>
              <a:t>تجربه واقعی(</a:t>
            </a:r>
            <a:r>
              <a:rPr lang="en-US" sz="2400" dirty="0" smtClean="0">
                <a:cs typeface="B Titr" pitchFamily="2" charset="-78"/>
              </a:rPr>
              <a:t>EA</a:t>
            </a:r>
            <a:r>
              <a:rPr lang="fa-IR" sz="2400" dirty="0" smtClean="0">
                <a:cs typeface="B Titr" pitchFamily="2" charset="-78"/>
              </a:rPr>
              <a:t>)</a:t>
            </a:r>
          </a:p>
          <a:p>
            <a:pPr algn="just" rtl="1"/>
            <a:r>
              <a:rPr lang="fa-IR" sz="2400" dirty="0" smtClean="0">
                <a:cs typeface="B Titr" pitchFamily="2" charset="-78"/>
              </a:rPr>
              <a:t>تجربه فراگیر(</a:t>
            </a:r>
            <a:r>
              <a:rPr lang="en-US" sz="2400" dirty="0" err="1" smtClean="0">
                <a:cs typeface="B Titr" pitchFamily="2" charset="-78"/>
              </a:rPr>
              <a:t>EBper</a:t>
            </a:r>
            <a:r>
              <a:rPr lang="fa-IR" sz="2400" dirty="0" smtClean="0">
                <a:cs typeface="B Titr" pitchFamily="2" charset="-78"/>
              </a:rPr>
              <a:t>)</a:t>
            </a:r>
          </a:p>
          <a:p>
            <a:pPr algn="just" rtl="1"/>
            <a:r>
              <a:rPr lang="fa-IR" sz="2400" dirty="0" smtClean="0">
                <a:cs typeface="B Titr" pitchFamily="2" charset="-78"/>
              </a:rPr>
              <a:t>تجربه پایه(</a:t>
            </a:r>
            <a:r>
              <a:rPr lang="en-US" sz="2400" dirty="0" err="1" smtClean="0">
                <a:cs typeface="B Titr" pitchFamily="2" charset="-78"/>
              </a:rPr>
              <a:t>eb</a:t>
            </a:r>
            <a:r>
              <a:rPr lang="fa-IR" sz="2400" dirty="0" smtClean="0">
                <a:cs typeface="B Titr" pitchFamily="2" charset="-78"/>
              </a:rPr>
              <a:t>)</a:t>
            </a:r>
          </a:p>
          <a:p>
            <a:pPr algn="just" rtl="1"/>
            <a:r>
              <a:rPr lang="fa-IR" sz="2400" dirty="0" smtClean="0">
                <a:cs typeface="B Titr" pitchFamily="2" charset="-78"/>
              </a:rPr>
              <a:t>تحریک تجربه شده(</a:t>
            </a:r>
            <a:r>
              <a:rPr lang="en-US" sz="2400" dirty="0" err="1" smtClean="0">
                <a:cs typeface="B Titr" pitchFamily="2" charset="-78"/>
              </a:rPr>
              <a:t>es</a:t>
            </a:r>
            <a:r>
              <a:rPr lang="fa-IR" sz="2400" dirty="0" smtClean="0">
                <a:cs typeface="B Titr" pitchFamily="2" charset="-78"/>
              </a:rPr>
              <a:t>)</a:t>
            </a:r>
          </a:p>
          <a:p>
            <a:pPr algn="just" rtl="1"/>
            <a:r>
              <a:rPr lang="fa-IR" sz="2400" dirty="0" smtClean="0">
                <a:cs typeface="B Titr" pitchFamily="2" charset="-78"/>
              </a:rPr>
              <a:t>نمره </a:t>
            </a:r>
            <a:r>
              <a:rPr lang="en-US" sz="2400" dirty="0" smtClean="0">
                <a:cs typeface="B Titr" pitchFamily="2" charset="-78"/>
              </a:rPr>
              <a:t>D</a:t>
            </a:r>
          </a:p>
          <a:p>
            <a:pPr algn="just" rtl="1"/>
            <a:r>
              <a:rPr lang="en-US" sz="2400" dirty="0" smtClean="0">
                <a:cs typeface="B Titr" pitchFamily="2" charset="-78"/>
              </a:rPr>
              <a:t>Es</a:t>
            </a:r>
            <a:r>
              <a:rPr lang="fa-IR" sz="2400" dirty="0" smtClean="0">
                <a:cs typeface="B Titr" pitchFamily="2" charset="-78"/>
              </a:rPr>
              <a:t> اصلاح شده</a:t>
            </a:r>
          </a:p>
          <a:p>
            <a:pPr algn="just" rtl="1"/>
            <a:r>
              <a:rPr lang="en-US" sz="2400" dirty="0" smtClean="0">
                <a:cs typeface="B Titr" pitchFamily="2" charset="-78"/>
              </a:rPr>
              <a:t>D</a:t>
            </a:r>
            <a:r>
              <a:rPr lang="fa-IR" sz="2400" dirty="0" smtClean="0">
                <a:cs typeface="B Titr" pitchFamily="2" charset="-78"/>
              </a:rPr>
              <a:t> اصلاح شده</a:t>
            </a: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ctr" rtl="1">
              <a:buNone/>
            </a:pPr>
            <a:r>
              <a:rPr lang="fa-IR" dirty="0" smtClean="0">
                <a:cs typeface="B Titr" pitchFamily="2" charset="-78"/>
              </a:rPr>
              <a:t>خلاصه ساختاری</a:t>
            </a:r>
          </a:p>
          <a:p>
            <a:pPr algn="just" rtl="1"/>
            <a:endParaRPr lang="fa-IR" sz="2400" dirty="0" smtClean="0">
              <a:cs typeface="B Titr" pitchFamily="2" charset="-78"/>
            </a:endParaRPr>
          </a:p>
          <a:p>
            <a:pPr algn="just" rtl="1"/>
            <a:r>
              <a:rPr lang="fa-IR" sz="2400" dirty="0" smtClean="0">
                <a:cs typeface="B Titr" pitchFamily="2" charset="-78"/>
              </a:rPr>
              <a:t>بخش اندیشه پردازی(</a:t>
            </a:r>
            <a:r>
              <a:rPr lang="en-US" sz="2400" dirty="0" smtClean="0">
                <a:cs typeface="B Titr" pitchFamily="2" charset="-78"/>
              </a:rPr>
              <a:t>ideation</a:t>
            </a:r>
            <a:r>
              <a:rPr lang="fa-IR" sz="2400" dirty="0" smtClean="0">
                <a:cs typeface="B Titr" pitchFamily="2" charset="-78"/>
              </a:rPr>
              <a:t>)</a:t>
            </a:r>
            <a:r>
              <a:rPr lang="en-US" sz="2400" dirty="0" smtClean="0">
                <a:cs typeface="B Titr" pitchFamily="2" charset="-78"/>
              </a:rPr>
              <a:t>:</a:t>
            </a:r>
            <a:endParaRPr lang="fa-IR" sz="2400" dirty="0" smtClean="0">
              <a:cs typeface="B Titr" pitchFamily="2" charset="-78"/>
            </a:endParaRPr>
          </a:p>
          <a:p>
            <a:pPr algn="just" rtl="1"/>
            <a:r>
              <a:rPr lang="fa-IR" sz="2400" dirty="0" smtClean="0">
                <a:cs typeface="B Titr" pitchFamily="2" charset="-78"/>
              </a:rPr>
              <a:t>نسبت فعال به نافعال(</a:t>
            </a:r>
            <a:r>
              <a:rPr lang="en-US" sz="2400" dirty="0" smtClean="0">
                <a:cs typeface="B Titr" pitchFamily="2" charset="-78"/>
              </a:rPr>
              <a:t>a:p</a:t>
            </a:r>
            <a:r>
              <a:rPr lang="fa-IR" sz="2400" dirty="0" smtClean="0">
                <a:cs typeface="B Titr" pitchFamily="2" charset="-78"/>
              </a:rPr>
              <a:t>)</a:t>
            </a:r>
          </a:p>
          <a:p>
            <a:pPr algn="just" rtl="1"/>
            <a:r>
              <a:rPr lang="fa-IR" sz="2400" dirty="0" smtClean="0">
                <a:cs typeface="B Titr" pitchFamily="2" charset="-78"/>
              </a:rPr>
              <a:t>نسبت ام فعال به ام نافعال(</a:t>
            </a:r>
            <a:r>
              <a:rPr lang="en-US" sz="2400" dirty="0" smtClean="0">
                <a:cs typeface="B Titr" pitchFamily="2" charset="-78"/>
              </a:rPr>
              <a:t>Ma: MP</a:t>
            </a:r>
            <a:r>
              <a:rPr lang="fa-IR" sz="2400" dirty="0" smtClean="0">
                <a:cs typeface="B Titr" pitchFamily="2" charset="-78"/>
              </a:rPr>
              <a:t>)</a:t>
            </a:r>
          </a:p>
          <a:p>
            <a:pPr algn="just" rtl="1"/>
            <a:r>
              <a:rPr lang="fa-IR" sz="2400" dirty="0" smtClean="0">
                <a:cs typeface="B Titr" pitchFamily="2" charset="-78"/>
              </a:rPr>
              <a:t>شاخص توجیه عقلی</a:t>
            </a:r>
            <a:r>
              <a:rPr lang="en-US" sz="2400" dirty="0" smtClean="0">
                <a:cs typeface="B Titr" pitchFamily="2" charset="-78"/>
              </a:rPr>
              <a:t> P2AB+(</a:t>
            </a:r>
            <a:r>
              <a:rPr lang="en-US" sz="2400" dirty="0" err="1" smtClean="0">
                <a:cs typeface="B Titr" pitchFamily="2" charset="-78"/>
              </a:rPr>
              <a:t>Art+Ay</a:t>
            </a:r>
            <a:r>
              <a:rPr lang="en-US" sz="2400" dirty="0" smtClean="0">
                <a:cs typeface="B Titr" pitchFamily="2" charset="-78"/>
              </a:rPr>
              <a:t>)</a:t>
            </a:r>
            <a:endParaRPr lang="fa-IR" sz="2400" dirty="0" smtClean="0">
              <a:cs typeface="B Titr" pitchFamily="2" charset="-78"/>
            </a:endParaRPr>
          </a:p>
          <a:p>
            <a:pPr algn="just" rtl="1"/>
            <a:r>
              <a:rPr lang="en-US" sz="2400" dirty="0" smtClean="0">
                <a:cs typeface="B Titr" pitchFamily="2" charset="-78"/>
              </a:rPr>
              <a:t>M</a:t>
            </a:r>
          </a:p>
          <a:p>
            <a:pPr algn="just" rtl="1"/>
            <a:r>
              <a:rPr lang="en-US" sz="2400" dirty="0" smtClean="0">
                <a:cs typeface="B Titr" pitchFamily="2" charset="-78"/>
              </a:rPr>
              <a:t>M-</a:t>
            </a:r>
          </a:p>
          <a:p>
            <a:pPr algn="just" rtl="1"/>
            <a:r>
              <a:rPr lang="en-US" sz="2400" dirty="0" smtClean="0">
                <a:cs typeface="B Titr" pitchFamily="2" charset="-78"/>
              </a:rPr>
              <a:t>WSUM6</a:t>
            </a:r>
          </a:p>
          <a:p>
            <a:pPr algn="just" rtl="1"/>
            <a:r>
              <a:rPr lang="fa-IR" sz="2400" dirty="0" smtClean="0">
                <a:cs typeface="B Titr" pitchFamily="2" charset="-78"/>
              </a:rPr>
              <a:t>و...</a:t>
            </a: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ctr" rtl="1">
              <a:buNone/>
            </a:pPr>
            <a:r>
              <a:rPr lang="fa-IR" b="1" dirty="0" smtClean="0">
                <a:effectLst>
                  <a:outerShdw blurRad="38100" dist="38100" dir="2700000" algn="tl">
                    <a:srgbClr val="000000">
                      <a:alpha val="43137"/>
                    </a:srgbClr>
                  </a:outerShdw>
                </a:effectLst>
                <a:cs typeface="B Titr" pitchFamily="2" charset="-78"/>
              </a:rPr>
              <a:t>خلاصه ساختاری</a:t>
            </a:r>
          </a:p>
          <a:p>
            <a:pPr algn="just" rtl="1"/>
            <a:endParaRPr lang="fa-IR" sz="2400" dirty="0" smtClean="0">
              <a:cs typeface="B Titr" pitchFamily="2" charset="-78"/>
            </a:endParaRPr>
          </a:p>
          <a:p>
            <a:pPr algn="just" rtl="1"/>
            <a:r>
              <a:rPr lang="fa-IR" sz="2400" dirty="0" smtClean="0">
                <a:cs typeface="B Titr" pitchFamily="2" charset="-78"/>
              </a:rPr>
              <a:t>بخش عاطفه(</a:t>
            </a:r>
            <a:r>
              <a:rPr lang="en-US" sz="2400" dirty="0" smtClean="0">
                <a:cs typeface="B Titr" pitchFamily="2" charset="-78"/>
              </a:rPr>
              <a:t>Affect</a:t>
            </a:r>
            <a:r>
              <a:rPr lang="fa-IR" sz="2400" dirty="0" smtClean="0">
                <a:cs typeface="B Titr" pitchFamily="2" charset="-78"/>
              </a:rPr>
              <a:t>)</a:t>
            </a:r>
            <a:r>
              <a:rPr lang="en-US" sz="2400" dirty="0" smtClean="0">
                <a:cs typeface="B Titr" pitchFamily="2" charset="-78"/>
              </a:rPr>
              <a:t>:</a:t>
            </a:r>
            <a:endParaRPr lang="fa-IR" sz="2400" dirty="0" smtClean="0">
              <a:cs typeface="B Titr" pitchFamily="2" charset="-78"/>
            </a:endParaRPr>
          </a:p>
          <a:p>
            <a:pPr algn="just" rtl="1"/>
            <a:r>
              <a:rPr lang="fa-IR" sz="2400" dirty="0" smtClean="0">
                <a:cs typeface="B Titr" pitchFamily="2" charset="-78"/>
              </a:rPr>
              <a:t>نسبت شکل به رنگ</a:t>
            </a:r>
          </a:p>
          <a:p>
            <a:pPr algn="just" rtl="1"/>
            <a:r>
              <a:rPr lang="fa-IR" sz="2400" dirty="0" smtClean="0">
                <a:cs typeface="B Titr" pitchFamily="2" charset="-78"/>
              </a:rPr>
              <a:t>نسبت عاطفی</a:t>
            </a:r>
            <a:r>
              <a:rPr lang="en-US" sz="2400" dirty="0" smtClean="0">
                <a:cs typeface="B Titr" pitchFamily="2" charset="-78"/>
              </a:rPr>
              <a:t> </a:t>
            </a:r>
            <a:r>
              <a:rPr lang="fa-IR" sz="2400" dirty="0" smtClean="0">
                <a:cs typeface="B Titr" pitchFamily="2" charset="-78"/>
              </a:rPr>
              <a:t>(</a:t>
            </a:r>
            <a:r>
              <a:rPr lang="en-US" sz="2400" dirty="0" err="1" smtClean="0">
                <a:cs typeface="B Titr" pitchFamily="2" charset="-78"/>
              </a:rPr>
              <a:t>Afr</a:t>
            </a:r>
            <a:r>
              <a:rPr lang="fa-IR" sz="2400" dirty="0" smtClean="0">
                <a:cs typeface="B Titr" pitchFamily="2" charset="-78"/>
              </a:rPr>
              <a:t>)</a:t>
            </a:r>
          </a:p>
          <a:p>
            <a:pPr algn="just" rtl="1"/>
            <a:r>
              <a:rPr lang="fa-IR" sz="2400" dirty="0" smtClean="0">
                <a:cs typeface="B Titr" pitchFamily="2" charset="-78"/>
              </a:rPr>
              <a:t>فروانی </a:t>
            </a:r>
            <a:r>
              <a:rPr lang="en-US" sz="2400" dirty="0" smtClean="0">
                <a:cs typeface="B Titr" pitchFamily="2" charset="-78"/>
              </a:rPr>
              <a:t>C</a:t>
            </a:r>
            <a:endParaRPr lang="fa-IR" sz="2400" dirty="0" smtClean="0">
              <a:cs typeface="B Titr" pitchFamily="2" charset="-78"/>
            </a:endParaRPr>
          </a:p>
          <a:p>
            <a:pPr algn="just" rtl="1"/>
            <a:r>
              <a:rPr lang="fa-IR" sz="2400" dirty="0" smtClean="0">
                <a:cs typeface="B Titr" pitchFamily="2" charset="-78"/>
              </a:rPr>
              <a:t>فراوانی</a:t>
            </a:r>
            <a:r>
              <a:rPr lang="en-US" sz="2400" dirty="0" smtClean="0">
                <a:cs typeface="B Titr" pitchFamily="2" charset="-78"/>
              </a:rPr>
              <a:t> S</a:t>
            </a:r>
            <a:endParaRPr lang="fa-IR" sz="2400" dirty="0" smtClean="0">
              <a:cs typeface="B Titr" pitchFamily="2" charset="-78"/>
            </a:endParaRPr>
          </a:p>
          <a:p>
            <a:pPr algn="just" rtl="1"/>
            <a:r>
              <a:rPr lang="fa-IR" sz="2400" dirty="0" smtClean="0">
                <a:cs typeface="B Titr" pitchFamily="2" charset="-78"/>
              </a:rPr>
              <a:t>فراونی</a:t>
            </a:r>
            <a:r>
              <a:rPr lang="en-US" sz="2400" dirty="0" smtClean="0">
                <a:cs typeface="B Titr" pitchFamily="2" charset="-78"/>
              </a:rPr>
              <a:t> CP</a:t>
            </a:r>
            <a:endParaRPr lang="fa-IR" sz="2400" dirty="0" smtClean="0">
              <a:cs typeface="B Titr" pitchFamily="2" charset="-78"/>
            </a:endParaRPr>
          </a:p>
          <a:p>
            <a:pPr algn="just" rtl="1"/>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ctr" rtl="1">
              <a:buNone/>
            </a:pPr>
            <a:r>
              <a:rPr lang="fa-IR" b="1" dirty="0" smtClean="0">
                <a:effectLst>
                  <a:outerShdw blurRad="38100" dist="38100" dir="2700000" algn="tl">
                    <a:srgbClr val="000000">
                      <a:alpha val="43137"/>
                    </a:srgbClr>
                  </a:outerShdw>
                </a:effectLst>
                <a:cs typeface="B Titr" pitchFamily="2" charset="-78"/>
              </a:rPr>
              <a:t>خلاصه ساختاری</a:t>
            </a:r>
          </a:p>
          <a:p>
            <a:pPr algn="just" rtl="1"/>
            <a:endParaRPr lang="fa-IR" sz="2400" dirty="0" smtClean="0">
              <a:cs typeface="B Titr" pitchFamily="2" charset="-78"/>
            </a:endParaRPr>
          </a:p>
          <a:p>
            <a:pPr algn="just" rtl="1"/>
            <a:r>
              <a:rPr lang="fa-IR" sz="2400" dirty="0" smtClean="0">
                <a:cs typeface="B Titr" pitchFamily="2" charset="-78"/>
              </a:rPr>
              <a:t>بخش میانجی گری(</a:t>
            </a:r>
            <a:r>
              <a:rPr lang="en-US" sz="2400" dirty="0" smtClean="0">
                <a:cs typeface="B Titr" pitchFamily="2" charset="-78"/>
              </a:rPr>
              <a:t>mediation</a:t>
            </a:r>
            <a:r>
              <a:rPr lang="fa-IR" sz="2400" dirty="0" smtClean="0">
                <a:cs typeface="B Titr" pitchFamily="2" charset="-78"/>
              </a:rPr>
              <a:t>)</a:t>
            </a:r>
            <a:r>
              <a:rPr lang="en-US" sz="2400" dirty="0" smtClean="0">
                <a:cs typeface="B Titr" pitchFamily="2" charset="-78"/>
              </a:rPr>
              <a:t>:</a:t>
            </a:r>
            <a:endParaRPr lang="fa-IR" sz="2400" dirty="0" smtClean="0">
              <a:cs typeface="B Titr" pitchFamily="2" charset="-78"/>
            </a:endParaRPr>
          </a:p>
          <a:p>
            <a:pPr algn="just" rtl="1"/>
            <a:r>
              <a:rPr lang="fa-IR" sz="2400" dirty="0" smtClean="0">
                <a:cs typeface="B Titr" pitchFamily="2" charset="-78"/>
              </a:rPr>
              <a:t>شکل متعارف(</a:t>
            </a:r>
            <a:r>
              <a:rPr lang="en-US" sz="2400" dirty="0" smtClean="0">
                <a:cs typeface="B Titr" pitchFamily="2" charset="-78"/>
              </a:rPr>
              <a:t>X+%</a:t>
            </a:r>
            <a:r>
              <a:rPr lang="fa-IR" sz="2400" dirty="0" smtClean="0">
                <a:cs typeface="B Titr" pitchFamily="2" charset="-78"/>
              </a:rPr>
              <a:t>)</a:t>
            </a:r>
          </a:p>
          <a:p>
            <a:pPr algn="just" rtl="1"/>
            <a:r>
              <a:rPr lang="fa-IR" sz="2400" dirty="0" smtClean="0">
                <a:cs typeface="B Titr" pitchFamily="2" charset="-78"/>
              </a:rPr>
              <a:t>شکل خالص متعارف(</a:t>
            </a:r>
            <a:r>
              <a:rPr lang="en-US" sz="2400" dirty="0" smtClean="0">
                <a:cs typeface="B Titr" pitchFamily="2" charset="-78"/>
              </a:rPr>
              <a:t>F+%</a:t>
            </a:r>
            <a:r>
              <a:rPr lang="fa-IR" sz="2400" dirty="0" smtClean="0">
                <a:cs typeface="B Titr" pitchFamily="2" charset="-78"/>
              </a:rPr>
              <a:t>)</a:t>
            </a:r>
          </a:p>
          <a:p>
            <a:pPr algn="just" rtl="1"/>
            <a:r>
              <a:rPr lang="fa-IR" sz="2400" dirty="0" smtClean="0">
                <a:cs typeface="B Titr" pitchFamily="2" charset="-78"/>
              </a:rPr>
              <a:t>شکل تحریف شده(</a:t>
            </a:r>
            <a:r>
              <a:rPr lang="en-US" sz="2400" dirty="0" smtClean="0">
                <a:cs typeface="B Titr" pitchFamily="2" charset="-78"/>
              </a:rPr>
              <a:t>X-%</a:t>
            </a:r>
            <a:r>
              <a:rPr lang="fa-IR" sz="2400" dirty="0" smtClean="0">
                <a:cs typeface="B Titr" pitchFamily="2" charset="-78"/>
              </a:rPr>
              <a:t>)</a:t>
            </a:r>
          </a:p>
          <a:p>
            <a:pPr algn="just" rtl="1"/>
            <a:r>
              <a:rPr lang="fa-IR" sz="2400" dirty="0" smtClean="0">
                <a:cs typeface="B Titr" pitchFamily="2" charset="-78"/>
              </a:rPr>
              <a:t>تحریف فضای سفید(</a:t>
            </a:r>
            <a:r>
              <a:rPr lang="en-US" sz="2400" dirty="0" smtClean="0">
                <a:cs typeface="B Titr" pitchFamily="2" charset="-78"/>
              </a:rPr>
              <a:t>S-%</a:t>
            </a:r>
            <a:r>
              <a:rPr lang="fa-IR" sz="2400" dirty="0" smtClean="0">
                <a:cs typeface="B Titr" pitchFamily="2" charset="-78"/>
              </a:rPr>
              <a:t>)</a:t>
            </a:r>
          </a:p>
          <a:p>
            <a:pPr algn="just" rtl="1"/>
            <a:r>
              <a:rPr lang="fa-IR" sz="2400" dirty="0" smtClean="0">
                <a:cs typeface="B Titr" pitchFamily="2" charset="-78"/>
              </a:rPr>
              <a:t>شکل نامعمول(</a:t>
            </a:r>
            <a:r>
              <a:rPr lang="en-US" sz="2400" dirty="0" smtClean="0">
                <a:cs typeface="B Titr" pitchFamily="2" charset="-78"/>
              </a:rPr>
              <a:t>XU%</a:t>
            </a:r>
            <a:r>
              <a:rPr lang="fa-IR" sz="2400" dirty="0" smtClean="0">
                <a:cs typeface="B Titr" pitchFamily="2" charset="-78"/>
              </a:rPr>
              <a:t>)</a:t>
            </a:r>
          </a:p>
          <a:p>
            <a:pPr algn="just" rtl="1"/>
            <a:endParaRPr lang="en-US" sz="2400" dirty="0" smtClean="0">
              <a:cs typeface="B Titr" pitchFamily="2" charset="-78"/>
            </a:endParaRPr>
          </a:p>
          <a:p>
            <a:pPr algn="just" rtl="1"/>
            <a:r>
              <a:rPr lang="fa-IR" sz="2400" dirty="0" smtClean="0">
                <a:cs typeface="B Titr" pitchFamily="2" charset="-78"/>
              </a:rPr>
              <a:t>بخش پردازش: شاخص صرفه جویی، نسبت اشتیاق، کارآمدی پردازش و ..</a:t>
            </a: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ctr" rtl="1">
              <a:buNone/>
            </a:pPr>
            <a:r>
              <a:rPr lang="fa-IR" b="1" dirty="0" smtClean="0">
                <a:effectLst>
                  <a:outerShdw blurRad="38100" dist="38100" dir="2700000" algn="tl">
                    <a:srgbClr val="000000">
                      <a:alpha val="43137"/>
                    </a:srgbClr>
                  </a:outerShdw>
                </a:effectLst>
                <a:cs typeface="B Titr" pitchFamily="2" charset="-78"/>
              </a:rPr>
              <a:t>خلاصه ساختاری</a:t>
            </a:r>
          </a:p>
          <a:p>
            <a:pPr algn="just" rtl="1"/>
            <a:endParaRPr lang="fa-IR" sz="2400" dirty="0" smtClean="0">
              <a:cs typeface="B Titr" pitchFamily="2" charset="-78"/>
            </a:endParaRPr>
          </a:p>
          <a:p>
            <a:pPr algn="just" rtl="1"/>
            <a:r>
              <a:rPr lang="fa-IR" sz="2400" dirty="0" smtClean="0">
                <a:cs typeface="B Titr" pitchFamily="2" charset="-78"/>
              </a:rPr>
              <a:t>بخش میان فردی: حرکت های همیارانه، حرکت های پرخاشگرایانه، محتوای غذای اولیه و ثانویه، شاخص انزوا، علایق میان فردی، و ..</a:t>
            </a:r>
          </a:p>
          <a:p>
            <a:pPr algn="just" rtl="1"/>
            <a:endParaRPr lang="en-US" sz="2400" dirty="0" smtClean="0">
              <a:cs typeface="B Titr" pitchFamily="2" charset="-78"/>
            </a:endParaRPr>
          </a:p>
          <a:p>
            <a:pPr algn="just" rtl="1"/>
            <a:r>
              <a:rPr lang="fa-IR" sz="2400" dirty="0" smtClean="0">
                <a:cs typeface="B Titr" pitchFamily="2" charset="-78"/>
              </a:rPr>
              <a:t>بخش ادراک خویشتن: شاخص خود میان بینی، محتوای بیمارگونه و ...</a:t>
            </a:r>
          </a:p>
          <a:p>
            <a:pPr algn="just" rtl="1"/>
            <a:endParaRPr lang="fa-IR" sz="2400" dirty="0" smtClean="0">
              <a:cs typeface="B Titr" pitchFamily="2" charset="-78"/>
            </a:endParaRPr>
          </a:p>
          <a:p>
            <a:pPr algn="just" rtl="1"/>
            <a:r>
              <a:rPr lang="fa-IR" sz="2400" dirty="0" smtClean="0">
                <a:cs typeface="B Titr" pitchFamily="2" charset="-78"/>
              </a:rPr>
              <a:t>شاخص های ویژه:</a:t>
            </a:r>
          </a:p>
          <a:p>
            <a:pPr algn="just" rtl="1"/>
            <a:r>
              <a:rPr lang="fa-IR" sz="2400" dirty="0" smtClean="0">
                <a:cs typeface="B Titr" pitchFamily="2" charset="-78"/>
              </a:rPr>
              <a:t>شاخص اسکیزوفرنی(</a:t>
            </a:r>
            <a:r>
              <a:rPr lang="en-US" sz="2400" dirty="0" smtClean="0">
                <a:cs typeface="B Titr" pitchFamily="2" charset="-78"/>
              </a:rPr>
              <a:t>SCZI</a:t>
            </a:r>
            <a:r>
              <a:rPr lang="fa-IR" sz="2400" dirty="0" smtClean="0">
                <a:cs typeface="B Titr" pitchFamily="2" charset="-78"/>
              </a:rPr>
              <a:t>)</a:t>
            </a:r>
          </a:p>
          <a:p>
            <a:pPr algn="just" rtl="1"/>
            <a:r>
              <a:rPr lang="fa-IR" sz="2400" dirty="0" smtClean="0">
                <a:cs typeface="B Titr" pitchFamily="2" charset="-78"/>
              </a:rPr>
              <a:t>شاخص افسردگی(</a:t>
            </a:r>
            <a:r>
              <a:rPr lang="en-US" sz="2400" dirty="0" smtClean="0">
                <a:cs typeface="B Titr" pitchFamily="2" charset="-78"/>
              </a:rPr>
              <a:t>DEPE</a:t>
            </a:r>
            <a:r>
              <a:rPr lang="fa-IR" sz="2400" dirty="0" smtClean="0">
                <a:cs typeface="B Titr" pitchFamily="2" charset="-78"/>
              </a:rPr>
              <a:t>)</a:t>
            </a:r>
          </a:p>
          <a:p>
            <a:pPr algn="just" rtl="1"/>
            <a:r>
              <a:rPr lang="fa-IR" sz="2400" dirty="0" smtClean="0">
                <a:cs typeface="B Titr" pitchFamily="2" charset="-78"/>
              </a:rPr>
              <a:t>شاخص ضعف کنار آمدن(</a:t>
            </a:r>
            <a:r>
              <a:rPr lang="en-US" sz="2400" dirty="0" smtClean="0">
                <a:cs typeface="B Titr" pitchFamily="2" charset="-78"/>
              </a:rPr>
              <a:t>CDI</a:t>
            </a:r>
            <a:r>
              <a:rPr lang="fa-IR" sz="2400" dirty="0" smtClean="0">
                <a:cs typeface="B Titr" pitchFamily="2" charset="-78"/>
              </a:rPr>
              <a:t>)</a:t>
            </a:r>
          </a:p>
          <a:p>
            <a:pPr algn="just" rtl="1"/>
            <a:r>
              <a:rPr lang="fa-IR" sz="2400" dirty="0" smtClean="0">
                <a:cs typeface="B Titr" pitchFamily="2" charset="-78"/>
              </a:rPr>
              <a:t>منظومه خودکشی(</a:t>
            </a:r>
            <a:r>
              <a:rPr lang="en-US" sz="2400" dirty="0" smtClean="0">
                <a:cs typeface="B Titr" pitchFamily="2" charset="-78"/>
              </a:rPr>
              <a:t>S-CON</a:t>
            </a:r>
            <a:r>
              <a:rPr lang="fa-IR" sz="2400" dirty="0" smtClean="0">
                <a:cs typeface="B Titr" pitchFamily="2" charset="-78"/>
              </a:rPr>
              <a:t>)</a:t>
            </a:r>
          </a:p>
          <a:p>
            <a:pPr algn="just" rtl="1"/>
            <a:r>
              <a:rPr lang="fa-IR" sz="2400" dirty="0" smtClean="0">
                <a:cs typeface="B Titr" pitchFamily="2" charset="-78"/>
              </a:rPr>
              <a:t>شاخص گوش به زنگ بودن(</a:t>
            </a:r>
            <a:r>
              <a:rPr lang="en-US" sz="2400" dirty="0" smtClean="0">
                <a:cs typeface="B Titr" pitchFamily="2" charset="-78"/>
              </a:rPr>
              <a:t>HVI</a:t>
            </a:r>
            <a:r>
              <a:rPr lang="fa-IR" sz="2400" dirty="0" smtClean="0">
                <a:cs typeface="B Titr" pitchFamily="2" charset="-78"/>
              </a:rPr>
              <a:t>)</a:t>
            </a: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ctr" rtl="1">
              <a:buNone/>
            </a:pPr>
            <a:r>
              <a:rPr lang="fa-IR" dirty="0" smtClean="0">
                <a:cs typeface="B Titr" pitchFamily="2" charset="-78"/>
              </a:rPr>
              <a:t>روال تفسیری:</a:t>
            </a:r>
          </a:p>
          <a:p>
            <a:pPr algn="just" rtl="1"/>
            <a:endParaRPr lang="fa-IR" sz="2400" dirty="0" smtClean="0">
              <a:cs typeface="B Titr" pitchFamily="2" charset="-78"/>
            </a:endParaRPr>
          </a:p>
          <a:p>
            <a:pPr algn="just" rtl="1"/>
            <a:r>
              <a:rPr lang="fa-IR" sz="2400" dirty="0" smtClean="0">
                <a:cs typeface="B Titr" pitchFamily="2" charset="-78"/>
              </a:rPr>
              <a:t>بخش میان فردی: حرکت های همیارانه، حرکت های پرخاشگرایانه، محتوای غذای اولیه و ثانویه، شاخص انزوا، علایق میان فردی، و ..</a:t>
            </a:r>
          </a:p>
          <a:p>
            <a:pPr algn="just" rtl="1"/>
            <a:endParaRPr lang="en-US" sz="2400" dirty="0" smtClean="0">
              <a:cs typeface="B Titr" pitchFamily="2" charset="-78"/>
            </a:endParaRPr>
          </a:p>
          <a:p>
            <a:pPr algn="just" rtl="1"/>
            <a:r>
              <a:rPr lang="fa-IR" sz="2400" dirty="0" smtClean="0">
                <a:cs typeface="B Titr" pitchFamily="2" charset="-78"/>
              </a:rPr>
              <a:t>بخش ادراک خویشتن: شاخص خود میان بینی، محتوای بیمارگونه و ...</a:t>
            </a:r>
          </a:p>
          <a:p>
            <a:pPr algn="just" rtl="1"/>
            <a:endParaRPr lang="fa-IR" sz="2400" dirty="0" smtClean="0">
              <a:cs typeface="B Titr" pitchFamily="2" charset="-78"/>
            </a:endParaRPr>
          </a:p>
          <a:p>
            <a:pPr algn="just" rtl="1"/>
            <a:r>
              <a:rPr lang="fa-IR" sz="2400" dirty="0" smtClean="0">
                <a:cs typeface="B Titr" pitchFamily="2" charset="-78"/>
              </a:rPr>
              <a:t>شاخص های ویژه:</a:t>
            </a:r>
          </a:p>
          <a:p>
            <a:pPr algn="just" rtl="1"/>
            <a:r>
              <a:rPr lang="fa-IR" sz="2400" dirty="0" smtClean="0">
                <a:cs typeface="B Titr" pitchFamily="2" charset="-78"/>
              </a:rPr>
              <a:t>شاخص اسکیزوفرنی(</a:t>
            </a:r>
            <a:r>
              <a:rPr lang="en-US" sz="2400" dirty="0" smtClean="0">
                <a:cs typeface="B Titr" pitchFamily="2" charset="-78"/>
              </a:rPr>
              <a:t>SCZI</a:t>
            </a:r>
            <a:r>
              <a:rPr lang="fa-IR" sz="2400" dirty="0" smtClean="0">
                <a:cs typeface="B Titr" pitchFamily="2" charset="-78"/>
              </a:rPr>
              <a:t>)</a:t>
            </a:r>
          </a:p>
          <a:p>
            <a:pPr algn="just" rtl="1"/>
            <a:r>
              <a:rPr lang="fa-IR" sz="2400" dirty="0" smtClean="0">
                <a:cs typeface="B Titr" pitchFamily="2" charset="-78"/>
              </a:rPr>
              <a:t>شاخص افسردگی(</a:t>
            </a:r>
            <a:r>
              <a:rPr lang="en-US" sz="2400" dirty="0" smtClean="0">
                <a:cs typeface="B Titr" pitchFamily="2" charset="-78"/>
              </a:rPr>
              <a:t>DEPE</a:t>
            </a:r>
            <a:r>
              <a:rPr lang="fa-IR" sz="2400" dirty="0" smtClean="0">
                <a:cs typeface="B Titr" pitchFamily="2" charset="-78"/>
              </a:rPr>
              <a:t>)</a:t>
            </a:r>
          </a:p>
          <a:p>
            <a:pPr algn="just" rtl="1"/>
            <a:r>
              <a:rPr lang="fa-IR" sz="2400" dirty="0" smtClean="0">
                <a:cs typeface="B Titr" pitchFamily="2" charset="-78"/>
              </a:rPr>
              <a:t>شاخص ضعف کنار آمدن(</a:t>
            </a:r>
            <a:r>
              <a:rPr lang="en-US" sz="2400" dirty="0" smtClean="0">
                <a:cs typeface="B Titr" pitchFamily="2" charset="-78"/>
              </a:rPr>
              <a:t>CDI</a:t>
            </a:r>
            <a:r>
              <a:rPr lang="fa-IR" sz="2400" dirty="0" smtClean="0">
                <a:cs typeface="B Titr" pitchFamily="2" charset="-78"/>
              </a:rPr>
              <a:t>)</a:t>
            </a:r>
          </a:p>
          <a:p>
            <a:pPr algn="just" rtl="1"/>
            <a:r>
              <a:rPr lang="fa-IR" sz="2400" dirty="0" smtClean="0">
                <a:cs typeface="B Titr" pitchFamily="2" charset="-78"/>
              </a:rPr>
              <a:t>منظومه خودکشی(</a:t>
            </a:r>
            <a:r>
              <a:rPr lang="en-US" sz="2400" dirty="0" smtClean="0">
                <a:cs typeface="B Titr" pitchFamily="2" charset="-78"/>
              </a:rPr>
              <a:t>S-CON</a:t>
            </a:r>
            <a:r>
              <a:rPr lang="fa-IR" sz="2400" dirty="0" smtClean="0">
                <a:cs typeface="B Titr" pitchFamily="2" charset="-78"/>
              </a:rPr>
              <a:t>)</a:t>
            </a:r>
          </a:p>
          <a:p>
            <a:pPr algn="just" rtl="1"/>
            <a:r>
              <a:rPr lang="fa-IR" sz="2400" dirty="0" smtClean="0">
                <a:cs typeface="B Titr" pitchFamily="2" charset="-78"/>
              </a:rPr>
              <a:t>شاخص گوش به زنگ بودن(</a:t>
            </a:r>
            <a:r>
              <a:rPr lang="en-US" sz="2400" dirty="0" smtClean="0">
                <a:cs typeface="B Titr" pitchFamily="2" charset="-78"/>
              </a:rPr>
              <a:t>HVI</a:t>
            </a:r>
            <a:r>
              <a:rPr lang="fa-IR" sz="2400" dirty="0" smtClean="0">
                <a:cs typeface="B Titr" pitchFamily="2" charset="-78"/>
              </a:rPr>
              <a:t>)</a:t>
            </a: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lnSpcReduction="10000"/>
          </a:bodyPr>
          <a:lstStyle/>
          <a:p>
            <a:pPr algn="just" rtl="1"/>
            <a:r>
              <a:rPr lang="fa-IR" b="1" dirty="0" smtClean="0">
                <a:effectLst>
                  <a:outerShdw blurRad="38100" dist="38100" dir="2700000" algn="tl">
                    <a:srgbClr val="000000">
                      <a:alpha val="43137"/>
                    </a:srgbClr>
                  </a:outerShdw>
                </a:effectLst>
                <a:cs typeface="B Titr" pitchFamily="2" charset="-78"/>
              </a:rPr>
              <a:t>آزمون اندریافت موضوع(</a:t>
            </a:r>
            <a:r>
              <a:rPr lang="en-US" b="1" dirty="0" smtClean="0">
                <a:effectLst>
                  <a:outerShdw blurRad="38100" dist="38100" dir="2700000" algn="tl">
                    <a:srgbClr val="000000">
                      <a:alpha val="43137"/>
                    </a:srgbClr>
                  </a:outerShdw>
                </a:effectLst>
                <a:cs typeface="+mj-cs"/>
              </a:rPr>
              <a:t>Thematic apperception test</a:t>
            </a:r>
            <a:r>
              <a:rPr lang="fa-IR" b="1" dirty="0" smtClean="0">
                <a:effectLst>
                  <a:outerShdw blurRad="38100" dist="38100" dir="2700000" algn="tl">
                    <a:srgbClr val="000000">
                      <a:alpha val="43137"/>
                    </a:srgbClr>
                  </a:outerShdw>
                </a:effectLst>
                <a:cs typeface="+mj-cs"/>
              </a:rPr>
              <a:t>)</a:t>
            </a:r>
            <a:endParaRPr lang="en-US" b="1" dirty="0" smtClean="0">
              <a:effectLst>
                <a:outerShdw blurRad="38100" dist="38100" dir="2700000" algn="tl">
                  <a:srgbClr val="000000">
                    <a:alpha val="43137"/>
                  </a:srgbClr>
                </a:outerShdw>
              </a:effectLst>
              <a:cs typeface="+mj-cs"/>
            </a:endParaRPr>
          </a:p>
          <a:p>
            <a:pPr algn="just" rtl="1"/>
            <a:r>
              <a:rPr lang="fa-IR" sz="2400" dirty="0" smtClean="0">
                <a:cs typeface="B Titr" pitchFamily="2" charset="-78"/>
              </a:rPr>
              <a:t>توسط موری و همکاران ساخته شده و شامل 20 کارت یا تصویر مبهم است که از افراد خواسته می شود درباره آنچه فکر می کند در تصویر رخ می دهد داستانی بسازد.</a:t>
            </a:r>
          </a:p>
          <a:p>
            <a:pPr algn="just" rtl="1"/>
            <a:r>
              <a:rPr lang="fa-IR" sz="2400" dirty="0" smtClean="0">
                <a:cs typeface="B Titr" pitchFamily="2" charset="-78"/>
              </a:rPr>
              <a:t>کارت ها برای چهار گروه مردان، زنان، پسران و دختران اجرا می شود.</a:t>
            </a:r>
          </a:p>
          <a:p>
            <a:pPr algn="just" rtl="1"/>
            <a:r>
              <a:rPr lang="fa-IR" sz="2400" dirty="0" smtClean="0">
                <a:cs typeface="B Titr" pitchFamily="2" charset="-78"/>
              </a:rPr>
              <a:t>دستورالعمل: این یک آزمون تخیل است. شکلی از هوش. من می خواهم چند تصویر به شما نشان بدم....برای هر تصویر داستانی بسازید که هر چقدر ممکن است نمایشی باشد.</a:t>
            </a:r>
          </a:p>
          <a:p>
            <a:pPr algn="just" rtl="1"/>
            <a:endParaRPr lang="fa-IR" sz="2400" dirty="0" smtClean="0">
              <a:cs typeface="B Titr" pitchFamily="2" charset="-78"/>
            </a:endParaRPr>
          </a:p>
          <a:p>
            <a:pPr algn="just" rtl="1">
              <a:buFont typeface="Wingdings" pitchFamily="2" charset="2"/>
              <a:buChar char="Ø"/>
            </a:pPr>
            <a:r>
              <a:rPr lang="fa-IR" sz="2400" dirty="0" smtClean="0">
                <a:cs typeface="B Titr" pitchFamily="2" charset="-78"/>
              </a:rPr>
              <a:t>چه چیزی باعث شده واقعه بوجود آید</a:t>
            </a:r>
          </a:p>
          <a:p>
            <a:pPr algn="just" rtl="1">
              <a:buFont typeface="Wingdings" pitchFamily="2" charset="2"/>
              <a:buChar char="Ø"/>
            </a:pPr>
            <a:r>
              <a:rPr lang="fa-IR" sz="2400" dirty="0" smtClean="0">
                <a:cs typeface="B Titr" pitchFamily="2" charset="-78"/>
              </a:rPr>
              <a:t>اکنون در آنجا چه می گذرد؟</a:t>
            </a:r>
          </a:p>
          <a:p>
            <a:pPr algn="just" rtl="1">
              <a:buFont typeface="Wingdings" pitchFamily="2" charset="2"/>
              <a:buChar char="Ø"/>
            </a:pPr>
            <a:r>
              <a:rPr lang="fa-IR" sz="2400" dirty="0" smtClean="0">
                <a:cs typeface="B Titr" pitchFamily="2" charset="-78"/>
              </a:rPr>
              <a:t>افکار و احساسات بازیکنان</a:t>
            </a:r>
          </a:p>
          <a:p>
            <a:pPr algn="just" rtl="1">
              <a:buFont typeface="Wingdings" pitchFamily="2" charset="2"/>
              <a:buChar char="Ø"/>
            </a:pPr>
            <a:r>
              <a:rPr lang="fa-IR" sz="2400" dirty="0" smtClean="0">
                <a:cs typeface="B Titr" pitchFamily="2" charset="-78"/>
              </a:rPr>
              <a:t>پایان داستان</a:t>
            </a:r>
          </a:p>
          <a:p>
            <a:pPr algn="just" rtl="1"/>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just" rtl="1"/>
            <a:r>
              <a:rPr lang="fa-IR" b="1" dirty="0" smtClean="0">
                <a:effectLst>
                  <a:outerShdw blurRad="38100" dist="38100" dir="2700000" algn="tl">
                    <a:srgbClr val="000000">
                      <a:alpha val="43137"/>
                    </a:srgbClr>
                  </a:outerShdw>
                </a:effectLst>
                <a:cs typeface="B Titr" pitchFamily="2" charset="-78"/>
              </a:rPr>
              <a:t>فرضیه ها:</a:t>
            </a:r>
          </a:p>
          <a:p>
            <a:pPr algn="just" rtl="1"/>
            <a:r>
              <a:rPr lang="fa-IR" sz="2400" dirty="0" smtClean="0">
                <a:cs typeface="B Titr" pitchFamily="2" charset="-78"/>
              </a:rPr>
              <a:t>در کامل کردن یک موقعیت ناکامل و بدون ساخت، فرد ممکن است خصایص شخصیتی(تلاش ها، گرایش ها و تعارض های) خود را آشکار کند.</a:t>
            </a:r>
          </a:p>
          <a:p>
            <a:pPr algn="just" rtl="1"/>
            <a:r>
              <a:rPr lang="fa-IR" sz="2400" dirty="0" smtClean="0">
                <a:cs typeface="B Titr" pitchFamily="2" charset="-78"/>
              </a:rPr>
              <a:t>خصایص اشخاص داستان بازتابی از خصایص گوینده داستان است.</a:t>
            </a:r>
          </a:p>
          <a:p>
            <a:pPr algn="just" rtl="1"/>
            <a:r>
              <a:rPr lang="fa-IR" sz="2400" dirty="0" smtClean="0">
                <a:cs typeface="B Titr" pitchFamily="2" charset="-78"/>
              </a:rPr>
              <a:t>همه داستان ها از اهمیت یکسان برخوردار نیستند.</a:t>
            </a:r>
          </a:p>
          <a:p>
            <a:pPr algn="just" rtl="1"/>
            <a:r>
              <a:rPr lang="fa-IR" sz="2400" dirty="0" smtClean="0">
                <a:cs typeface="B Titr" pitchFamily="2" charset="-78"/>
              </a:rPr>
              <a:t>خصایص گوینده داستان ممکن است به صورت سمبولیک ارایه گردد.</a:t>
            </a:r>
          </a:p>
          <a:p>
            <a:pPr algn="just" rtl="1"/>
            <a:r>
              <a:rPr lang="fa-IR" sz="2400" dirty="0" smtClean="0">
                <a:cs typeface="B Titr" pitchFamily="2" charset="-78"/>
              </a:rPr>
              <a:t>موضوع های تکرار شونده به احتمال زیاد منعکس کننده خصایص شخصیتی آزمودنی است.</a:t>
            </a:r>
          </a:p>
          <a:p>
            <a:pPr algn="just" rtl="1"/>
            <a:r>
              <a:rPr lang="fa-IR" sz="2400" dirty="0" smtClean="0">
                <a:cs typeface="B Titr" pitchFamily="2" charset="-78"/>
              </a:rPr>
              <a:t>داستان ها ممکن است منعکس کننده خصایص موقعیتی یا پایدار باشد.</a:t>
            </a:r>
          </a:p>
          <a:p>
            <a:pPr algn="just" rtl="1"/>
            <a:r>
              <a:rPr lang="fa-IR" sz="2400" dirty="0" smtClean="0">
                <a:cs typeface="B Titr" pitchFamily="2" charset="-78"/>
              </a:rPr>
              <a:t>و..</a:t>
            </a:r>
          </a:p>
          <a:p>
            <a:pPr algn="just" rtl="1"/>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just" rtl="1"/>
            <a:r>
              <a:rPr lang="fa-IR" b="1" dirty="0" smtClean="0">
                <a:effectLst>
                  <a:outerShdw blurRad="38100" dist="38100" dir="2700000" algn="tl">
                    <a:srgbClr val="000000">
                      <a:alpha val="43137"/>
                    </a:srgbClr>
                  </a:outerShdw>
                </a:effectLst>
                <a:cs typeface="B Titr" pitchFamily="2" charset="-78"/>
              </a:rPr>
              <a:t>دستورالعمل(برای افراد با هوش متوسط):</a:t>
            </a:r>
          </a:p>
          <a:p>
            <a:pPr algn="just" rtl="1"/>
            <a:endParaRPr lang="fa-IR" sz="2400" b="1" dirty="0" smtClean="0">
              <a:effectLst>
                <a:outerShdw blurRad="38100" dist="38100" dir="2700000" algn="tl">
                  <a:srgbClr val="000000">
                    <a:alpha val="43137"/>
                  </a:srgbClr>
                </a:outerShdw>
              </a:effectLst>
              <a:cs typeface="B Titr" pitchFamily="2" charset="-78"/>
            </a:endParaRPr>
          </a:p>
          <a:p>
            <a:pPr algn="just" rtl="1"/>
            <a:r>
              <a:rPr lang="fa-IR" sz="2400" b="1" dirty="0" smtClean="0">
                <a:effectLst>
                  <a:outerShdw blurRad="38100" dist="38100" dir="2700000" algn="tl">
                    <a:srgbClr val="000000">
                      <a:alpha val="43137"/>
                    </a:srgbClr>
                  </a:outerShdw>
                </a:effectLst>
                <a:cs typeface="B Titr" pitchFamily="2" charset="-78"/>
              </a:rPr>
              <a:t>این یک آزمون تخیل است. شکلی از هوش. من می خواهم چند تصویر به شما نشان بدهم، هر بار یک تصویر، و شما باید برای هر تصویر داستانی بسازید که هر قدر ممکن نمایشی باشد. بگویید چه چیزی باعث شده است واقعه ای که در تصویر دیده می شود به وجود آید، توضیح دهید که اکنون در آنجا چه می گذرد، بازیکنان داستان چه احساسی دارند و به چه فکر می کنند و سپس پایان داستان را شرح دهید. افکارتان را به همان صورتی که به ذهن تان می آید بیان کنید. آیا متوجه شدید؟ چون برای ده کارت پنجاه دقیقه وقت دارید، برای هر داستان فقط پنج دقیقه وقت در نظر بگیرید. ایناولین تصویر است...</a:t>
            </a:r>
          </a:p>
          <a:p>
            <a:pPr algn="just" rtl="1"/>
            <a:endParaRPr lang="fa-IR" sz="2400" dirty="0" smtClean="0">
              <a:cs typeface="B Titr" pitchFamily="2" charset="-78"/>
            </a:endParaRPr>
          </a:p>
          <a:p>
            <a:pPr algn="just" rtl="1"/>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14314"/>
            <a:ext cx="9001156" cy="6500834"/>
          </a:xfrm>
        </p:spPr>
        <p:txBody>
          <a:bodyPr>
            <a:normAutofit/>
          </a:bodyPr>
          <a:lstStyle/>
          <a:p>
            <a:pPr algn="r" rtl="1">
              <a:lnSpc>
                <a:spcPct val="150000"/>
              </a:lnSpc>
              <a:buFont typeface="Wingdings" pitchFamily="2" charset="2"/>
              <a:buChar char="v"/>
            </a:pPr>
            <a:endParaRPr lang="en-US" sz="2400" dirty="0" smtClean="0">
              <a:cs typeface="B Titr" pitchFamily="2" charset="-78"/>
            </a:endParaRPr>
          </a:p>
          <a:p>
            <a:pPr algn="r" rtl="1">
              <a:lnSpc>
                <a:spcPct val="150000"/>
              </a:lnSpc>
              <a:buFont typeface="Wingdings" pitchFamily="2" charset="2"/>
              <a:buChar char="v"/>
            </a:pPr>
            <a:r>
              <a:rPr lang="fa-IR" sz="2400" dirty="0" smtClean="0">
                <a:cs typeface="B Titr" pitchFamily="2" charset="-78"/>
              </a:rPr>
              <a:t>رورشاخ یک آزمون فرافکن سنتی متشکل از ده لکه جوهر به اشکال متقارن است.</a:t>
            </a:r>
          </a:p>
          <a:p>
            <a:pPr algn="r" rtl="1">
              <a:lnSpc>
                <a:spcPct val="150000"/>
              </a:lnSpc>
              <a:buFont typeface="Wingdings" pitchFamily="2" charset="2"/>
              <a:buChar char="v"/>
            </a:pPr>
            <a:r>
              <a:rPr lang="fa-IR" sz="2400" dirty="0" smtClean="0">
                <a:cs typeface="B Titr" pitchFamily="2" charset="-78"/>
              </a:rPr>
              <a:t>اشکال به شکل متقارن و به شکل رنگی و یا سیاه سفید و خاکستری است.</a:t>
            </a:r>
          </a:p>
          <a:p>
            <a:pPr algn="r" rtl="1">
              <a:lnSpc>
                <a:spcPct val="150000"/>
              </a:lnSpc>
              <a:buFont typeface="Wingdings" pitchFamily="2" charset="2"/>
              <a:buChar char="v"/>
            </a:pPr>
            <a:r>
              <a:rPr lang="fa-IR" sz="2400" dirty="0" smtClean="0">
                <a:cs typeface="B Titr" pitchFamily="2" charset="-78"/>
              </a:rPr>
              <a:t>فرضیه اصلی: محرک محیطی به وسیله نیازها، انگیزه ها، تعارض ها و آمایه های ادراکی شخص سازمان داده می شود.</a:t>
            </a:r>
          </a:p>
          <a:p>
            <a:pPr algn="r" rtl="1">
              <a:lnSpc>
                <a:spcPct val="150000"/>
              </a:lnSpc>
              <a:buFont typeface="Wingdings" pitchFamily="2" charset="2"/>
              <a:buChar char="v"/>
            </a:pPr>
            <a:r>
              <a:rPr lang="fa-IR" sz="2400" dirty="0" smtClean="0">
                <a:cs typeface="B Titr" pitchFamily="2" charset="-78"/>
              </a:rPr>
              <a:t>هدف کلی سنجش ساختار شخصیتی مراجع است.</a:t>
            </a:r>
          </a:p>
          <a:p>
            <a:pPr algn="r" rtl="1">
              <a:lnSpc>
                <a:spcPct val="150000"/>
              </a:lnSpc>
              <a:buFont typeface="Wingdings" pitchFamily="2" charset="2"/>
              <a:buChar char="v"/>
            </a:pPr>
            <a:r>
              <a:rPr lang="fa-IR" sz="2400" dirty="0" smtClean="0">
                <a:cs typeface="B Titr" pitchFamily="2" charset="-78"/>
              </a:rPr>
              <a:t>کارت را به آزمودنی می دهیم و می گوییم این چه ممکن است باشد؟</a:t>
            </a:r>
          </a:p>
          <a:p>
            <a:pPr algn="ctr" rtl="1">
              <a:lnSpc>
                <a:spcPct val="150000"/>
              </a:lnSpc>
              <a:buFont typeface="Wingdings" pitchFamily="2" charset="2"/>
              <a:buChar char="v"/>
            </a:pPr>
            <a:endParaRPr lang="fa-IR" sz="2400" dirty="0" smtClean="0">
              <a:cs typeface="B Tit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just" rtl="1"/>
            <a:r>
              <a:rPr lang="fa-IR" b="1" dirty="0" smtClean="0">
                <a:effectLst>
                  <a:outerShdw blurRad="38100" dist="38100" dir="2700000" algn="tl">
                    <a:srgbClr val="000000">
                      <a:alpha val="43137"/>
                    </a:srgbClr>
                  </a:outerShdw>
                </a:effectLst>
                <a:cs typeface="B Titr" pitchFamily="2" charset="-78"/>
              </a:rPr>
              <a:t>دستورالعمل(برای افراد با هوش پایین و بیماران سایکوتیک):</a:t>
            </a:r>
          </a:p>
          <a:p>
            <a:pPr algn="just" rtl="1"/>
            <a:endParaRPr lang="fa-IR" sz="2400" b="1" dirty="0" smtClean="0">
              <a:effectLst>
                <a:outerShdw blurRad="38100" dist="38100" dir="2700000" algn="tl">
                  <a:srgbClr val="000000">
                    <a:alpha val="43137"/>
                  </a:srgbClr>
                </a:outerShdw>
              </a:effectLst>
              <a:cs typeface="B Titr" pitchFamily="2" charset="-78"/>
            </a:endParaRPr>
          </a:p>
          <a:p>
            <a:pPr algn="just" rtl="1"/>
            <a:r>
              <a:rPr lang="fa-IR" sz="2400" b="1" dirty="0" smtClean="0">
                <a:effectLst>
                  <a:outerShdw blurRad="38100" dist="38100" dir="2700000" algn="tl">
                    <a:srgbClr val="000000">
                      <a:alpha val="43137"/>
                    </a:srgbClr>
                  </a:outerShdw>
                </a:effectLst>
                <a:cs typeface="B Titr" pitchFamily="2" charset="-78"/>
              </a:rPr>
              <a:t>این یک آزمون داستان گویی است. من در اینجا چند عکس دارم که می خواهم آنها را به شما نشان دهم و می خواهم شما برای هر عکس یک داستان بسازید. بگویید که قبلا چه اتفاقی افتاده است و حالا در آن چه می گذرد. بگویید کسانی که در عکس دیده می شوند چه فکر می کنند و چه احساسی دارند و آخر داستان چه خواهد شد. شما هر داستانی را که دوست دارید بسازید. آیا متوجه شدید؟ بسیار خوب. این اولین عکس است. شما برای ساختن داستان 5 دقیقه وقت دارید. ببینم چه داستان های خوبی می سازید.</a:t>
            </a:r>
          </a:p>
          <a:p>
            <a:pPr algn="just" rtl="1"/>
            <a:endParaRPr lang="fa-IR" sz="2400" dirty="0" smtClean="0">
              <a:cs typeface="B Titr" pitchFamily="2" charset="-78"/>
            </a:endParaRPr>
          </a:p>
          <a:p>
            <a:pPr algn="just" rtl="1"/>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just" rtl="1"/>
            <a:r>
              <a:rPr lang="fa-IR" sz="2400" dirty="0" smtClean="0">
                <a:cs typeface="B Titr" pitchFamily="2" charset="-78"/>
              </a:rPr>
              <a:t>دستورالعمل:</a:t>
            </a:r>
          </a:p>
          <a:p>
            <a:pPr algn="just" rtl="1"/>
            <a:r>
              <a:rPr lang="fa-IR" sz="2400" dirty="0" smtClean="0">
                <a:cs typeface="B Titr" pitchFamily="2" charset="-78"/>
              </a:rPr>
              <a:t>یادداشت کردن داستان به صورت دقیق</a:t>
            </a:r>
          </a:p>
          <a:p>
            <a:pPr algn="just" rtl="1"/>
            <a:r>
              <a:rPr lang="fa-IR" sz="2400" dirty="0" smtClean="0">
                <a:cs typeface="B Titr" pitchFamily="2" charset="-78"/>
              </a:rPr>
              <a:t>ثبت زمان واکنش</a:t>
            </a:r>
          </a:p>
          <a:p>
            <a:pPr algn="just" rtl="1"/>
            <a:r>
              <a:rPr lang="fa-IR" sz="2400" dirty="0" smtClean="0">
                <a:cs typeface="B Titr" pitchFamily="2" charset="-78"/>
              </a:rPr>
              <a:t>ابلاغ مذت زمان هر کارت به آزمودنی</a:t>
            </a:r>
          </a:p>
          <a:p>
            <a:pPr algn="just" rtl="1"/>
            <a:r>
              <a:rPr lang="fa-IR" sz="2400" dirty="0" smtClean="0">
                <a:cs typeface="B Titr" pitchFamily="2" charset="-78"/>
              </a:rPr>
              <a:t>دستورالعمل کارت 16</a:t>
            </a:r>
          </a:p>
          <a:p>
            <a:pPr algn="just" rtl="1"/>
            <a:r>
              <a:rPr lang="fa-IR" sz="2400" dirty="0" smtClean="0">
                <a:cs typeface="B Titr" pitchFamily="2" charset="-78"/>
              </a:rPr>
              <a:t>توجه به نوع بیماری، شخصیت و سطح هوشی بیمار در دستورالمعل</a:t>
            </a:r>
          </a:p>
          <a:p>
            <a:pPr algn="just" rtl="1"/>
            <a:r>
              <a:rPr lang="fa-IR" sz="2400" dirty="0" smtClean="0">
                <a:cs typeface="B Titr" pitchFamily="2" charset="-78"/>
              </a:rPr>
              <a:t>مکان مناسب اجرا</a:t>
            </a:r>
          </a:p>
          <a:p>
            <a:pPr algn="just" rtl="1"/>
            <a:r>
              <a:rPr lang="fa-IR" sz="2400" dirty="0" smtClean="0">
                <a:cs typeface="B Titr" pitchFamily="2" charset="-78"/>
              </a:rPr>
              <a:t>بحث نکردن با آزمودنی در مورد داستان ساخته شده</a:t>
            </a:r>
          </a:p>
          <a:p>
            <a:pPr algn="just" rtl="1"/>
            <a:r>
              <a:rPr lang="fa-IR" sz="2400" dirty="0" smtClean="0">
                <a:cs typeface="B Titr" pitchFamily="2" charset="-78"/>
              </a:rPr>
              <a:t>تشویق آزمودنی در صورت ساختن داستان های کوتاه برای کارت</a:t>
            </a:r>
          </a:p>
          <a:p>
            <a:pPr algn="just" rtl="1"/>
            <a:r>
              <a:rPr lang="fa-IR" sz="2400" dirty="0" smtClean="0">
                <a:cs typeface="B Titr" pitchFamily="2" charset="-78"/>
              </a:rPr>
              <a:t>در صورت مشکل بیان، داستان ها را به صورت کتبی ثبت کنند.</a:t>
            </a:r>
          </a:p>
          <a:p>
            <a:pPr algn="just" rtl="1"/>
            <a:r>
              <a:rPr lang="fa-IR" sz="2400" dirty="0" smtClean="0">
                <a:cs typeface="B Titr" pitchFamily="2" charset="-78"/>
              </a:rPr>
              <a:t>...</a:t>
            </a: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just" rtl="1"/>
            <a:r>
              <a:rPr lang="fa-IR" b="1" dirty="0" smtClean="0">
                <a:effectLst>
                  <a:outerShdw blurRad="38100" dist="38100" dir="2700000" algn="tl">
                    <a:srgbClr val="000000">
                      <a:alpha val="43137"/>
                    </a:srgbClr>
                  </a:outerShdw>
                </a:effectLst>
                <a:cs typeface="B Titr" pitchFamily="2" charset="-78"/>
              </a:rPr>
              <a:t>شرایط اجرا کننده:</a:t>
            </a:r>
          </a:p>
          <a:p>
            <a:pPr algn="just" rtl="1"/>
            <a:r>
              <a:rPr lang="fa-IR" sz="2400" dirty="0" smtClean="0">
                <a:cs typeface="B Titr" pitchFamily="2" charset="-78"/>
              </a:rPr>
              <a:t>تجربه کافی در اجرای آزمون های فرافکن</a:t>
            </a:r>
          </a:p>
          <a:p>
            <a:pPr algn="just" rtl="1"/>
            <a:r>
              <a:rPr lang="fa-IR" sz="2400" dirty="0" smtClean="0">
                <a:cs typeface="B Titr" pitchFamily="2" charset="-78"/>
              </a:rPr>
              <a:t>زمینه ای از تجربیات بالینی </a:t>
            </a:r>
          </a:p>
          <a:p>
            <a:pPr algn="just" rtl="1"/>
            <a:r>
              <a:rPr lang="fa-IR" sz="2400" dirty="0" smtClean="0">
                <a:cs typeface="B Titr" pitchFamily="2" charset="-78"/>
              </a:rPr>
              <a:t>آشنایی با اصول روان تحلیل گری</a:t>
            </a:r>
          </a:p>
          <a:p>
            <a:pPr algn="just" rtl="1"/>
            <a:r>
              <a:rPr lang="fa-IR" sz="2400" dirty="0" smtClean="0">
                <a:cs typeface="B Titr" pitchFamily="2" charset="-78"/>
              </a:rPr>
              <a:t>دیدن کارورزی عملی</a:t>
            </a:r>
          </a:p>
          <a:p>
            <a:pPr algn="just" rtl="1"/>
            <a:r>
              <a:rPr lang="fa-IR" sz="2400" dirty="0" smtClean="0">
                <a:cs typeface="B Titr" pitchFamily="2" charset="-78"/>
              </a:rPr>
              <a:t>توانایی کنترل و عدم دخالت نظر و تصورات شخصی در تفسیر داستان ها</a:t>
            </a:r>
          </a:p>
          <a:p>
            <a:pPr algn="just" rtl="1"/>
            <a:r>
              <a:rPr lang="fa-IR" sz="2400" dirty="0" smtClean="0">
                <a:cs typeface="B Titr" pitchFamily="2" charset="-78"/>
              </a:rPr>
              <a:t>آشنایی با مصاحبه فردی و جمع آوری اطلاعات قبل از تفسیر:</a:t>
            </a:r>
          </a:p>
          <a:p>
            <a:pPr algn="just" rtl="1"/>
            <a:r>
              <a:rPr lang="fa-IR" sz="2400" dirty="0" smtClean="0">
                <a:cs typeface="B Titr" pitchFamily="2" charset="-78"/>
              </a:rPr>
              <a:t>جنس، سن، وضعیت تاهل، تعداد خواهر و برادران و سن آنها، تعداد فرزندان و جنس و سن آنها، شغل آزمودنی، والدین، موقعیت همسر، جدایی والدین </a:t>
            </a: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just" rtl="1"/>
            <a:r>
              <a:rPr lang="fa-IR" sz="2400" dirty="0" smtClean="0">
                <a:cs typeface="B Titr" pitchFamily="2" charset="-78"/>
              </a:rPr>
              <a:t>ثبت زمان، ثبت پاسخ ها و سوال کردن و وارسی</a:t>
            </a:r>
          </a:p>
          <a:p>
            <a:pPr algn="just" rtl="1"/>
            <a:endParaRPr lang="fa-IR" sz="2400" dirty="0" smtClean="0">
              <a:cs typeface="B Titr" pitchFamily="2" charset="-78"/>
            </a:endParaRPr>
          </a:p>
          <a:p>
            <a:pPr algn="just" rtl="1"/>
            <a:r>
              <a:rPr lang="fa-IR" sz="2400" dirty="0" smtClean="0">
                <a:cs typeface="B Titr" pitchFamily="2" charset="-78"/>
              </a:rPr>
              <a:t>نمره گذاری در مقولات ده گانه انجام می شود:</a:t>
            </a:r>
          </a:p>
          <a:p>
            <a:pPr algn="just" rtl="1">
              <a:buFont typeface="Wingdings" pitchFamily="2" charset="2"/>
              <a:buChar char="Ø"/>
            </a:pPr>
            <a:r>
              <a:rPr lang="fa-IR" sz="2400" dirty="0" smtClean="0">
                <a:cs typeface="B Titr" pitchFamily="2" charset="-78"/>
              </a:rPr>
              <a:t>موضوع یا تم اصلی</a:t>
            </a:r>
          </a:p>
          <a:p>
            <a:pPr algn="just" rtl="1">
              <a:buFont typeface="Wingdings" pitchFamily="2" charset="2"/>
              <a:buChar char="Ø"/>
            </a:pPr>
            <a:r>
              <a:rPr lang="fa-IR" sz="2400" dirty="0" smtClean="0">
                <a:cs typeface="B Titr" pitchFamily="2" charset="-78"/>
              </a:rPr>
              <a:t>قهرمان اصلی</a:t>
            </a:r>
          </a:p>
          <a:p>
            <a:pPr algn="just" rtl="1">
              <a:buFont typeface="Wingdings" pitchFamily="2" charset="2"/>
              <a:buChar char="Ø"/>
            </a:pPr>
            <a:r>
              <a:rPr lang="fa-IR" sz="2400" dirty="0" smtClean="0">
                <a:cs typeface="B Titr" pitchFamily="2" charset="-78"/>
              </a:rPr>
              <a:t>نیازها و سایق های عمده قهرمان</a:t>
            </a:r>
          </a:p>
          <a:p>
            <a:pPr algn="just" rtl="1">
              <a:buFont typeface="Wingdings" pitchFamily="2" charset="2"/>
              <a:buChar char="Ø"/>
            </a:pPr>
            <a:r>
              <a:rPr lang="fa-IR" sz="2400" dirty="0" smtClean="0">
                <a:cs typeface="B Titr" pitchFamily="2" charset="-78"/>
              </a:rPr>
              <a:t>مفهوم محیط(جهان)</a:t>
            </a:r>
          </a:p>
          <a:p>
            <a:pPr algn="just" rtl="1">
              <a:buFont typeface="Wingdings" pitchFamily="2" charset="2"/>
              <a:buChar char="Ø"/>
            </a:pPr>
            <a:r>
              <a:rPr lang="fa-IR" sz="2400" dirty="0" smtClean="0">
                <a:cs typeface="B Titr" pitchFamily="2" charset="-78"/>
              </a:rPr>
              <a:t>اشخاص یا چهره ها این گونه دیده می شوند..</a:t>
            </a:r>
          </a:p>
          <a:p>
            <a:pPr algn="just" rtl="1">
              <a:buFont typeface="Wingdings" pitchFamily="2" charset="2"/>
              <a:buChar char="Ø"/>
            </a:pPr>
            <a:r>
              <a:rPr lang="fa-IR" sz="2400" dirty="0" smtClean="0">
                <a:cs typeface="B Titr" pitchFamily="2" charset="-78"/>
              </a:rPr>
              <a:t>تعارض های عمده</a:t>
            </a:r>
          </a:p>
          <a:p>
            <a:pPr algn="just" rtl="1">
              <a:buFont typeface="Wingdings" pitchFamily="2" charset="2"/>
              <a:buChar char="Ø"/>
            </a:pPr>
            <a:r>
              <a:rPr lang="fa-IR" sz="2400" dirty="0" smtClean="0">
                <a:cs typeface="B Titr" pitchFamily="2" charset="-78"/>
              </a:rPr>
              <a:t>ماهیت اضطراب ها</a:t>
            </a:r>
          </a:p>
          <a:p>
            <a:pPr algn="just" rtl="1">
              <a:buFont typeface="Wingdings" pitchFamily="2" charset="2"/>
              <a:buChar char="Ø"/>
            </a:pPr>
            <a:r>
              <a:rPr lang="fa-IR" sz="2400" dirty="0" smtClean="0">
                <a:cs typeface="B Titr" pitchFamily="2" charset="-78"/>
              </a:rPr>
              <a:t>دفاع های عمده در برابر ترس ها و تعارض ها</a:t>
            </a:r>
          </a:p>
          <a:p>
            <a:pPr algn="just" rtl="1">
              <a:buFont typeface="Wingdings" pitchFamily="2" charset="2"/>
              <a:buChar char="Ø"/>
            </a:pPr>
            <a:r>
              <a:rPr lang="fa-IR" sz="2400" dirty="0" smtClean="0">
                <a:cs typeface="B Titr" pitchFamily="2" charset="-78"/>
              </a:rPr>
              <a:t>بسندگی من برتر </a:t>
            </a:r>
          </a:p>
          <a:p>
            <a:pPr algn="just" rtl="1">
              <a:buFont typeface="Wingdings" pitchFamily="2" charset="2"/>
              <a:buChar char="Ø"/>
            </a:pPr>
            <a:r>
              <a:rPr lang="fa-IR" sz="2400" dirty="0" smtClean="0">
                <a:cs typeface="B Titr" pitchFamily="2" charset="-78"/>
              </a:rPr>
              <a:t>یکپارچگی من یا ایگو</a:t>
            </a:r>
          </a:p>
          <a:p>
            <a:pPr algn="just" rtl="1"/>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just" rtl="1"/>
            <a:r>
              <a:rPr lang="fa-IR" sz="2400" dirty="0" smtClean="0">
                <a:cs typeface="B Titr" pitchFamily="2" charset="-78"/>
              </a:rPr>
              <a:t>وجه صوری تفسیر:</a:t>
            </a:r>
          </a:p>
          <a:p>
            <a:pPr algn="just" rtl="1"/>
            <a:r>
              <a:rPr lang="fa-IR" sz="2400" dirty="0" smtClean="0">
                <a:cs typeface="B Titr" pitchFamily="2" charset="-78"/>
              </a:rPr>
              <a:t>تعیین درجه درک آزمودنی از دستورالعمل اجرا</a:t>
            </a:r>
          </a:p>
          <a:p>
            <a:pPr algn="just" rtl="1"/>
            <a:r>
              <a:rPr lang="fa-IR" sz="2400" dirty="0" smtClean="0">
                <a:cs typeface="B Titr" pitchFamily="2" charset="-78"/>
              </a:rPr>
              <a:t>تعیین درجه همکاری او</a:t>
            </a:r>
          </a:p>
          <a:p>
            <a:pPr algn="just" rtl="1"/>
            <a:r>
              <a:rPr lang="fa-IR" sz="2400" dirty="0" smtClean="0">
                <a:cs typeface="B Titr" pitchFamily="2" charset="-78"/>
              </a:rPr>
              <a:t>صحت ادراک و دریافت او از تصاویر کارت ها</a:t>
            </a:r>
          </a:p>
          <a:p>
            <a:pPr algn="just" rtl="1"/>
            <a:r>
              <a:rPr lang="fa-IR" sz="2400" dirty="0" smtClean="0">
                <a:cs typeface="B Titr" pitchFamily="2" charset="-78"/>
              </a:rPr>
              <a:t>ساخت داستان های ابداع شده</a:t>
            </a:r>
          </a:p>
          <a:p>
            <a:pPr algn="just" rtl="1"/>
            <a:r>
              <a:rPr lang="fa-IR" sz="2400" dirty="0" smtClean="0">
                <a:cs typeface="B Titr" pitchFamily="2" charset="-78"/>
              </a:rPr>
              <a:t>روابط موجود بین داستان های ابداع شده</a:t>
            </a:r>
          </a:p>
          <a:p>
            <a:pPr algn="just" rtl="1"/>
            <a:r>
              <a:rPr lang="fa-IR" sz="2400" dirty="0" smtClean="0">
                <a:cs typeface="B Titr" pitchFamily="2" charset="-78"/>
              </a:rPr>
              <a:t>خلاصه گویی و بیان ضروریات</a:t>
            </a:r>
          </a:p>
          <a:p>
            <a:pPr algn="just" rtl="1"/>
            <a:r>
              <a:rPr lang="fa-IR" sz="2400" dirty="0" smtClean="0">
                <a:cs typeface="B Titr" pitchFamily="2" charset="-78"/>
              </a:rPr>
              <a:t>غنای ضروری داستان ها در جزئیات</a:t>
            </a:r>
          </a:p>
          <a:p>
            <a:pPr algn="just" rtl="1"/>
            <a:r>
              <a:rPr lang="fa-IR" sz="2400" dirty="0" smtClean="0">
                <a:cs typeface="B Titr" pitchFamily="2" charset="-78"/>
              </a:rPr>
              <a:t>واقع گرایی در طرح مسایل</a:t>
            </a:r>
          </a:p>
          <a:p>
            <a:pPr algn="just" rtl="1"/>
            <a:r>
              <a:rPr lang="fa-IR" sz="2400" dirty="0" smtClean="0">
                <a:cs typeface="B Titr" pitchFamily="2" charset="-78"/>
              </a:rPr>
              <a:t>سبک خلق داستان ها</a:t>
            </a:r>
          </a:p>
          <a:p>
            <a:pPr algn="just" rtl="1"/>
            <a:r>
              <a:rPr lang="fa-IR" sz="2400" dirty="0" smtClean="0">
                <a:cs typeface="B Titr" pitchFamily="2" charset="-78"/>
              </a:rPr>
              <a:t>حذف یک مرحله از وقایع یا داستان</a:t>
            </a:r>
          </a:p>
          <a:p>
            <a:pPr algn="just" rtl="1"/>
            <a:r>
              <a:rPr lang="fa-IR" sz="2400" dirty="0" smtClean="0">
                <a:cs typeface="B Titr" pitchFamily="2" charset="-78"/>
              </a:rPr>
              <a:t>گرایش به توصیف به جای تفسیر</a:t>
            </a:r>
          </a:p>
          <a:p>
            <a:pPr algn="just" rtl="1"/>
            <a:r>
              <a:rPr lang="fa-IR" sz="2400" dirty="0" smtClean="0">
                <a:cs typeface="B Titr" pitchFamily="2" charset="-78"/>
              </a:rPr>
              <a:t>زبان به کار گرفته شده برای ارایه داستان</a:t>
            </a:r>
          </a:p>
          <a:p>
            <a:pPr algn="just" rtl="1"/>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just" rtl="1"/>
            <a:r>
              <a:rPr lang="fa-IR" b="1" dirty="0" smtClean="0">
                <a:effectLst>
                  <a:outerShdw blurRad="38100" dist="38100" dir="2700000" algn="tl">
                    <a:srgbClr val="000000">
                      <a:alpha val="43137"/>
                    </a:srgbClr>
                  </a:outerShdw>
                </a:effectLst>
                <a:cs typeface="B Titr" pitchFamily="2" charset="-78"/>
              </a:rPr>
              <a:t>فهرست نیازها:</a:t>
            </a:r>
            <a:endParaRPr lang="en-US" b="1" dirty="0" smtClean="0">
              <a:effectLst>
                <a:outerShdw blurRad="38100" dist="38100" dir="2700000" algn="tl">
                  <a:srgbClr val="000000">
                    <a:alpha val="43137"/>
                  </a:srgbClr>
                </a:outerShdw>
              </a:effectLst>
              <a:cs typeface="B Titr" pitchFamily="2" charset="-78"/>
            </a:endParaRPr>
          </a:p>
          <a:p>
            <a:pPr algn="just" rtl="1"/>
            <a:r>
              <a:rPr lang="fa-IR" sz="2400" dirty="0" smtClean="0">
                <a:cs typeface="B Titr" pitchFamily="2" charset="-78"/>
              </a:rPr>
              <a:t> پیشرفت، پیوندجویی، خودمختاری، دوری از سرزنش، نیاز به پرخاشگری، نیاز خوار شماری، تسلط، پرخاشگری درونی، جنسی، نیاز ارایه و بیان، دیگر پیروی، تحت سلطه واقع شدن، شهرت و شناخته شدن، انفعالی، جبران شکست، شناختی، طرد کردن، سرگرمی، یاری کردن، پیروی، دفاع از خود، مهرورزی، نظم و ترتیب، مهرطلبی،آسیب گریزی، ضبط و نگهداری، اکتساب</a:t>
            </a:r>
          </a:p>
          <a:p>
            <a:pPr algn="just" rtl="1">
              <a:buNone/>
            </a:pPr>
            <a:r>
              <a:rPr lang="fa-IR" b="1" dirty="0" smtClean="0">
                <a:effectLst>
                  <a:outerShdw blurRad="38100" dist="38100" dir="2700000" algn="tl">
                    <a:srgbClr val="000000">
                      <a:alpha val="43137"/>
                    </a:srgbClr>
                  </a:outerShdw>
                </a:effectLst>
                <a:cs typeface="B Titr" pitchFamily="2" charset="-78"/>
              </a:rPr>
              <a:t>نیروهای محیطی یا فشارها:</a:t>
            </a:r>
          </a:p>
          <a:p>
            <a:pPr algn="just" rtl="1">
              <a:buNone/>
            </a:pPr>
            <a:r>
              <a:rPr lang="fa-IR" sz="2400" dirty="0" smtClean="0">
                <a:cs typeface="B Titr" pitchFamily="2" charset="-78"/>
              </a:rPr>
              <a:t>فشار محرومیت، فقدان، از دست دادن، طرد شدن، پرخاشگری، پیوندجویی،سلطه گری، دیگر پیوری، خطر جسمی، تکلیف، وظیفه، جراحت بدنی، مرگ قهرمان، غم زدگی، جنسی، مهرطلبی، تولد خواهر و برادر، پیروی، فضای بسته، شناخته شدن، سرمشق، آموزش، شانس و اقبال</a:t>
            </a: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fontScale="92500" lnSpcReduction="10000"/>
          </a:bodyPr>
          <a:lstStyle/>
          <a:p>
            <a:pPr algn="r" rtl="1">
              <a:lnSpc>
                <a:spcPct val="150000"/>
              </a:lnSpc>
              <a:buFont typeface="Wingdings" pitchFamily="2" charset="2"/>
              <a:buChar char="v"/>
            </a:pPr>
            <a:r>
              <a:rPr lang="fa-IR" sz="2400" dirty="0" smtClean="0">
                <a:cs typeface="B Titr" pitchFamily="2" charset="-78"/>
              </a:rPr>
              <a:t>آزمون سی ای تی(</a:t>
            </a:r>
            <a:r>
              <a:rPr lang="en-US" sz="2400" dirty="0" smtClean="0">
                <a:cs typeface="B Titr" pitchFamily="2" charset="-78"/>
              </a:rPr>
              <a:t>CAT</a:t>
            </a:r>
            <a:r>
              <a:rPr lang="fa-IR" sz="2400" dirty="0" smtClean="0">
                <a:cs typeface="B Titr" pitchFamily="2" charset="-78"/>
              </a:rPr>
              <a:t>): توسط بلاک برای کودکان طراحی شده است و شامل ده کارت است که بر روی آن تصاویر حیوانات مختلف نقش بسته است. از کودک خواسته می شود به کارت ها نگاه کند و در مورد آنها داستانی بسازد.</a:t>
            </a:r>
          </a:p>
          <a:p>
            <a:pPr algn="r" rtl="1">
              <a:lnSpc>
                <a:spcPct val="150000"/>
              </a:lnSpc>
              <a:buFont typeface="Wingdings" pitchFamily="2" charset="2"/>
              <a:buChar char="v"/>
            </a:pPr>
            <a:r>
              <a:rPr lang="fa-IR" sz="2400" dirty="0" smtClean="0">
                <a:cs typeface="B Titr" pitchFamily="2" charset="-78"/>
              </a:rPr>
              <a:t>آزمون تداعی واژه</a:t>
            </a:r>
            <a:r>
              <a:rPr lang="en-US" sz="2400" dirty="0" smtClean="0">
                <a:cs typeface="B Titr" pitchFamily="2" charset="-78"/>
              </a:rPr>
              <a:t>:</a:t>
            </a:r>
            <a:r>
              <a:rPr lang="fa-IR" sz="2400" dirty="0" smtClean="0">
                <a:cs typeface="B Titr" pitchFamily="2" charset="-78"/>
              </a:rPr>
              <a:t> توسط یونگ ابداع شده و  شامل تعدادی واژه خنثی و یا دارای بار عاطفی است که  با شنیدن هر واژه ، اولین واژه ای که به ذهن فرد می آید را باید بیان کند. با کمک آن می توان به عقده های روانی پی برد.</a:t>
            </a:r>
          </a:p>
          <a:p>
            <a:pPr algn="r" rtl="1">
              <a:lnSpc>
                <a:spcPct val="150000"/>
              </a:lnSpc>
              <a:buFont typeface="Wingdings" pitchFamily="2" charset="2"/>
              <a:buChar char="v"/>
            </a:pPr>
            <a:endParaRPr lang="fa-IR" sz="2400" dirty="0" smtClean="0">
              <a:cs typeface="B Titr" pitchFamily="2" charset="-78"/>
            </a:endParaRPr>
          </a:p>
          <a:p>
            <a:pPr algn="r" rtl="1">
              <a:lnSpc>
                <a:spcPct val="150000"/>
              </a:lnSpc>
              <a:buFont typeface="Wingdings" pitchFamily="2" charset="2"/>
              <a:buChar char="v"/>
            </a:pPr>
            <a:r>
              <a:rPr lang="fa-IR" sz="2400" dirty="0" smtClean="0">
                <a:cs typeface="B Titr" pitchFamily="2" charset="-78"/>
              </a:rPr>
              <a:t>آزمون جملات ناتمام : فرد پس از خواندن جمله ناتمام آن را تکمیل می کند.</a:t>
            </a:r>
          </a:p>
          <a:p>
            <a:pPr algn="r" rtl="1">
              <a:lnSpc>
                <a:spcPct val="150000"/>
              </a:lnSpc>
              <a:buFont typeface="Wingdings" pitchFamily="2" charset="2"/>
              <a:buChar char="v"/>
            </a:pPr>
            <a:r>
              <a:rPr lang="fa-IR" sz="2400" dirty="0" smtClean="0">
                <a:cs typeface="B Titr" pitchFamily="2" charset="-78"/>
              </a:rPr>
              <a:t>آزمون آدمک:</a:t>
            </a:r>
          </a:p>
          <a:p>
            <a:pPr algn="r" rtl="1">
              <a:lnSpc>
                <a:spcPct val="150000"/>
              </a:lnSpc>
              <a:buFont typeface="Wingdings" pitchFamily="2" charset="2"/>
              <a:buChar char="v"/>
            </a:pPr>
            <a:r>
              <a:rPr lang="fa-IR" sz="2400" dirty="0" smtClean="0">
                <a:cs typeface="B Titr" pitchFamily="2" charset="-78"/>
              </a:rPr>
              <a:t>آزمون خانه، درخت و شخص:</a:t>
            </a:r>
          </a:p>
          <a:p>
            <a:pPr algn="r" rtl="1">
              <a:lnSpc>
                <a:spcPct val="150000"/>
              </a:lnSpc>
              <a:buFont typeface="Wingdings" pitchFamily="2" charset="2"/>
              <a:buChar char="v"/>
            </a:pPr>
            <a:r>
              <a:rPr lang="fa-IR" sz="2400" dirty="0" smtClean="0">
                <a:cs typeface="B Titr" pitchFamily="2" charset="-78"/>
              </a:rPr>
              <a:t>ترسیم خانواده:</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lnSpcReduction="10000"/>
          </a:bodyPr>
          <a:lstStyle/>
          <a:p>
            <a:pPr algn="just" rtl="1"/>
            <a:endParaRPr lang="fa-IR" sz="2400" dirty="0" smtClean="0">
              <a:cs typeface="B Titr" pitchFamily="2" charset="-78"/>
            </a:endParaRPr>
          </a:p>
          <a:p>
            <a:pPr algn="r" rtl="1">
              <a:lnSpc>
                <a:spcPct val="150000"/>
              </a:lnSpc>
              <a:buFont typeface="Wingdings" pitchFamily="2" charset="2"/>
              <a:buChar char="v"/>
            </a:pPr>
            <a:r>
              <a:rPr lang="fa-IR" b="1" dirty="0" smtClean="0">
                <a:effectLst>
                  <a:outerShdw blurRad="38100" dist="38100" dir="2700000" algn="tl">
                    <a:srgbClr val="000000">
                      <a:alpha val="43137"/>
                    </a:srgbClr>
                  </a:outerShdw>
                </a:effectLst>
                <a:cs typeface="B Titr" pitchFamily="2" charset="-78"/>
              </a:rPr>
              <a:t>روش اجرا</a:t>
            </a:r>
          </a:p>
          <a:p>
            <a:pPr algn="r" rtl="1">
              <a:lnSpc>
                <a:spcPct val="150000"/>
              </a:lnSpc>
              <a:buFont typeface="Wingdings" pitchFamily="2" charset="2"/>
              <a:buChar char="v"/>
            </a:pPr>
            <a:r>
              <a:rPr lang="fa-IR" sz="2400" dirty="0" smtClean="0">
                <a:cs typeface="B Titr" pitchFamily="2" charset="-78"/>
              </a:rPr>
              <a:t>یک: آشنا کردن پاسخ دهنده با روش:</a:t>
            </a:r>
          </a:p>
          <a:p>
            <a:pPr algn="r" rtl="1">
              <a:lnSpc>
                <a:spcPct val="150000"/>
              </a:lnSpc>
              <a:buFont typeface="Wingdings" pitchFamily="2" charset="2"/>
              <a:buChar char="v"/>
            </a:pPr>
            <a:r>
              <a:rPr lang="fa-IR" sz="2400" dirty="0" smtClean="0">
                <a:cs typeface="B Titr" pitchFamily="2" charset="-78"/>
              </a:rPr>
              <a:t>فرصت به آزمودنی برای احساس راحتی کردن با ایجاد ارتباط مناسب، گرفتن سوابق، معرفی کردن شیوه آزمون به گونه ای روشن، پاسخ دادن به پرسش ها و پرهیز از رفتارهای اضطراب زا، استفاده از کلمات نسبتا خنثی در توصیف آزمون</a:t>
            </a:r>
          </a:p>
          <a:p>
            <a:pPr algn="r" rtl="1">
              <a:lnSpc>
                <a:spcPct val="150000"/>
              </a:lnSpc>
              <a:buFont typeface="Wingdings" pitchFamily="2" charset="2"/>
              <a:buChar char="v"/>
            </a:pPr>
            <a:r>
              <a:rPr lang="fa-IR" sz="2400" dirty="0" smtClean="0">
                <a:cs typeface="B Titr" pitchFamily="2" charset="-78"/>
              </a:rPr>
              <a:t>دو: دستور کار آزمون:</a:t>
            </a:r>
          </a:p>
          <a:p>
            <a:pPr algn="r" rtl="1">
              <a:lnSpc>
                <a:spcPct val="150000"/>
              </a:lnSpc>
              <a:buFont typeface="Wingdings" pitchFamily="2" charset="2"/>
              <a:buChar char="v"/>
            </a:pPr>
            <a:r>
              <a:rPr lang="fa-IR" sz="2400" dirty="0" smtClean="0">
                <a:cs typeface="B Titr" pitchFamily="2" charset="-78"/>
              </a:rPr>
              <a:t>این چه ممکن است باشد؟</a:t>
            </a:r>
          </a:p>
          <a:p>
            <a:pPr algn="r" rtl="1">
              <a:lnSpc>
                <a:spcPct val="150000"/>
              </a:lnSpc>
              <a:buFont typeface="Wingdings" pitchFamily="2" charset="2"/>
              <a:buChar char="v"/>
            </a:pPr>
            <a:r>
              <a:rPr lang="fa-IR" sz="2400" dirty="0" smtClean="0">
                <a:cs typeface="B Titr" pitchFamily="2" charset="-78"/>
              </a:rPr>
              <a:t>رعایت مبهم نگه داشتن تکلیف و به حداقل رساندن نفوذ آزمونگر</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just" rtl="1"/>
            <a:endParaRPr lang="fa-IR" sz="2400" dirty="0" smtClean="0">
              <a:cs typeface="B Titr" pitchFamily="2" charset="-78"/>
            </a:endParaRPr>
          </a:p>
          <a:p>
            <a:pPr algn="r" rtl="1">
              <a:lnSpc>
                <a:spcPct val="150000"/>
              </a:lnSpc>
              <a:buFont typeface="Wingdings" pitchFamily="2" charset="2"/>
              <a:buChar char="v"/>
            </a:pPr>
            <a:r>
              <a:rPr lang="fa-IR" sz="2400" dirty="0" smtClean="0">
                <a:cs typeface="B Titr" pitchFamily="2" charset="-78"/>
              </a:rPr>
              <a:t>سه: مرحله پاسخ(تداعی):</a:t>
            </a:r>
          </a:p>
          <a:p>
            <a:pPr algn="r" rtl="1">
              <a:lnSpc>
                <a:spcPct val="150000"/>
              </a:lnSpc>
              <a:buFont typeface="Wingdings" pitchFamily="2" charset="2"/>
              <a:buChar char="v"/>
            </a:pPr>
            <a:r>
              <a:rPr lang="fa-IR" sz="2400" dirty="0" smtClean="0">
                <a:cs typeface="B Titr" pitchFamily="2" charset="-78"/>
              </a:rPr>
              <a:t>ثبت زمان: کل زمان صرف شده برای هر کارت و زمان واکنش</a:t>
            </a:r>
          </a:p>
          <a:p>
            <a:pPr algn="r" rtl="1">
              <a:lnSpc>
                <a:spcPct val="150000"/>
              </a:lnSpc>
              <a:buFont typeface="Wingdings" pitchFamily="2" charset="2"/>
              <a:buChar char="v"/>
            </a:pPr>
            <a:r>
              <a:rPr lang="fa-IR" sz="2400" dirty="0" smtClean="0">
                <a:cs typeface="B Titr" pitchFamily="2" charset="-78"/>
              </a:rPr>
              <a:t>بررسی پروتکل های خیلی کوتاه یا خیلی طولانی</a:t>
            </a:r>
          </a:p>
          <a:p>
            <a:pPr algn="r" rtl="1">
              <a:lnSpc>
                <a:spcPct val="150000"/>
              </a:lnSpc>
              <a:buFont typeface="Wingdings" pitchFamily="2" charset="2"/>
              <a:buChar char="v"/>
            </a:pPr>
            <a:r>
              <a:rPr lang="fa-IR" sz="2400" dirty="0" smtClean="0">
                <a:cs typeface="B Titr" pitchFamily="2" charset="-78"/>
              </a:rPr>
              <a:t>ثبت کلمه به کلمه پاسخ ها</a:t>
            </a:r>
          </a:p>
          <a:p>
            <a:pPr algn="r" rtl="1">
              <a:lnSpc>
                <a:spcPct val="150000"/>
              </a:lnSpc>
              <a:buFont typeface="Wingdings" pitchFamily="2" charset="2"/>
              <a:buChar char="v"/>
            </a:pPr>
            <a:r>
              <a:rPr lang="fa-IR" sz="2400" dirty="0" smtClean="0">
                <a:cs typeface="B Titr" pitchFamily="2" charset="-78"/>
              </a:rPr>
              <a:t>توجه به پاسخ های غیر معمول به کارت ها مانند افزایش بارز اضطراب، منحرف کردن توجه یا برون ریزی</a:t>
            </a:r>
          </a:p>
          <a:p>
            <a:pPr algn="r" rtl="1">
              <a:lnSpc>
                <a:spcPct val="150000"/>
              </a:lnSpc>
              <a:buFont typeface="Wingdings" pitchFamily="2" charset="2"/>
              <a:buChar char="v"/>
            </a:pPr>
            <a:r>
              <a:rPr lang="fa-IR" sz="2400" dirty="0" smtClean="0">
                <a:cs typeface="B Titr" pitchFamily="2" charset="-78"/>
              </a:rPr>
              <a:t>چهار: وارسی پاسخ ها</a:t>
            </a:r>
          </a:p>
          <a:p>
            <a:pPr algn="r" rtl="1">
              <a:lnSpc>
                <a:spcPct val="150000"/>
              </a:lnSpc>
              <a:buFont typeface="Wingdings" pitchFamily="2" charset="2"/>
              <a:buChar char="v"/>
            </a:pPr>
            <a:r>
              <a:rPr lang="fa-IR" sz="2400" dirty="0" smtClean="0">
                <a:cs typeface="B Titr" pitchFamily="2" charset="-78"/>
              </a:rPr>
              <a:t>روشن کردن پاسخ هایی که قبلا داده شده است.</a:t>
            </a: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just" rtl="1"/>
            <a:endParaRPr lang="fa-IR" sz="2400" dirty="0" smtClean="0">
              <a:cs typeface="B Titr" pitchFamily="2" charset="-78"/>
            </a:endParaRPr>
          </a:p>
          <a:p>
            <a:pPr algn="r" rtl="1">
              <a:lnSpc>
                <a:spcPct val="150000"/>
              </a:lnSpc>
              <a:buFont typeface="Wingdings" pitchFamily="2" charset="2"/>
              <a:buChar char="v"/>
            </a:pPr>
            <a:r>
              <a:rPr lang="fa-IR" b="1" dirty="0" smtClean="0">
                <a:effectLst>
                  <a:outerShdw blurRad="38100" dist="38100" dir="2700000" algn="tl">
                    <a:srgbClr val="000000">
                      <a:alpha val="43137"/>
                    </a:srgbClr>
                  </a:outerShdw>
                </a:effectLst>
                <a:cs typeface="B Titr" pitchFamily="2" charset="-78"/>
              </a:rPr>
              <a:t>دستورالعمل:</a:t>
            </a:r>
          </a:p>
          <a:p>
            <a:pPr algn="r" rtl="1">
              <a:lnSpc>
                <a:spcPct val="150000"/>
              </a:lnSpc>
              <a:buFont typeface="Wingdings" pitchFamily="2" charset="2"/>
              <a:buChar char="v"/>
            </a:pPr>
            <a:r>
              <a:rPr lang="fa-IR" sz="2400" dirty="0" smtClean="0">
                <a:cs typeface="B Titr" pitchFamily="2" charset="-78"/>
              </a:rPr>
              <a:t>بسیار خوب... همه آنها را تمام کردیم. حالا می خواهیم دوباره به آنها برگردیم. وقت زیادی نمیگیردو می خواهم به من کمک کنید تا آنچه را که شما دیدید من هم ببینم. آنچه را که شما گفتید برایتان می خوانم و سپس از شما می خواهم به من نشان دهید که آن را در کجای لکه دیدید و چه چیزی در آنجا هست که باعث می شود آن طور دیده شود، تا من هم بتوانم آن را ببینم. دوست دارم آن را به همان صورتی که شما دیدید من هم ببینم. متوجه می شوید(اکسنر، 1993).</a:t>
            </a: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just" rtl="1"/>
            <a:endParaRPr lang="fa-IR" sz="2400" dirty="0" smtClean="0">
              <a:cs typeface="B Titr" pitchFamily="2" charset="-78"/>
            </a:endParaRPr>
          </a:p>
          <a:p>
            <a:pPr algn="r" rtl="1">
              <a:lnSpc>
                <a:spcPct val="150000"/>
              </a:lnSpc>
              <a:buFont typeface="Wingdings" pitchFamily="2" charset="2"/>
              <a:buChar char="v"/>
            </a:pPr>
            <a:r>
              <a:rPr lang="fa-IR" b="1" dirty="0" smtClean="0">
                <a:effectLst>
                  <a:outerShdw blurRad="38100" dist="38100" dir="2700000" algn="tl">
                    <a:srgbClr val="000000">
                      <a:alpha val="43137"/>
                    </a:srgbClr>
                  </a:outerShdw>
                </a:effectLst>
                <a:cs typeface="B Titr" pitchFamily="2" charset="-78"/>
              </a:rPr>
              <a:t>مزایا:</a:t>
            </a:r>
          </a:p>
          <a:p>
            <a:pPr algn="r" rtl="1">
              <a:lnSpc>
                <a:spcPct val="150000"/>
              </a:lnSpc>
              <a:buFont typeface="Wingdings" pitchFamily="2" charset="2"/>
              <a:buChar char="v"/>
            </a:pPr>
            <a:r>
              <a:rPr lang="fa-IR" sz="2400" dirty="0" smtClean="0">
                <a:cs typeface="B Titr" pitchFamily="2" charset="-78"/>
              </a:rPr>
              <a:t>ابزاری مقاوم در برابر وانمود کردن</a:t>
            </a:r>
          </a:p>
          <a:p>
            <a:pPr algn="r" rtl="1">
              <a:lnSpc>
                <a:spcPct val="150000"/>
              </a:lnSpc>
              <a:buFont typeface="Wingdings" pitchFamily="2" charset="2"/>
              <a:buChar char="v"/>
            </a:pPr>
            <a:r>
              <a:rPr lang="fa-IR" sz="2400" dirty="0" smtClean="0">
                <a:cs typeface="B Titr" pitchFamily="2" charset="-78"/>
              </a:rPr>
              <a:t>غنای اطلاعات بالقوه</a:t>
            </a:r>
          </a:p>
          <a:p>
            <a:pPr algn="r" rtl="1">
              <a:lnSpc>
                <a:spcPct val="150000"/>
              </a:lnSpc>
              <a:buFont typeface="Wingdings" pitchFamily="2" charset="2"/>
              <a:buChar char="v"/>
            </a:pPr>
            <a:r>
              <a:rPr lang="fa-IR" sz="2400" dirty="0" smtClean="0">
                <a:cs typeface="B Titr" pitchFamily="2" charset="-78"/>
              </a:rPr>
              <a:t>سهولت اجرا</a:t>
            </a:r>
            <a:endParaRPr lang="en-US" sz="2400" dirty="0" smtClean="0">
              <a:cs typeface="B Titr" pitchFamily="2" charset="-78"/>
            </a:endParaRPr>
          </a:p>
          <a:p>
            <a:pPr algn="r" rtl="1">
              <a:lnSpc>
                <a:spcPct val="150000"/>
              </a:lnSpc>
              <a:buFont typeface="Wingdings" pitchFamily="2" charset="2"/>
              <a:buChar char="v"/>
            </a:pPr>
            <a:r>
              <a:rPr lang="fa-IR" sz="2400" dirty="0" smtClean="0">
                <a:cs typeface="B Titr" pitchFamily="2" charset="-78"/>
              </a:rPr>
              <a:t>محدودیت ها:</a:t>
            </a:r>
          </a:p>
          <a:p>
            <a:pPr algn="r" rtl="1">
              <a:lnSpc>
                <a:spcPct val="150000"/>
              </a:lnSpc>
              <a:buFont typeface="Wingdings" pitchFamily="2" charset="2"/>
              <a:buChar char="v"/>
            </a:pPr>
            <a:r>
              <a:rPr lang="fa-IR" sz="2400" dirty="0" smtClean="0">
                <a:cs typeface="B Titr" pitchFamily="2" charset="-78"/>
              </a:rPr>
              <a:t>پیچیدگی در نمره گذاری</a:t>
            </a:r>
          </a:p>
          <a:p>
            <a:pPr algn="r" rtl="1">
              <a:lnSpc>
                <a:spcPct val="150000"/>
              </a:lnSpc>
              <a:buFont typeface="Wingdings" pitchFamily="2" charset="2"/>
              <a:buChar char="v"/>
            </a:pPr>
            <a:r>
              <a:rPr lang="fa-IR" sz="2400" dirty="0" smtClean="0">
                <a:cs typeface="B Titr" pitchFamily="2" charset="-78"/>
              </a:rPr>
              <a:t>ضریب اعتبار و روایی متوسط</a:t>
            </a:r>
          </a:p>
          <a:p>
            <a:pPr algn="r" rtl="1">
              <a:lnSpc>
                <a:spcPct val="150000"/>
              </a:lnSpc>
              <a:buFont typeface="Wingdings" pitchFamily="2" charset="2"/>
              <a:buChar char="v"/>
            </a:pPr>
            <a:r>
              <a:rPr lang="fa-IR" sz="2400" dirty="0" smtClean="0">
                <a:cs typeface="B Titr" pitchFamily="2" charset="-78"/>
              </a:rPr>
              <a:t>زمان طولانی برای آموزش</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ctr" rtl="1">
              <a:buNone/>
            </a:pPr>
            <a:r>
              <a:rPr lang="fa-IR" b="1" dirty="0" smtClean="0">
                <a:effectLst>
                  <a:outerShdw blurRad="38100" dist="38100" dir="2700000" algn="tl">
                    <a:srgbClr val="000000">
                      <a:alpha val="43137"/>
                    </a:srgbClr>
                  </a:outerShdw>
                </a:effectLst>
                <a:cs typeface="B Titr" pitchFamily="2" charset="-78"/>
              </a:rPr>
              <a:t>نمره گذاری:</a:t>
            </a:r>
          </a:p>
          <a:p>
            <a:pPr algn="just" rtl="1"/>
            <a:endParaRPr lang="fa-IR" sz="2400" dirty="0" smtClean="0">
              <a:cs typeface="B Titr" pitchFamily="2" charset="-78"/>
            </a:endParaRPr>
          </a:p>
          <a:p>
            <a:pPr algn="just" rtl="1"/>
            <a:r>
              <a:rPr lang="fa-IR" sz="2400" dirty="0" smtClean="0">
                <a:cs typeface="B Titr" pitchFamily="2" charset="-78"/>
              </a:rPr>
              <a:t>محل ادراک: </a:t>
            </a:r>
            <a:endParaRPr lang="en-US" sz="2400" dirty="0" smtClean="0">
              <a:cs typeface="B Titr" pitchFamily="2" charset="-78"/>
            </a:endParaRPr>
          </a:p>
          <a:p>
            <a:pPr algn="just" rtl="1"/>
            <a:r>
              <a:rPr lang="fa-IR" sz="2400" dirty="0" smtClean="0">
                <a:cs typeface="B Titr" pitchFamily="2" charset="-78"/>
              </a:rPr>
              <a:t>فضایی از لکه جوهر که برای تداعی پاسخ مورد استفاده قرار گرفته است.</a:t>
            </a:r>
            <a:endParaRPr lang="en-US" sz="2400" dirty="0" smtClean="0">
              <a:cs typeface="B Titr" pitchFamily="2" charset="-78"/>
            </a:endParaRPr>
          </a:p>
          <a:p>
            <a:pPr algn="just" rtl="1"/>
            <a:endParaRPr lang="fa-IR" sz="2400" dirty="0" smtClean="0">
              <a:cs typeface="B Titr" pitchFamily="2" charset="-78"/>
            </a:endParaRPr>
          </a:p>
          <a:p>
            <a:pPr algn="just" rtl="1"/>
            <a:r>
              <a:rPr lang="fa-IR" sz="2400" dirty="0" smtClean="0">
                <a:cs typeface="B Titr" pitchFamily="2" charset="-78"/>
              </a:rPr>
              <a:t>پاسخ کل(</a:t>
            </a:r>
            <a:r>
              <a:rPr lang="en-US" sz="2400" dirty="0" smtClean="0">
                <a:cs typeface="B Titr" pitchFamily="2" charset="-78"/>
              </a:rPr>
              <a:t>W</a:t>
            </a:r>
            <a:r>
              <a:rPr lang="fa-IR" sz="2400" dirty="0" smtClean="0">
                <a:cs typeface="B Titr" pitchFamily="2" charset="-78"/>
              </a:rPr>
              <a:t>): وقتی از تمامی لکه برای پاسخ استفاده شده است.</a:t>
            </a:r>
          </a:p>
          <a:p>
            <a:pPr algn="just" rtl="1"/>
            <a:r>
              <a:rPr lang="fa-IR" sz="2400" dirty="0" smtClean="0">
                <a:cs typeface="B Titr" pitchFamily="2" charset="-78"/>
              </a:rPr>
              <a:t>پاسخ جزء عام(</a:t>
            </a:r>
            <a:r>
              <a:rPr lang="en-US" sz="2400" dirty="0" smtClean="0">
                <a:cs typeface="B Titr" pitchFamily="2" charset="-78"/>
              </a:rPr>
              <a:t>D</a:t>
            </a:r>
            <a:r>
              <a:rPr lang="fa-IR" sz="2400" dirty="0" smtClean="0">
                <a:cs typeface="B Titr" pitchFamily="2" charset="-78"/>
              </a:rPr>
              <a:t>): ناحیه ای از لکه که اغلب شناسایی می شود.</a:t>
            </a:r>
          </a:p>
          <a:p>
            <a:pPr algn="just" rtl="1"/>
            <a:r>
              <a:rPr lang="fa-IR" sz="2400" dirty="0" smtClean="0">
                <a:cs typeface="B Titr" pitchFamily="2" charset="-78"/>
              </a:rPr>
              <a:t>پاسخ جزء غیر معمول(</a:t>
            </a:r>
            <a:r>
              <a:rPr lang="en-US" sz="2400" dirty="0" smtClean="0">
                <a:cs typeface="B Titr" pitchFamily="2" charset="-78"/>
              </a:rPr>
              <a:t>d</a:t>
            </a:r>
            <a:r>
              <a:rPr lang="fa-IR" sz="2400" dirty="0" smtClean="0">
                <a:cs typeface="B Titr" pitchFamily="2" charset="-78"/>
              </a:rPr>
              <a:t>): ناحیه ای از لکه که به ندرت شناسایی می شود.</a:t>
            </a:r>
          </a:p>
          <a:p>
            <a:pPr algn="just" rtl="1"/>
            <a:r>
              <a:rPr lang="fa-IR" sz="2400" dirty="0" smtClean="0">
                <a:cs typeface="B Titr" pitchFamily="2" charset="-78"/>
              </a:rPr>
              <a:t>ناحیه سفید(</a:t>
            </a:r>
            <a:r>
              <a:rPr lang="en-US" sz="2400" dirty="0" smtClean="0">
                <a:cs typeface="B Titr" pitchFamily="2" charset="-78"/>
              </a:rPr>
              <a:t>S</a:t>
            </a:r>
            <a:r>
              <a:rPr lang="fa-IR" sz="2400" dirty="0" smtClean="0">
                <a:cs typeface="B Titr" pitchFamily="2" charset="-78"/>
              </a:rPr>
              <a:t>): ناحیه سفید برای پاسخ استفاده می شود.</a:t>
            </a:r>
            <a:endParaRPr lang="en-US" sz="2400" dirty="0" smtClean="0">
              <a:cs typeface="B Titr" pitchFamily="2" charset="-78"/>
            </a:endParaRPr>
          </a:p>
          <a:p>
            <a:pPr algn="just" rtl="1"/>
            <a:endParaRPr lang="fa-IR" sz="2400" dirty="0" smtClean="0">
              <a:cs typeface="B Titr"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ctr" rtl="1">
              <a:buNone/>
            </a:pPr>
            <a:r>
              <a:rPr lang="fa-IR" b="1" dirty="0" smtClean="0">
                <a:effectLst>
                  <a:outerShdw blurRad="38100" dist="38100" dir="2700000" algn="tl">
                    <a:srgbClr val="000000">
                      <a:alpha val="43137"/>
                    </a:srgbClr>
                  </a:outerShdw>
                </a:effectLst>
                <a:cs typeface="B Titr" pitchFamily="2" charset="-78"/>
              </a:rPr>
              <a:t>نمره گذاری:</a:t>
            </a:r>
          </a:p>
          <a:p>
            <a:pPr algn="just" rtl="1"/>
            <a:endParaRPr lang="fa-IR" sz="2400" dirty="0" smtClean="0">
              <a:cs typeface="B Titr" pitchFamily="2" charset="-78"/>
            </a:endParaRPr>
          </a:p>
          <a:p>
            <a:pPr algn="just" rtl="1"/>
            <a:r>
              <a:rPr lang="fa-IR" sz="2400" dirty="0" smtClean="0">
                <a:cs typeface="B Titr" pitchFamily="2" charset="-78"/>
              </a:rPr>
              <a:t>تعیین کننده ها: به سبک یا مشخه لکه اطلاق می شود که آزمودنی به آن پاسخ می دهد.</a:t>
            </a:r>
            <a:endParaRPr lang="en-US" sz="2400" dirty="0" smtClean="0">
              <a:cs typeface="B Titr" pitchFamily="2" charset="-78"/>
            </a:endParaRPr>
          </a:p>
          <a:p>
            <a:pPr algn="just" rtl="1"/>
            <a:r>
              <a:rPr lang="fa-IR" sz="2400" dirty="0" smtClean="0">
                <a:cs typeface="B Titr" pitchFamily="2" charset="-78"/>
              </a:rPr>
              <a:t>شکل</a:t>
            </a:r>
          </a:p>
          <a:p>
            <a:pPr algn="just" rtl="1"/>
            <a:r>
              <a:rPr lang="fa-IR" sz="2400" dirty="0" smtClean="0">
                <a:cs typeface="B Titr" pitchFamily="2" charset="-78"/>
              </a:rPr>
              <a:t>حرکت(انسان، حیوان، اشیاء بی جان)</a:t>
            </a:r>
          </a:p>
          <a:p>
            <a:pPr algn="just" rtl="1"/>
            <a:r>
              <a:rPr lang="fa-IR" sz="2400" dirty="0" smtClean="0">
                <a:cs typeface="B Titr" pitchFamily="2" charset="-78"/>
              </a:rPr>
              <a:t> رنگ(رنگ محض، رنگ- شکل، شکل- رنگ، نام بردن رنگ، رنگ بی فام و ..)</a:t>
            </a:r>
          </a:p>
          <a:p>
            <a:pPr algn="just" rtl="1"/>
            <a:r>
              <a:rPr lang="fa-IR" sz="2400" dirty="0" smtClean="0">
                <a:cs typeface="B Titr" pitchFamily="2" charset="-78"/>
              </a:rPr>
              <a:t>  سایه داری بافت(بافت محض، بافت- شکل)</a:t>
            </a:r>
          </a:p>
          <a:p>
            <a:pPr algn="just" rtl="1"/>
            <a:r>
              <a:rPr lang="fa-IR" sz="2400" dirty="0" smtClean="0">
                <a:cs typeface="B Titr" pitchFamily="2" charset="-78"/>
              </a:rPr>
              <a:t>، سایه داری- بعد</a:t>
            </a:r>
          </a:p>
          <a:p>
            <a:pPr algn="just" rtl="1"/>
            <a:r>
              <a:rPr lang="fa-IR" sz="2400" dirty="0" smtClean="0">
                <a:cs typeface="B Titr" pitchFamily="2" charset="-78"/>
              </a:rPr>
              <a:t>سایه داری- پراکنده</a:t>
            </a:r>
          </a:p>
          <a:p>
            <a:pPr algn="just" rtl="1"/>
            <a:r>
              <a:rPr lang="fa-IR" sz="2400" dirty="0" smtClean="0">
                <a:cs typeface="B Titr" pitchFamily="2" charset="-78"/>
              </a:rPr>
              <a:t> جفت ها و انعکاس ها</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bright="15000" contrast="-22000"/>
          </a:blip>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4282" y="500042"/>
            <a:ext cx="8643998" cy="5786478"/>
          </a:xfrm>
        </p:spPr>
        <p:txBody>
          <a:bodyPr>
            <a:normAutofit/>
          </a:bodyPr>
          <a:lstStyle/>
          <a:p>
            <a:pPr algn="ctr" rtl="1">
              <a:buNone/>
            </a:pPr>
            <a:r>
              <a:rPr lang="fa-IR" dirty="0" smtClean="0">
                <a:cs typeface="B Titr" pitchFamily="2" charset="-78"/>
              </a:rPr>
              <a:t>نمره گذاری:</a:t>
            </a:r>
          </a:p>
          <a:p>
            <a:pPr algn="just" rtl="1"/>
            <a:endParaRPr lang="fa-IR" sz="2400" dirty="0" smtClean="0">
              <a:cs typeface="B Titr" pitchFamily="2" charset="-78"/>
            </a:endParaRPr>
          </a:p>
          <a:p>
            <a:pPr algn="just" rtl="1"/>
            <a:r>
              <a:rPr lang="fa-IR" sz="2400" dirty="0" smtClean="0">
                <a:cs typeface="B Titr" pitchFamily="2" charset="-78"/>
              </a:rPr>
              <a:t>محتوا: انسان کامل خیالی یا واقعی، </a:t>
            </a:r>
          </a:p>
          <a:p>
            <a:pPr algn="just" rtl="1"/>
            <a:r>
              <a:rPr lang="fa-IR" sz="2400" dirty="0" smtClean="0">
                <a:cs typeface="B Titr" pitchFamily="2" charset="-78"/>
              </a:rPr>
              <a:t>اجزای بدن انسان، حیوان، تجربه انسانی، آناتومی، هنر، گیاه شناسی، وسایل خانگی، طبیعت، خون، آتش، پاسخ جنسی، علوم، انفجاز، غذا، پدیده های جفرافیایی</a:t>
            </a:r>
            <a:r>
              <a:rPr lang="en-US" sz="2400" dirty="0" smtClean="0">
                <a:cs typeface="B Titr" pitchFamily="2" charset="-78"/>
              </a:rPr>
              <a:t> </a:t>
            </a:r>
            <a:r>
              <a:rPr lang="fa-IR" sz="2400" dirty="0" smtClean="0">
                <a:cs typeface="B Titr" pitchFamily="2" charset="-78"/>
              </a:rPr>
              <a:t> و ...</a:t>
            </a:r>
          </a:p>
          <a:p>
            <a:pPr rtl="1"/>
            <a:r>
              <a:rPr lang="en-US" sz="2400" dirty="0" smtClean="0">
                <a:cs typeface="B Titr" pitchFamily="2" charset="-78"/>
              </a:rPr>
              <a:t>H- (H)- </a:t>
            </a:r>
            <a:r>
              <a:rPr lang="en-US" sz="2400" dirty="0" err="1" smtClean="0">
                <a:cs typeface="B Titr" pitchFamily="2" charset="-78"/>
              </a:rPr>
              <a:t>Hd</a:t>
            </a:r>
            <a:r>
              <a:rPr lang="en-US" sz="2400" dirty="0" smtClean="0">
                <a:cs typeface="B Titr" pitchFamily="2" charset="-78"/>
              </a:rPr>
              <a:t>- (</a:t>
            </a:r>
            <a:r>
              <a:rPr lang="en-US" sz="2400" dirty="0" err="1" smtClean="0">
                <a:cs typeface="B Titr" pitchFamily="2" charset="-78"/>
              </a:rPr>
              <a:t>Hd</a:t>
            </a:r>
            <a:r>
              <a:rPr lang="en-US" sz="2400" dirty="0" smtClean="0">
                <a:cs typeface="B Titr" pitchFamily="2" charset="-78"/>
              </a:rPr>
              <a:t>)- </a:t>
            </a:r>
            <a:r>
              <a:rPr lang="en-US" sz="2400" dirty="0" err="1" smtClean="0">
                <a:cs typeface="B Titr" pitchFamily="2" charset="-78"/>
              </a:rPr>
              <a:t>Hx</a:t>
            </a:r>
            <a:r>
              <a:rPr lang="en-US" sz="2400" dirty="0" smtClean="0">
                <a:cs typeface="B Titr" pitchFamily="2" charset="-78"/>
              </a:rPr>
              <a:t>- A- (A)- Ad- (Ad)- An- Art- Ay- Bt- </a:t>
            </a:r>
            <a:r>
              <a:rPr lang="en-US" sz="2400" dirty="0" err="1" smtClean="0">
                <a:cs typeface="B Titr" pitchFamily="2" charset="-78"/>
              </a:rPr>
              <a:t>Bl</a:t>
            </a:r>
            <a:r>
              <a:rPr lang="en-US" sz="2400" dirty="0" smtClean="0">
                <a:cs typeface="B Titr" pitchFamily="2" charset="-78"/>
              </a:rPr>
              <a:t>- cg- </a:t>
            </a:r>
            <a:r>
              <a:rPr lang="en-US" sz="2400" dirty="0" err="1" smtClean="0">
                <a:cs typeface="B Titr" pitchFamily="2" charset="-78"/>
              </a:rPr>
              <a:t>Ci</a:t>
            </a:r>
            <a:r>
              <a:rPr lang="en-US" sz="2400" dirty="0" smtClean="0">
                <a:cs typeface="B Titr" pitchFamily="2" charset="-78"/>
              </a:rPr>
              <a:t>- Ex- </a:t>
            </a:r>
            <a:r>
              <a:rPr lang="en-US" sz="2400" dirty="0" err="1" smtClean="0">
                <a:cs typeface="B Titr" pitchFamily="2" charset="-78"/>
              </a:rPr>
              <a:t>Fi</a:t>
            </a:r>
            <a:r>
              <a:rPr lang="en-US" sz="2400" dirty="0" smtClean="0">
                <a:cs typeface="B Titr" pitchFamily="2" charset="-78"/>
              </a:rPr>
              <a:t>- </a:t>
            </a:r>
            <a:r>
              <a:rPr lang="en-US" sz="2400" dirty="0" err="1" smtClean="0">
                <a:cs typeface="B Titr" pitchFamily="2" charset="-78"/>
              </a:rPr>
              <a:t>Fd</a:t>
            </a:r>
            <a:r>
              <a:rPr lang="en-US" sz="2400" dirty="0" smtClean="0">
                <a:cs typeface="B Titr" pitchFamily="2" charset="-78"/>
              </a:rPr>
              <a:t>- </a:t>
            </a:r>
            <a:r>
              <a:rPr lang="en-US" sz="2400" dirty="0" err="1" smtClean="0">
                <a:cs typeface="B Titr" pitchFamily="2" charset="-78"/>
              </a:rPr>
              <a:t>Ge</a:t>
            </a:r>
            <a:r>
              <a:rPr lang="en-US" sz="2400" dirty="0" smtClean="0">
                <a:cs typeface="B Titr" pitchFamily="2" charset="-78"/>
              </a:rPr>
              <a:t>- </a:t>
            </a:r>
            <a:r>
              <a:rPr lang="en-US" sz="2400" dirty="0" err="1" smtClean="0">
                <a:cs typeface="B Titr" pitchFamily="2" charset="-78"/>
              </a:rPr>
              <a:t>Hh</a:t>
            </a:r>
            <a:r>
              <a:rPr lang="en-US" sz="2400" dirty="0" smtClean="0">
                <a:cs typeface="B Titr" pitchFamily="2" charset="-78"/>
              </a:rPr>
              <a:t>- Ls- Na-Sc- </a:t>
            </a:r>
            <a:r>
              <a:rPr lang="en-US" sz="2400" dirty="0" err="1" smtClean="0">
                <a:cs typeface="B Titr" pitchFamily="2" charset="-78"/>
              </a:rPr>
              <a:t>Sx</a:t>
            </a:r>
            <a:r>
              <a:rPr lang="en-US" sz="2400" dirty="0" smtClean="0">
                <a:cs typeface="B Titr" pitchFamily="2" charset="-78"/>
              </a:rPr>
              <a:t>- </a:t>
            </a:r>
            <a:r>
              <a:rPr lang="en-US" sz="2400" dirty="0" err="1" smtClean="0">
                <a:cs typeface="B Titr" pitchFamily="2" charset="-78"/>
              </a:rPr>
              <a:t>Sy</a:t>
            </a:r>
            <a:endParaRPr lang="fa-IR" sz="2400" dirty="0" smtClean="0">
              <a:cs typeface="B Titr"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502</TotalTime>
  <Words>2045</Words>
  <Application>Microsoft Office PowerPoint</Application>
  <PresentationFormat>On-screen Show (4:3)</PresentationFormat>
  <Paragraphs>223</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Arial Rounded MT Bold</vt:lpstr>
      <vt:lpstr>B Titr</vt:lpstr>
      <vt:lpstr>Calibri</vt:lpstr>
      <vt:lpstr>Times New Roman</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رواندرمانی چیست؟</dc:title>
  <dc:creator>AlmasRayanehNovin</dc:creator>
  <cp:lastModifiedBy>AlmasRayanehNovin</cp:lastModifiedBy>
  <cp:revision>85</cp:revision>
  <dcterms:created xsi:type="dcterms:W3CDTF">2016-07-04T05:14:42Z</dcterms:created>
  <dcterms:modified xsi:type="dcterms:W3CDTF">2023-06-09T19:09:55Z</dcterms:modified>
</cp:coreProperties>
</file>