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71" r:id="rId2"/>
    <p:sldId id="373" r:id="rId3"/>
    <p:sldId id="382" r:id="rId4"/>
    <p:sldId id="383" r:id="rId5"/>
    <p:sldId id="384" r:id="rId6"/>
    <p:sldId id="385" r:id="rId7"/>
    <p:sldId id="386" r:id="rId8"/>
    <p:sldId id="34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233" autoAdjust="0"/>
    <p:restoredTop sz="94660"/>
  </p:normalViewPr>
  <p:slideViewPr>
    <p:cSldViewPr>
      <p:cViewPr>
        <p:scale>
          <a:sx n="75" d="100"/>
          <a:sy n="75" d="100"/>
        </p:scale>
        <p:origin x="-119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96A7D-90FE-4CF7-9609-0AA73B816165}" type="datetimeFigureOut">
              <a:rPr lang="en-US" smtClean="0"/>
              <a:pPr/>
              <a:t>12/31/2018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1D807-F970-4C5D-8026-A77A59BA32CF}" type="slidenum">
              <a:rPr lang="en-US" smtClean="0"/>
              <a:pPr/>
              <a:t>‹#›</a:t>
            </a:fld>
            <a:endParaRPr lang="en-US"/>
          </a:p>
        </p:txBody>
      </p:sp>
    </p:spTree>
    <p:extLst>
      <p:ext uri="{BB962C8B-B14F-4D97-AF65-F5344CB8AC3E}">
        <p14:creationId xmlns:p14="http://schemas.microsoft.com/office/powerpoint/2010/main" xmlns="" val="123093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87E9A-D4DD-45FC-AC5C-8A74482249EB}" type="datetimeFigureOut">
              <a:rPr lang="en-US" smtClean="0"/>
              <a:pPr/>
              <a:t>12/31/2018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93852-6041-4225-914E-2165F782F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en-US" sz="4000" b="1" dirty="0" smtClean="0">
                <a:effectLst>
                  <a:outerShdw blurRad="38100" dist="38100" dir="2700000" algn="tl">
                    <a:srgbClr val="000000">
                      <a:alpha val="43137"/>
                    </a:srgbClr>
                  </a:outerShdw>
                </a:effectLst>
                <a:cs typeface="2  Titr"/>
              </a:rPr>
              <a:t>Behavioral Analysis: Skinner</a:t>
            </a:r>
            <a:endParaRPr lang="en-US" sz="4000" b="1" dirty="0">
              <a:effectLst>
                <a:outerShdw blurRad="38100" dist="38100" dir="2700000" algn="tl">
                  <a:srgbClr val="000000">
                    <a:alpha val="43137"/>
                  </a:srgbClr>
                </a:outerShdw>
              </a:effectLst>
              <a:cs typeface="2  Titr" pitchFamily="2" charset="-78"/>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rPr>
              <a:t>شرطی کلاسیک یا پاسخگر(</a:t>
            </a:r>
            <a:r>
              <a:rPr lang="en-US" sz="2800" b="1" dirty="0" smtClean="0">
                <a:effectLst>
                  <a:outerShdw blurRad="38100" dist="38100" dir="2700000" algn="tl">
                    <a:srgbClr val="000000">
                      <a:alpha val="43137"/>
                    </a:srgbClr>
                  </a:outerShdw>
                </a:effectLst>
              </a:rPr>
              <a:t>Respondent Conditioning</a:t>
            </a:r>
            <a:r>
              <a:rPr lang="fa-IR" sz="2800" b="1" dirty="0" smtClean="0">
                <a:effectLst>
                  <a:outerShdw blurRad="38100" dist="38100" dir="2700000" algn="tl">
                    <a:srgbClr val="000000">
                      <a:alpha val="43137"/>
                    </a:srgbClr>
                  </a:outerShdw>
                </a:effectLst>
              </a:rPr>
              <a:t>): </a:t>
            </a:r>
            <a:endParaRPr lang="fa-IR" sz="2800" b="1" dirty="0" smtClean="0">
              <a:effectLst>
                <a:outerShdw blurRad="38100" dist="38100" dir="2700000" algn="tl">
                  <a:srgbClr val="000000">
                    <a:alpha val="43137"/>
                  </a:srgbClr>
                </a:outerShdw>
              </a:effectLst>
              <a:cs typeface="2  Titr"/>
            </a:endParaRPr>
          </a:p>
          <a:p>
            <a:pPr algn="r">
              <a:buNone/>
            </a:pPr>
            <a:r>
              <a:rPr lang="fa-IR" sz="2800" b="1" dirty="0" smtClean="0">
                <a:effectLst>
                  <a:outerShdw blurRad="38100" dist="38100" dir="2700000" algn="tl">
                    <a:srgbClr val="000000">
                      <a:alpha val="43137"/>
                    </a:srgbClr>
                  </a:outerShdw>
                </a:effectLst>
                <a:cs typeface="2  Titr"/>
              </a:rPr>
              <a:t>همایندی چندباره یک محرک خنثی با یک محرک غیر شرطی</a:t>
            </a:r>
          </a:p>
          <a:p>
            <a:pPr algn="r">
              <a:buNone/>
            </a:pPr>
            <a:r>
              <a:rPr lang="fa-IR" sz="2800" b="1" dirty="0" smtClean="0">
                <a:effectLst>
                  <a:outerShdw blurRad="38100" dist="38100" dir="2700000" algn="tl">
                    <a:srgbClr val="000000">
                      <a:alpha val="43137"/>
                    </a:srgbClr>
                  </a:outerShdw>
                </a:effectLst>
                <a:cs typeface="2  Titr"/>
              </a:rPr>
              <a:t>نمونه نخستین آن توسط واتسون بر روی آلبرت کوچولو انجام شد.</a:t>
            </a:r>
          </a:p>
          <a:p>
            <a:pPr algn="r">
              <a:buNone/>
            </a:pPr>
            <a:endParaRPr lang="fa-IR" sz="2800" b="1" dirty="0" smtClean="0">
              <a:effectLst>
                <a:outerShdw blurRad="38100" dist="38100" dir="2700000" algn="tl">
                  <a:srgbClr val="000000">
                    <a:alpha val="43137"/>
                  </a:srgbClr>
                </a:outerShdw>
              </a:effectLst>
              <a:cs typeface="2  Titr"/>
            </a:endParaRP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شرطی کنشگر(</a:t>
            </a:r>
            <a:r>
              <a:rPr lang="en-US" sz="2800" b="1" dirty="0" smtClean="0">
                <a:effectLst>
                  <a:outerShdw blurRad="38100" dist="38100" dir="2700000" algn="tl">
                    <a:srgbClr val="000000">
                      <a:alpha val="43137"/>
                    </a:srgbClr>
                  </a:outerShdw>
                </a:effectLst>
                <a:cs typeface="2  Titr"/>
              </a:rPr>
              <a:t>Operant</a:t>
            </a:r>
            <a:r>
              <a:rPr lang="en-US" sz="2800" b="1" dirty="0" smtClean="0">
                <a:effectLst>
                  <a:outerShdw blurRad="38100" dist="38100" dir="2700000" algn="tl">
                    <a:srgbClr val="000000">
                      <a:alpha val="43137"/>
                    </a:srgbClr>
                  </a:outerShdw>
                </a:effectLst>
              </a:rPr>
              <a:t> Conditioning</a:t>
            </a:r>
            <a:r>
              <a:rPr lang="fa-IR" sz="2800" b="1" dirty="0" smtClean="0">
                <a:effectLst>
                  <a:outerShdw blurRad="38100" dist="38100" dir="2700000" algn="tl">
                    <a:srgbClr val="000000">
                      <a:alpha val="43137"/>
                    </a:srgbClr>
                  </a:outerShdw>
                </a:effectLst>
                <a:cs typeface="2  Titr"/>
              </a:rPr>
              <a:t>): </a:t>
            </a:r>
          </a:p>
          <a:p>
            <a:pPr algn="r">
              <a:buNone/>
            </a:pPr>
            <a:r>
              <a:rPr lang="fa-IR" sz="2800" b="1" dirty="0" smtClean="0">
                <a:effectLst>
                  <a:outerShdw blurRad="38100" dist="38100" dir="2700000" algn="tl">
                    <a:srgbClr val="000000">
                      <a:alpha val="43137"/>
                    </a:srgbClr>
                  </a:outerShdw>
                </a:effectLst>
                <a:cs typeface="2  Titr"/>
              </a:rPr>
              <a:t>رفتار در صورتی به احتمال زیاد دوباره روی می دهد که بلافاصله تقویت شده باشد.</a:t>
            </a:r>
          </a:p>
          <a:p>
            <a:pPr algn="r">
              <a:buNone/>
            </a:pPr>
            <a:r>
              <a:rPr lang="fa-IR" sz="2800" b="1" dirty="0" smtClean="0">
                <a:effectLst>
                  <a:outerShdw blurRad="38100" dist="38100" dir="2700000" algn="tl">
                    <a:srgbClr val="000000">
                      <a:alpha val="43137"/>
                    </a:srgbClr>
                  </a:outerShdw>
                </a:effectLst>
                <a:cs typeface="2  Titr"/>
              </a:rPr>
              <a:t>در رابطه با اغلب موارد شرطی کنشگر، رفتار مطلوب در صورتی صادر خواهد شد که ابتدا محیط آن را شکل دهد. </a:t>
            </a:r>
            <a:endParaRPr lang="en-US" sz="2800" b="1" dirty="0" smtClean="0">
              <a:effectLst>
                <a:outerShdw blurRad="38100" dist="38100" dir="2700000" algn="tl">
                  <a:srgbClr val="000000">
                    <a:alpha val="43137"/>
                  </a:srgbClr>
                </a:outerShdw>
              </a:effectLst>
              <a:cs typeface="2  Titr"/>
            </a:endParaRPr>
          </a:p>
          <a:p>
            <a:pPr algn="r" rtl="1">
              <a:buNone/>
            </a:pPr>
            <a:r>
              <a:rPr lang="fa-IR" sz="2800" b="1" dirty="0" smtClean="0">
                <a:effectLst>
                  <a:outerShdw blurRad="38100" dist="38100" dir="2700000" algn="tl">
                    <a:srgbClr val="000000">
                      <a:alpha val="43137"/>
                    </a:srgbClr>
                  </a:outerShdw>
                </a:effectLst>
                <a:cs typeface="2  Titr"/>
              </a:rPr>
              <a:t>شکل دهی(</a:t>
            </a:r>
            <a:r>
              <a:rPr lang="en-US" sz="2800" b="1" dirty="0" smtClean="0">
                <a:effectLst>
                  <a:outerShdw blurRad="38100" dist="38100" dir="2700000" algn="tl">
                    <a:srgbClr val="000000">
                      <a:alpha val="43137"/>
                    </a:srgbClr>
                  </a:outerShdw>
                </a:effectLst>
                <a:cs typeface="2  Titr"/>
              </a:rPr>
              <a:t>Shaping</a:t>
            </a:r>
            <a:r>
              <a:rPr lang="fa-IR" sz="2800" b="1" dirty="0" smtClean="0">
                <a:effectLst>
                  <a:outerShdw blurRad="38100" dist="38100" dir="2700000" algn="tl">
                    <a:srgbClr val="000000">
                      <a:alpha val="43137"/>
                    </a:srgbClr>
                  </a:outerShdw>
                </a:effectLst>
                <a:cs typeface="2  Titr"/>
              </a:rPr>
              <a:t>) روشی است که به موجب آن، آزمایشگر یا محیط ابتدا تقریبهای رفتار وسرانجام خود رفتار مطلوب را تقویت می کند.</a:t>
            </a: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شخصیت</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a:buNone/>
            </a:pPr>
            <a:r>
              <a:rPr lang="fa-IR" sz="2800" b="1" dirty="0" smtClean="0">
                <a:effectLst>
                  <a:outerShdw blurRad="38100" dist="38100" dir="2700000" algn="tl">
                    <a:srgbClr val="000000">
                      <a:alpha val="43137"/>
                    </a:srgbClr>
                  </a:outerShdw>
                </a:effectLst>
                <a:cs typeface="2  Titr"/>
              </a:rPr>
              <a:t>شخصیت و رفتار انسان محصول سه وابستگی است: انتخاب طبیعی، رسوم فرهنگی، تاریخچه تقویت فرد</a:t>
            </a:r>
          </a:p>
          <a:p>
            <a:pPr algn="r">
              <a:buNone/>
            </a:pPr>
            <a:r>
              <a:rPr lang="fa-IR" sz="2800" b="1" dirty="0" smtClean="0">
                <a:effectLst>
                  <a:outerShdw blurRad="38100" dist="38100" dir="2700000" algn="tl">
                    <a:srgbClr val="000000">
                      <a:alpha val="43137"/>
                    </a:srgbClr>
                  </a:outerShdw>
                </a:effectLst>
                <a:cs typeface="2  Titr"/>
              </a:rPr>
              <a:t>رفتارهایی که در طول تاریخ تقویت شده اند ادامه پیدا می کنند و رفتاری که تقویت نمی شود از بین می رود.</a:t>
            </a:r>
          </a:p>
          <a:p>
            <a:pPr algn="r">
              <a:buNone/>
            </a:pPr>
            <a:r>
              <a:rPr lang="fa-IR" sz="2800" b="1" dirty="0" smtClean="0">
                <a:effectLst>
                  <a:outerShdw blurRad="38100" dist="38100" dir="2700000" algn="tl">
                    <a:srgbClr val="000000">
                      <a:alpha val="43137"/>
                    </a:srgbClr>
                  </a:outerShdw>
                </a:effectLst>
                <a:cs typeface="2  Titr"/>
              </a:rPr>
              <a:t>افراد به منظور این که گروه به احتمال بیشتری زنده می ماند مراسم خاص را رعایت نمی کنند، آنها این مراسم را به این علت رعایت می کنند که گروههای که اعضای خود را به رعایت آنها ترغیب کردند، باقی ماندند و آنها را منتقل کردند. در واقع جوامعی که اعضایشان به صورت جمعی رفتار کردند، باقی ماندند.</a:t>
            </a:r>
            <a:endParaRPr lang="en-US" sz="2800" b="1" dirty="0" smtClean="0">
              <a:effectLst>
                <a:outerShdw blurRad="38100" dist="38100" dir="2700000" algn="tl">
                  <a:srgbClr val="000000">
                    <a:alpha val="43137"/>
                  </a:srgbClr>
                </a:outerShdw>
              </a:effectLst>
              <a:cs typeface="2  Titr"/>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نظریه اجتماعی- شناختی</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این نظریه دیدگاه عاملی در مورد انسان اختیار می کند.  یعنی انسان ها از توانایی کنترل کردن ماهیت و کیفیت زندگی شان برخوردارند.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شخصیت بوسیله تعامل رفتار، عوامل شخصی و محیط شکل می گیرد.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بسیاری از عوامل تاثیر گذار مهم بر زندگی افراد، نتیجه رویارویی های تصادفی یا رویدادهای غیر منتظره است.</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انسان ها از توانایی به کارگیری زبان و نمادهای دیگر برای تنظیم کردن زندگی شان برخوردارند.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ویژگی برجسته انسان ها شکل پذیری است.</a:t>
            </a:r>
          </a:p>
          <a:p>
            <a:pPr algn="r">
              <a:buNone/>
            </a:pP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923948"/>
          </a:xfrm>
        </p:spPr>
        <p:txBody>
          <a:bodyPr>
            <a:normAutofit/>
          </a:bodyPr>
          <a:lstStyle/>
          <a:p>
            <a:r>
              <a:rPr lang="fa-IR" sz="4000" b="1" dirty="0" smtClean="0">
                <a:effectLst>
                  <a:outerShdw blurRad="38100" dist="38100" dir="2700000" algn="tl">
                    <a:srgbClr val="000000">
                      <a:alpha val="43137"/>
                    </a:srgbClr>
                  </a:outerShdw>
                </a:effectLst>
                <a:cs typeface="2  Titr"/>
              </a:rPr>
              <a:t>انسان به عنوان موجودی عامل</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066800"/>
            <a:ext cx="8858312" cy="6434166"/>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این نظریه دیدگاه عاملی درباره شخصیت دارد. بدین معنا که انسان ها قابلیت اعمال کنترل بر زندگی خود را دارند. </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عامل بودن چهار ویژگی مهم دارد: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قصد مندی(</a:t>
            </a:r>
            <a:r>
              <a:rPr lang="en-US" sz="2800" b="1" dirty="0" smtClean="0">
                <a:effectLst>
                  <a:outerShdw blurRad="38100" dist="38100" dir="2700000" algn="tl">
                    <a:srgbClr val="000000">
                      <a:alpha val="43137"/>
                    </a:srgbClr>
                  </a:outerShdw>
                </a:effectLst>
                <a:cs typeface="2  Titr"/>
              </a:rPr>
              <a:t>Intentionality</a:t>
            </a:r>
            <a:r>
              <a:rPr lang="fa-IR" sz="2800" b="1" dirty="0" smtClean="0">
                <a:effectLst>
                  <a:outerShdw blurRad="38100" dist="38100" dir="2700000" algn="tl">
                    <a:srgbClr val="000000">
                      <a:alpha val="43137"/>
                    </a:srgbClr>
                  </a:outerShdw>
                </a:effectLst>
                <a:cs typeface="2  Titr"/>
              </a:rPr>
              <a:t>): به اعمالی که فرد از روی قصد انجام می دهد، اشاره دارد. قصد مستلزم عمل است.</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دوراندیشی(</a:t>
            </a:r>
            <a:r>
              <a:rPr lang="en-US" sz="2800" b="1" dirty="0" smtClean="0">
                <a:effectLst>
                  <a:outerShdw blurRad="38100" dist="38100" dir="2700000" algn="tl">
                    <a:srgbClr val="000000">
                      <a:alpha val="43137"/>
                    </a:srgbClr>
                  </a:outerShdw>
                </a:effectLst>
                <a:cs typeface="2  Titr"/>
              </a:rPr>
              <a:t>Forethought</a:t>
            </a:r>
            <a:r>
              <a:rPr lang="fa-IR" sz="2800" b="1" dirty="0" smtClean="0">
                <a:effectLst>
                  <a:outerShdw blurRad="38100" dist="38100" dir="2700000" algn="tl">
                    <a:srgbClr val="000000">
                      <a:alpha val="43137"/>
                    </a:srgbClr>
                  </a:outerShdw>
                </a:effectLst>
                <a:cs typeface="2  Titr"/>
              </a:rPr>
              <a:t>): دور اندیشی برای تعیین هدف. پیش بینی پیامدهای احتمالی اعمال</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واکنش پذیری نسبت به خود(</a:t>
            </a:r>
            <a:r>
              <a:rPr lang="en-US" sz="2800" b="1" dirty="0" smtClean="0">
                <a:effectLst>
                  <a:outerShdw blurRad="38100" dist="38100" dir="2700000" algn="tl">
                    <a:srgbClr val="000000">
                      <a:alpha val="43137"/>
                    </a:srgbClr>
                  </a:outerShdw>
                </a:effectLst>
                <a:cs typeface="2  Titr"/>
              </a:rPr>
              <a:t>Self- </a:t>
            </a:r>
            <a:r>
              <a:rPr lang="en-US" sz="2800" b="1" dirty="0" err="1" smtClean="0">
                <a:effectLst>
                  <a:outerShdw blurRad="38100" dist="38100" dir="2700000" algn="tl">
                    <a:srgbClr val="000000">
                      <a:alpha val="43137"/>
                    </a:srgbClr>
                  </a:outerShdw>
                </a:effectLst>
                <a:cs typeface="2  Titr"/>
              </a:rPr>
              <a:t>reactiveness</a:t>
            </a:r>
            <a:r>
              <a:rPr lang="fa-IR" sz="2800" b="1" dirty="0" smtClean="0">
                <a:effectLst>
                  <a:outerShdw blurRad="38100" dist="38100" dir="2700000" algn="tl">
                    <a:srgbClr val="000000">
                      <a:alpha val="43137"/>
                    </a:srgbClr>
                  </a:outerShdw>
                </a:effectLst>
                <a:cs typeface="2  Titr"/>
              </a:rPr>
              <a:t>): زیز نظر گرفتن پیشرفت خود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ژرف اندیش(</a:t>
            </a:r>
            <a:r>
              <a:rPr lang="en-US" sz="2800" b="1" dirty="0" smtClean="0">
                <a:effectLst>
                  <a:outerShdw blurRad="38100" dist="38100" dir="2700000" algn="tl">
                    <a:srgbClr val="000000">
                      <a:alpha val="43137"/>
                    </a:srgbClr>
                  </a:outerShdw>
                </a:effectLst>
                <a:cs typeface="2  Titr"/>
              </a:rPr>
              <a:t>Self- </a:t>
            </a:r>
            <a:r>
              <a:rPr lang="en-US" sz="2800" b="1" dirty="0" err="1" smtClean="0">
                <a:effectLst>
                  <a:outerShdw blurRad="38100" dist="38100" dir="2700000" algn="tl">
                    <a:srgbClr val="000000">
                      <a:alpha val="43137"/>
                    </a:srgbClr>
                  </a:outerShdw>
                </a:effectLst>
                <a:cs typeface="2  Titr"/>
              </a:rPr>
              <a:t>reflectiveness</a:t>
            </a:r>
            <a:r>
              <a:rPr lang="fa-IR" sz="2800" b="1" dirty="0" smtClean="0">
                <a:effectLst>
                  <a:outerShdw blurRad="38100" dist="38100" dir="2700000" algn="tl">
                    <a:srgbClr val="000000">
                      <a:alpha val="43137"/>
                    </a:srgbClr>
                  </a:outerShdw>
                </a:effectLst>
                <a:cs typeface="2  Titr"/>
              </a:rPr>
              <a:t>): ارزیابی انگیزه ها، ارزش ها و معنی هدف ها و اندیشیدن درباره کفایت تفکر</a:t>
            </a:r>
          </a:p>
          <a:p>
            <a:pPr algn="r">
              <a:buNone/>
            </a:pP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pPr rtl="1"/>
            <a:r>
              <a:rPr lang="fa-IR" sz="4000" b="1" dirty="0" smtClean="0">
                <a:effectLst>
                  <a:outerShdw blurRad="38100" dist="38100" dir="2700000" algn="tl">
                    <a:srgbClr val="000000">
                      <a:alpha val="43137"/>
                    </a:srgbClr>
                  </a:outerShdw>
                </a:effectLst>
                <a:cs typeface="2  Titr"/>
              </a:rPr>
              <a:t>(</a:t>
            </a:r>
            <a:r>
              <a:rPr lang="en-US" sz="4000" b="1" dirty="0" smtClean="0">
                <a:effectLst>
                  <a:outerShdw blurRad="38100" dist="38100" dir="2700000" algn="tl">
                    <a:srgbClr val="000000">
                      <a:alpha val="43137"/>
                    </a:srgbClr>
                  </a:outerShdw>
                </a:effectLst>
                <a:cs typeface="2  Titr"/>
              </a:rPr>
              <a:t>Reciprocal Determinism</a:t>
            </a:r>
            <a:r>
              <a:rPr lang="fa-IR" sz="4000" b="1" dirty="0" smtClean="0">
                <a:effectLst>
                  <a:outerShdw blurRad="38100" dist="38100" dir="2700000" algn="tl">
                    <a:srgbClr val="000000">
                      <a:alpha val="43137"/>
                    </a:srgbClr>
                  </a:outerShdw>
                </a:effectLst>
                <a:cs typeface="2  Titr"/>
              </a:rPr>
              <a:t>)جبرگرایی متقابل</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تعامل متقابل بین سه متغیر- محیط، رفتار و شخص مسبب رفتار انسان است.</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جبرگرایی متقابل اصطلاحی است که تعامل سه طرفه محیط، رفتار  و شخص را نشان می دهد.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منظور از شخص عوامل شناختی مانند حافظه، پیش بینی، برنامه ریزی و قضاوت است.</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این سه نیروی متقابل لزوما قدرت مساوی یا مشارکت برابر ندارند. قدرت نسبی این سه نیرو با توجه به فرد و موقعیت تغییر می کند.</a:t>
            </a:r>
          </a:p>
          <a:p>
            <a:pPr algn="r">
              <a:buNone/>
            </a:pP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r>
              <a:rPr lang="fa-IR" sz="4000" b="1" dirty="0" smtClean="0">
                <a:effectLst>
                  <a:outerShdw blurRad="38100" dist="38100" dir="2700000" algn="tl">
                    <a:srgbClr val="000000">
                      <a:alpha val="43137"/>
                    </a:srgbClr>
                  </a:outerShdw>
                </a:effectLst>
                <a:cs typeface="2  Titr"/>
              </a:rPr>
              <a:t>رویاروییهای تصادفی و رویدادهای غیر منتظره</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با این که افراد می توانند زندگی خود را تا اندازه ای کنترل کنند، اما نمی توانند همه تغییرات محیطی احتمالی را پیش بینی کنند. ملاقات های غیر منتظره با دیگران یا رویدادهای برنامه ریزی نشده، معمولا مسیر زندگی افراد را برای همیشه تغییر می دهند.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روریارویی تصادفی(</a:t>
            </a:r>
            <a:r>
              <a:rPr lang="en-US" sz="2800" b="1" dirty="0" smtClean="0">
                <a:effectLst>
                  <a:outerShdw blurRad="38100" dist="38100" dir="2700000" algn="tl">
                    <a:srgbClr val="000000">
                      <a:alpha val="43137"/>
                    </a:srgbClr>
                  </a:outerShdw>
                </a:effectLst>
                <a:cs typeface="2  Titr"/>
              </a:rPr>
              <a:t>Chance Encounters</a:t>
            </a:r>
            <a:r>
              <a:rPr lang="fa-IR" sz="2800" b="1" dirty="0" smtClean="0">
                <a:effectLst>
                  <a:outerShdw blurRad="38100" dist="38100" dir="2700000" algn="tl">
                    <a:srgbClr val="000000">
                      <a:alpha val="43137"/>
                    </a:srgbClr>
                  </a:outerShdw>
                </a:effectLst>
                <a:cs typeface="2  Titr"/>
              </a:rPr>
              <a:t>): </a:t>
            </a: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ملاقات از پیش برنامه ریزی نشده افراد ناآشنا با یکدیگر</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رویداد غیر منتظره(</a:t>
            </a:r>
            <a:r>
              <a:rPr lang="en-US" sz="2800" b="1" dirty="0" err="1" smtClean="0">
                <a:effectLst>
                  <a:outerShdw blurRad="38100" dist="38100" dir="2700000" algn="tl">
                    <a:srgbClr val="000000">
                      <a:alpha val="43137"/>
                    </a:srgbClr>
                  </a:outerShdw>
                </a:effectLst>
                <a:cs typeface="2  Titr"/>
              </a:rPr>
              <a:t>Fortuituous</a:t>
            </a:r>
            <a:r>
              <a:rPr lang="en-US" sz="2800" b="1" dirty="0" smtClean="0">
                <a:effectLst>
                  <a:outerShdw blurRad="38100" dist="38100" dir="2700000" algn="tl">
                    <a:srgbClr val="000000">
                      <a:alpha val="43137"/>
                    </a:srgbClr>
                  </a:outerShdw>
                </a:effectLst>
                <a:cs typeface="2  Titr"/>
              </a:rPr>
              <a:t> Events</a:t>
            </a:r>
            <a:r>
              <a:rPr lang="fa-IR" sz="2800" b="1" dirty="0" smtClean="0">
                <a:effectLst>
                  <a:outerShdw blurRad="38100" dist="38100" dir="2700000" algn="tl">
                    <a:srgbClr val="000000">
                      <a:alpha val="43137"/>
                    </a:srgbClr>
                  </a:outerShdw>
                </a:effectLst>
                <a:cs typeface="2  Titr"/>
              </a:rPr>
              <a:t>): </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تجربه محیطی غیر مترقبه و از پیش برنامه ریزی نشده</a:t>
            </a:r>
          </a:p>
          <a:p>
            <a:pPr algn="r" rtl="1">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a:p>
            <a:pPr algn="r">
              <a:buNone/>
            </a:pP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a:bodyPr>
          <a:lstStyle/>
          <a:p>
            <a:pPr rtl="1"/>
            <a:r>
              <a:rPr lang="fa-IR" sz="4000" b="1" dirty="0" smtClean="0">
                <a:effectLst>
                  <a:outerShdw blurRad="38100" dist="38100" dir="2700000" algn="tl">
                    <a:srgbClr val="000000">
                      <a:alpha val="43137"/>
                    </a:srgbClr>
                  </a:outerShdw>
                </a:effectLst>
                <a:cs typeface="2  Titr"/>
              </a:rPr>
              <a:t>سیستم خود(</a:t>
            </a:r>
            <a:r>
              <a:rPr lang="en-US" sz="4000" b="1" dirty="0" smtClean="0">
                <a:effectLst>
                  <a:outerShdw blurRad="38100" dist="38100" dir="2700000" algn="tl">
                    <a:srgbClr val="000000">
                      <a:alpha val="43137"/>
                    </a:srgbClr>
                  </a:outerShdw>
                </a:effectLst>
                <a:cs typeface="2  Titr"/>
              </a:rPr>
              <a:t>Self System</a:t>
            </a:r>
            <a:r>
              <a:rPr lang="fa-IR" sz="4000" b="1" dirty="0" smtClean="0">
                <a:effectLst>
                  <a:outerShdw blurRad="38100" dist="38100" dir="2700000" algn="tl">
                    <a:srgbClr val="000000">
                      <a:alpha val="43137"/>
                    </a:srgbClr>
                  </a:outerShdw>
                </a:effectLst>
                <a:cs typeface="2  Titr"/>
              </a:rPr>
              <a:t>)</a:t>
            </a:r>
            <a:endParaRPr lang="en-US" sz="4000" b="1" dirty="0">
              <a:effectLst>
                <a:outerShdw blurRad="38100" dist="38100" dir="2700000" algn="tl">
                  <a:srgbClr val="000000">
                    <a:alpha val="43137"/>
                  </a:srgbClr>
                </a:outerShdw>
              </a:effectLst>
              <a:cs typeface="2  Titr"/>
            </a:endParaRPr>
          </a:p>
        </p:txBody>
      </p:sp>
      <p:sp>
        <p:nvSpPr>
          <p:cNvPr id="3" name="Content Placeholder 2"/>
          <p:cNvSpPr>
            <a:spLocks noGrp="1"/>
          </p:cNvSpPr>
          <p:nvPr>
            <p:ph idx="1"/>
          </p:nvPr>
        </p:nvSpPr>
        <p:spPr>
          <a:xfrm>
            <a:off x="142844" y="1357298"/>
            <a:ext cx="8858312" cy="6143668"/>
          </a:xfrm>
        </p:spPr>
        <p:txBody>
          <a:bodyPr>
            <a:normAutofit/>
          </a:bodyPr>
          <a:lstStyle/>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سیستم خود مجموعه ای از ساختارهای شناختی است که ادراک، ارزیابی و کارآیی شخصی را در بر میگیرد و مقداری ثبات به رفتار می بخشد.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بخش مهمی از سیستم خود، کارآیی شخصی(</a:t>
            </a:r>
            <a:r>
              <a:rPr lang="en-US" sz="2800" b="1" dirty="0" smtClean="0">
                <a:effectLst>
                  <a:outerShdw blurRad="38100" dist="38100" dir="2700000" algn="tl">
                    <a:srgbClr val="000000">
                      <a:alpha val="43137"/>
                    </a:srgbClr>
                  </a:outerShdw>
                </a:effectLst>
                <a:cs typeface="2  Titr"/>
              </a:rPr>
              <a:t>Self-Efficacy</a:t>
            </a:r>
            <a:r>
              <a:rPr lang="fa-IR" sz="2800" b="1" dirty="0" smtClean="0">
                <a:effectLst>
                  <a:outerShdw blurRad="38100" dist="38100" dir="2700000" algn="tl">
                    <a:srgbClr val="000000">
                      <a:alpha val="43137"/>
                    </a:srgbClr>
                  </a:outerShdw>
                </a:effectLst>
                <a:cs typeface="2  Titr"/>
              </a:rPr>
              <a:t>) است- </a:t>
            </a: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عقیده افراد به این که می توانند رفتارهای انجام دهند که پیامدهای مطلوبی را در موقعیت خاص به بار می آورد.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منظور از کارآیی جمعی(</a:t>
            </a:r>
            <a:r>
              <a:rPr lang="en-US" sz="2800" b="1" dirty="0" smtClean="0">
                <a:effectLst>
                  <a:outerShdw blurRad="38100" dist="38100" dir="2700000" algn="tl">
                    <a:srgbClr val="000000">
                      <a:alpha val="43137"/>
                    </a:srgbClr>
                  </a:outerShdw>
                </a:effectLst>
                <a:cs typeface="2  Titr"/>
              </a:rPr>
              <a:t>Collective Efficacy</a:t>
            </a:r>
            <a:r>
              <a:rPr lang="fa-IR" sz="2800" b="1" dirty="0" smtClean="0">
                <a:effectLst>
                  <a:outerShdw blurRad="38100" dist="38100" dir="2700000" algn="tl">
                    <a:srgbClr val="000000">
                      <a:alpha val="43137"/>
                    </a:srgbClr>
                  </a:outerShdw>
                </a:effectLst>
                <a:cs typeface="2  Titr"/>
              </a:rPr>
              <a:t>) اطمینانی است که گردهمایی از افراد به تلاش های جمعی خود در به بار آوردن تغییر اجتماعی دارند.</a:t>
            </a:r>
          </a:p>
          <a:p>
            <a:pPr algn="r" rtl="1">
              <a:buFont typeface="Wingdings" pitchFamily="2" charset="2"/>
              <a:buChar char="Ø"/>
            </a:pPr>
            <a:r>
              <a:rPr lang="fa-IR" sz="2800" b="1" dirty="0" smtClean="0">
                <a:effectLst>
                  <a:outerShdw blurRad="38100" dist="38100" dir="2700000" algn="tl">
                    <a:srgbClr val="000000">
                      <a:alpha val="43137"/>
                    </a:srgbClr>
                  </a:outerShdw>
                </a:effectLst>
                <a:cs typeface="2  Titr"/>
              </a:rPr>
              <a:t>افراد از طریق فعال سازی گزینشی و جداسازی کنترل درونی می توانند خودشان را از پیامدهای زیانبخش اعمالشان جدا کنند.</a:t>
            </a:r>
            <a:endParaRPr lang="en-US" sz="2800" b="1" dirty="0" smtClean="0">
              <a:effectLst>
                <a:outerShdw blurRad="38100" dist="38100" dir="2700000" algn="tl">
                  <a:srgbClr val="000000">
                    <a:alpha val="43137"/>
                  </a:srgbClr>
                </a:outerShdw>
              </a:effectLst>
              <a:cs typeface="2  Titr"/>
            </a:endParaRPr>
          </a:p>
          <a:p>
            <a:pPr algn="r" rtl="1">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a:p>
            <a:pPr algn="r" rtl="1">
              <a:buFont typeface="Wingdings" pitchFamily="2" charset="2"/>
              <a:buChar char="Ø"/>
            </a:pPr>
            <a:endParaRPr lang="fa-IR" sz="2800" b="1" dirty="0" smtClean="0">
              <a:effectLst>
                <a:outerShdw blurRad="38100" dist="38100" dir="2700000" algn="tl">
                  <a:srgbClr val="000000">
                    <a:alpha val="43137"/>
                  </a:srgbClr>
                </a:outerShdw>
              </a:effectLst>
              <a:cs typeface="2  Titr"/>
            </a:endParaRPr>
          </a:p>
          <a:p>
            <a:pPr algn="r">
              <a:buNone/>
            </a:pPr>
            <a:endParaRPr lang="fa-IR" sz="2800" dirty="0" smtClean="0">
              <a:cs typeface="2  Homa" pitchFamily="2" charset="-78"/>
            </a:endParaRPr>
          </a:p>
          <a:p>
            <a:pPr algn="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None/>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a:p>
            <a:pPr lvl="0" algn="r" rtl="1">
              <a:spcBef>
                <a:spcPct val="0"/>
              </a:spcBef>
            </a:pPr>
            <a:endParaRPr lang="en-US" sz="2800" dirty="0" smtClean="0">
              <a:cs typeface="2  Homa" pitchFamily="2" charset="-78"/>
            </a:endParaRPr>
          </a:p>
          <a:p>
            <a:pPr algn="r" rtl="1">
              <a:lnSpc>
                <a:spcPct val="150000"/>
              </a:lnSpc>
              <a:buFont typeface="Wingdings" pitchFamily="2" charset="2"/>
              <a:buChar char="Ø"/>
            </a:pPr>
            <a:endParaRPr lang="fa-IR" sz="2600" dirty="0" smtClean="0">
              <a:cs typeface="2  Hom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KHABGAH_15_01\Desktop\Fresh-Morning.jpg"/>
          <p:cNvPicPr>
            <a:picLocks noGrp="1" noChangeAspect="1" noChangeArrowheads="1"/>
          </p:cNvPicPr>
          <p:nvPr>
            <p:ph sz="quarter"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679</Words>
  <Application>Microsoft Office PowerPoint</Application>
  <PresentationFormat>On-screen Show (4:3)</PresentationFormat>
  <Paragraphs>114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Behavioral Analysis: Skinner</vt:lpstr>
      <vt:lpstr>شخصیت</vt:lpstr>
      <vt:lpstr>نظریه اجتماعی- شناختی</vt:lpstr>
      <vt:lpstr>انسان به عنوان موجودی عامل</vt:lpstr>
      <vt:lpstr>(Reciprocal Determinism)جبرگرایی متقابل</vt:lpstr>
      <vt:lpstr>رویاروییهای تصادفی و رویدادهای غیر منتظره</vt:lpstr>
      <vt:lpstr>سیستم خود(Self System)</vt:lpstr>
      <vt:lpstr>Slide 8</vt:lpstr>
    </vt:vector>
  </TitlesOfParts>
  <Company>sbmu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درمان مبتنی بر پذیرش و تعهد</dc:title>
  <dc:creator>user</dc:creator>
  <cp:lastModifiedBy>AlmasRayanehNovin</cp:lastModifiedBy>
  <cp:revision>230</cp:revision>
  <dcterms:created xsi:type="dcterms:W3CDTF">2012-10-25T16:37:01Z</dcterms:created>
  <dcterms:modified xsi:type="dcterms:W3CDTF">2018-12-31T19:07:24Z</dcterms:modified>
</cp:coreProperties>
</file>