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81" r:id="rId2"/>
    <p:sldId id="384" r:id="rId3"/>
    <p:sldId id="387" r:id="rId4"/>
    <p:sldId id="389" r:id="rId5"/>
    <p:sldId id="390" r:id="rId6"/>
    <p:sldId id="391" r:id="rId7"/>
    <p:sldId id="393" r:id="rId8"/>
    <p:sldId id="39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233" autoAdjust="0"/>
    <p:restoredTop sz="94660"/>
  </p:normalViewPr>
  <p:slideViewPr>
    <p:cSldViewPr>
      <p:cViewPr>
        <p:scale>
          <a:sx n="75" d="100"/>
          <a:sy n="75" d="100"/>
        </p:scale>
        <p:origin x="-119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96A7D-90FE-4CF7-9609-0AA73B816165}" type="datetimeFigureOut">
              <a:rPr lang="en-US" smtClean="0"/>
              <a:pPr/>
              <a:t>12/31/2018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1D807-F970-4C5D-8026-A77A59BA32CF}" type="slidenum">
              <a:rPr lang="en-US" smtClean="0"/>
              <a:pPr/>
              <a:t>‹#›</a:t>
            </a:fld>
            <a:endParaRPr lang="en-US"/>
          </a:p>
        </p:txBody>
      </p:sp>
    </p:spTree>
    <p:extLst>
      <p:ext uri="{BB962C8B-B14F-4D97-AF65-F5344CB8AC3E}">
        <p14:creationId xmlns="" xmlns:p14="http://schemas.microsoft.com/office/powerpoint/2010/main" val="1230938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87E9A-D4DD-45FC-AC5C-8A74482249EB}" type="datetimeFigureOut">
              <a:rPr lang="en-US" smtClean="0"/>
              <a:pPr/>
              <a:t>12/31/2018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93852-6041-4225-914E-2165F782F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en-US" sz="4000" b="1" dirty="0" smtClean="0">
                <a:effectLst>
                  <a:outerShdw blurRad="38100" dist="38100" dir="2700000" algn="tl">
                    <a:srgbClr val="000000">
                      <a:alpha val="43137"/>
                    </a:srgbClr>
                  </a:outerShdw>
                </a:effectLst>
                <a:cs typeface="2  Titr"/>
              </a:rPr>
              <a:t>Person-centered: Rogers</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اگر شرایط خاصی وجود داشته باشد، در این صورت فرایندی روی خواهد داد. اگر این فرایند روی دهد در این صورت نتایجی را می توان انتظار داشت.</a:t>
            </a:r>
          </a:p>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اگر درمانگر همخوان باشد و به درمانجو توجه مثبت نامشروط و همدلی واقعی را انتقال دهد، در این صورت تغییر درمانی روی خواهد داد؛ اگر تغییر درمانی روی دهد، در این صورت، درمانجو خودپذیری بیشتر، اعتماد بیشتر به خود، همخوانی بیشتر، دفاعی بودن کمتر، گشودگی به تجربه بیشتر و غیره را تجربه خواهد کرد.</a:t>
            </a: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فرض ها</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همخوانی (</a:t>
            </a:r>
            <a:r>
              <a:rPr lang="en-US" sz="2800" b="1" dirty="0" smtClean="0">
                <a:effectLst>
                  <a:outerShdw blurRad="38100" dist="38100" dir="2700000" algn="tl">
                    <a:srgbClr val="000000">
                      <a:alpha val="43137"/>
                    </a:srgbClr>
                  </a:outerShdw>
                </a:effectLst>
                <a:cs typeface="2  Titr"/>
              </a:rPr>
              <a:t>congruence</a:t>
            </a:r>
            <a:r>
              <a:rPr lang="fa-IR" sz="2800" b="1" dirty="0" smtClean="0">
                <a:effectLst>
                  <a:outerShdw blurRad="38100" dist="38100" dir="2700000" algn="tl">
                    <a:srgbClr val="000000">
                      <a:alpha val="43137"/>
                    </a:srgbClr>
                  </a:outerShdw>
                </a:effectLst>
                <a:cs typeface="2  Titr"/>
              </a:rPr>
              <a:t>): یعنی واقعی یا اصیل بودن، بودن به صورتی که فرد واقعا هست.</a:t>
            </a:r>
          </a:p>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گوش دادن همدلانه(</a:t>
            </a:r>
            <a:r>
              <a:rPr lang="en-US" sz="2800" b="1" dirty="0" smtClean="0">
                <a:effectLst>
                  <a:outerShdw blurRad="38100" dist="38100" dir="2700000" algn="tl">
                    <a:srgbClr val="000000">
                      <a:alpha val="43137"/>
                    </a:srgbClr>
                  </a:outerShdw>
                </a:effectLst>
                <a:cs typeface="2  Titr"/>
              </a:rPr>
              <a:t>empathic listening</a:t>
            </a:r>
            <a:r>
              <a:rPr lang="fa-IR" sz="2800" b="1" dirty="0" smtClean="0">
                <a:effectLst>
                  <a:outerShdw blurRad="38100" dist="38100" dir="2700000" algn="tl">
                    <a:srgbClr val="000000">
                      <a:alpha val="43137"/>
                    </a:srgbClr>
                  </a:outerShdw>
                </a:effectLst>
                <a:cs typeface="2  Titr"/>
              </a:rPr>
              <a:t>): زیستن موقتی در زندگی فردی دیگر، و حرکت کردن در آن، با ظرافت و بودن قضاوت</a:t>
            </a:r>
          </a:p>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توجه مثبت نامشروط(</a:t>
            </a:r>
            <a:r>
              <a:rPr lang="en-US" sz="2800" b="1" dirty="0" smtClean="0">
                <a:effectLst>
                  <a:outerShdw blurRad="38100" dist="38100" dir="2700000" algn="tl">
                    <a:srgbClr val="000000">
                      <a:alpha val="43137"/>
                    </a:srgbClr>
                  </a:outerShdw>
                </a:effectLst>
                <a:cs typeface="2  Titr"/>
              </a:rPr>
              <a:t>unconditional positive regard</a:t>
            </a:r>
            <a:r>
              <a:rPr lang="fa-IR" sz="2800" b="1" dirty="0" smtClean="0">
                <a:effectLst>
                  <a:outerShdw blurRad="38100" dist="38100" dir="2700000" algn="tl">
                    <a:srgbClr val="000000">
                      <a:alpha val="43137"/>
                    </a:srgbClr>
                  </a:outerShdw>
                </a:effectLst>
                <a:cs typeface="2  Titr"/>
              </a:rPr>
              <a:t>): نگرش بدون انحصار طلبی، بدون ارزیابی و بدون قید و </a:t>
            </a:r>
            <a:r>
              <a:rPr lang="fa-IR" sz="2800" b="1" dirty="0" smtClean="0">
                <a:effectLst>
                  <a:outerShdw blurRad="38100" dist="38100" dir="2700000" algn="tl">
                    <a:srgbClr val="000000">
                      <a:alpha val="43137"/>
                    </a:srgbClr>
                  </a:outerShdw>
                </a:effectLst>
                <a:cs typeface="2  Titr"/>
              </a:rPr>
              <a:t>شرط</a:t>
            </a:r>
            <a:endParaRPr lang="en-US" sz="2800" b="1" dirty="0" smtClean="0">
              <a:effectLst>
                <a:outerShdw blurRad="38100" dist="38100" dir="2700000" algn="tl">
                  <a:srgbClr val="000000">
                    <a:alpha val="43137"/>
                  </a:srgbClr>
                </a:outerShdw>
              </a:effectLst>
              <a:cs typeface="2  Titr"/>
            </a:endParaRPr>
          </a:p>
          <a:p>
            <a:pPr algn="r" rtl="1">
              <a:lnSpc>
                <a:spcPct val="150000"/>
              </a:lnSpc>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a:p>
            <a:pPr algn="r" rtl="1">
              <a:lnSpc>
                <a:spcPct val="150000"/>
              </a:lnSpc>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pic>
        <p:nvPicPr>
          <p:cNvPr id="4" name="Picture 2" descr="C:\Users\AlmasRayanehNovin\Desktop\images.jpg"/>
          <p:cNvPicPr>
            <a:picLocks noChangeAspect="1" noChangeArrowheads="1"/>
          </p:cNvPicPr>
          <p:nvPr/>
        </p:nvPicPr>
        <p:blipFill>
          <a:blip r:embed="rId3"/>
          <a:srcRect/>
          <a:stretch>
            <a:fillRect/>
          </a:stretch>
        </p:blipFill>
        <p:spPr bwMode="auto">
          <a:xfrm>
            <a:off x="381000" y="5029200"/>
            <a:ext cx="2209800" cy="1828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فرض ها</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زمانی که افراد آسیب پذیر با درمانگری تماس می گیرد که همخوان است و با توجه مثبت نامشروط و همدلی با آنها برخورد می کند، فرایند تغییر شخصیت آغاز می شود.</a:t>
            </a:r>
          </a:p>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این فرایند تغییر شخصیت از حالت دفاعی شدید، یا عدم تمایل به صحبت کردن درباره خود، تا مرحله نهایی که درمانجویان درمانگر خودشان می شوند و می توانند خارج از جلسه درمانی به رشد روانی ادامه دهند، نوسان دارد.</a:t>
            </a:r>
          </a:p>
          <a:p>
            <a:pPr algn="r" rtl="1">
              <a:lnSpc>
                <a:spcPct val="150000"/>
              </a:lnSpc>
              <a:buFont typeface="Wingdings" pitchFamily="2" charset="2"/>
              <a:buChar char="Ø"/>
            </a:pPr>
            <a:r>
              <a:rPr lang="fa-IR" sz="2800" b="1" dirty="0" smtClean="0">
                <a:effectLst>
                  <a:outerShdw blurRad="38100" dist="38100" dir="2700000" algn="tl">
                    <a:srgbClr val="000000">
                      <a:alpha val="43137"/>
                    </a:srgbClr>
                  </a:outerShdw>
                </a:effectLst>
                <a:cs typeface="2  Titr"/>
              </a:rPr>
              <a:t>نتایج اساسی مشاوره درمانجومدار، درمانجویانی هستند که به تجربیات گشوده اند و نیازی ندارند دفاعی باشند.</a:t>
            </a: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نظریه انگیزش</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رویکرد کل نگر به انگیزش</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پیچیدگی انگیزش</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افراد مرتبا به وسیله یک نیاز یا نیاز دیگر برانگیخته می شوند.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همه افراد در هر جایی به وسیله نیازهای اساسی یکسانی برانگیخته می شوند.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نیازها می توانند به صورت سلسله مراتبی ترتیب یابند</a:t>
            </a:r>
            <a:r>
              <a:rPr lang="fa-IR" sz="2800" b="1" dirty="0" smtClean="0">
                <a:effectLst>
                  <a:outerShdw blurRad="38100" dist="38100" dir="2700000" algn="tl">
                    <a:srgbClr val="000000">
                      <a:alpha val="43137"/>
                    </a:srgbClr>
                  </a:outerShdw>
                </a:effectLst>
                <a:cs typeface="2  Titr"/>
              </a:rPr>
              <a:t>.</a:t>
            </a:r>
            <a:endParaRPr lang="en-US" sz="2800" b="1" dirty="0" smtClean="0">
              <a:effectLst>
                <a:outerShdw blurRad="38100" dist="38100" dir="2700000" algn="tl">
                  <a:srgbClr val="000000">
                    <a:alpha val="43137"/>
                  </a:srgbClr>
                </a:outerShdw>
              </a:effectLst>
              <a:cs typeface="2  Titr"/>
            </a:endParaRPr>
          </a:p>
          <a:p>
            <a:pPr algn="r" rtl="1">
              <a:buFont typeface="Wingdings" pitchFamily="2" charset="2"/>
              <a:buChar char="Ø"/>
            </a:pPr>
            <a:endParaRPr lang="en-US" sz="2800" b="1" dirty="0" smtClean="0">
              <a:effectLst>
                <a:outerShdw blurRad="38100" dist="38100" dir="2700000" algn="tl">
                  <a:srgbClr val="000000">
                    <a:alpha val="43137"/>
                  </a:srgbClr>
                </a:outerShdw>
              </a:effectLst>
              <a:cs typeface="2  Titr"/>
            </a:endParaRPr>
          </a:p>
          <a:p>
            <a:pPr algn="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pic>
        <p:nvPicPr>
          <p:cNvPr id="4" name="Picture 2" descr="C:\Users\AlmasRayanehNovin\Desktop\ضض.jpg"/>
          <p:cNvPicPr>
            <a:picLocks noChangeAspect="1" noChangeArrowheads="1"/>
          </p:cNvPicPr>
          <p:nvPr/>
        </p:nvPicPr>
        <p:blipFill>
          <a:blip r:embed="rId3"/>
          <a:srcRect/>
          <a:stretch>
            <a:fillRect/>
          </a:stretch>
        </p:blipFill>
        <p:spPr bwMode="auto">
          <a:xfrm>
            <a:off x="533400" y="3657600"/>
            <a:ext cx="2057400" cy="2743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en-US" sz="4000" b="1" dirty="0" smtClean="0">
                <a:effectLst>
                  <a:outerShdw blurRad="38100" dist="38100" dir="2700000" algn="tl">
                    <a:srgbClr val="000000">
                      <a:alpha val="43137"/>
                    </a:srgbClr>
                  </a:outerShdw>
                </a:effectLst>
                <a:cs typeface="2  Titr"/>
              </a:rPr>
              <a:t>Hierarchy of needs</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نیازهای سطح پایین باید قبل از این که نیازهای سطح بالاتر برانگیخته شوند، ارضا یا حداقل نسبتا ارضا شده باشند. نیازها می توانند در یک سلسله مراتب ترتیب یابند. نیازهای سطح پایین بر نیازهای سطح بالا چیرگی دارند</a:t>
            </a:r>
            <a:r>
              <a:rPr lang="fa-IR" sz="2800" b="1" dirty="0" smtClean="0">
                <a:effectLst>
                  <a:outerShdw blurRad="38100" dist="38100" dir="2700000" algn="tl">
                    <a:srgbClr val="000000">
                      <a:alpha val="43137"/>
                    </a:srgbClr>
                  </a:outerShdw>
                </a:effectLst>
                <a:cs typeface="2  Titr"/>
              </a:rPr>
              <a:t>.</a:t>
            </a:r>
            <a:endParaRPr lang="en-US" sz="2800" b="1" dirty="0" smtClean="0">
              <a:effectLst>
                <a:outerShdw blurRad="38100" dist="38100" dir="2700000" algn="tl">
                  <a:srgbClr val="000000">
                    <a:alpha val="43137"/>
                  </a:srgbClr>
                </a:outerShdw>
              </a:effectLst>
              <a:cs typeface="2  Titr"/>
            </a:endParaRPr>
          </a:p>
          <a:p>
            <a:pPr algn="r" rtl="1">
              <a:buFont typeface="Wingdings" pitchFamily="2" charset="2"/>
              <a:buChar char="Ø"/>
            </a:pPr>
            <a:endParaRPr lang="en-US" sz="2800" b="1" dirty="0" smtClean="0">
              <a:effectLst>
                <a:outerShdw blurRad="38100" dist="38100" dir="2700000" algn="tl">
                  <a:srgbClr val="000000">
                    <a:alpha val="43137"/>
                  </a:srgbClr>
                </a:outerShdw>
              </a:effectLst>
              <a:cs typeface="2  Titr"/>
            </a:endParaRP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نیازهای هنرشناختی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نیازهای شناختی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نیازهای روان رنجو</a:t>
            </a:r>
            <a:endParaRPr lang="en-US" sz="2800" b="1" dirty="0" smtClean="0">
              <a:effectLst>
                <a:outerShdw blurRad="38100" dist="38100" dir="2700000" algn="tl">
                  <a:srgbClr val="000000">
                    <a:alpha val="43137"/>
                  </a:srgbClr>
                </a:outerShdw>
              </a:effectLst>
              <a:cs typeface="2  Titr"/>
            </a:endParaRPr>
          </a:p>
          <a:p>
            <a:pPr algn="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en-US" sz="4000" b="1" dirty="0" smtClean="0">
                <a:effectLst>
                  <a:outerShdw blurRad="38100" dist="38100" dir="2700000" algn="tl">
                    <a:srgbClr val="000000">
                      <a:alpha val="43137"/>
                    </a:srgbClr>
                  </a:outerShdw>
                </a:effectLst>
                <a:cs typeface="2  Titr"/>
              </a:rPr>
              <a:t>Hierarchy of needs</a:t>
            </a:r>
            <a:endParaRPr lang="en-US" sz="4000" b="1" dirty="0">
              <a:effectLst>
                <a:outerShdw blurRad="38100" dist="38100" dir="2700000" algn="tl">
                  <a:srgbClr val="000000">
                    <a:alpha val="43137"/>
                  </a:srgbClr>
                </a:outerShdw>
              </a:effectLst>
              <a:cs typeface="2  Titr"/>
            </a:endParaRPr>
          </a:p>
        </p:txBody>
      </p:sp>
      <p:pic>
        <p:nvPicPr>
          <p:cNvPr id="1026" name="Picture 2" descr="C:\Users\AlmasRayanehNovin\Desktop\maslow-needs.jpg"/>
          <p:cNvPicPr>
            <a:picLocks noGrp="1" noChangeAspect="1" noChangeArrowheads="1"/>
          </p:cNvPicPr>
          <p:nvPr>
            <p:ph idx="1"/>
          </p:nvPr>
        </p:nvPicPr>
        <p:blipFill>
          <a:blip r:embed="rId3"/>
          <a:srcRect/>
          <a:stretch>
            <a:fillRect/>
          </a:stretch>
        </p:blipFill>
        <p:spPr bwMode="auto">
          <a:xfrm>
            <a:off x="0" y="1066800"/>
            <a:ext cx="9143999" cy="579119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محروم شده از نیازها</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نیازهای فیزیولوژیک:  سودء تغذیه، خستگی، فقدان انرژی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 ایمنی: ترس، ناامنی، وحشت</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 محبت: دفاعی بودن، پرخاشگری بیش از حد، عدم جرات ورزی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 احترام: خوناباروری، خودخوار شماری، فقدان اعتماد به نفس</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نیاز خودشکوفایی(فراآسیب): فقدان ارزش ها، فقدان شکوفایی، بی معنایی</a:t>
            </a:r>
            <a:endParaRPr lang="en-US" sz="2800" b="1" dirty="0" smtClean="0">
              <a:effectLst>
                <a:outerShdw blurRad="38100" dist="38100" dir="2700000" algn="tl">
                  <a:srgbClr val="000000">
                    <a:alpha val="43137"/>
                  </a:srgbClr>
                </a:outerShdw>
              </a:effectLst>
              <a:cs typeface="2  Titr"/>
            </a:endParaRPr>
          </a:p>
          <a:p>
            <a:pPr algn="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خودشکوفایی</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افراد خودشکوفا با حقایق جاودانی یا ارزش های </a:t>
            </a:r>
            <a:r>
              <a:rPr lang="en-US" sz="2800" b="1" dirty="0" smtClean="0">
                <a:effectLst>
                  <a:outerShdw blurRad="38100" dist="38100" dir="2700000" algn="tl">
                    <a:srgbClr val="000000">
                      <a:alpha val="43137"/>
                    </a:srgbClr>
                  </a:outerShdw>
                </a:effectLst>
                <a:cs typeface="2  Titr"/>
              </a:rPr>
              <a:t>B</a:t>
            </a:r>
            <a:r>
              <a:rPr lang="fa-IR" sz="2800" b="1" dirty="0" smtClean="0">
                <a:effectLst>
                  <a:outerShdw blurRad="38100" dist="38100" dir="2700000" algn="tl">
                    <a:srgbClr val="000000">
                      <a:alpha val="43137"/>
                    </a:srgbClr>
                  </a:outerShdw>
                </a:effectLst>
                <a:cs typeface="2  Titr"/>
              </a:rPr>
              <a:t> برانگیخته می شوند. این ارزش های هستی بیانگر سلامت روانی هستند و با نیازهای کمبود که افراد غیر شکوفا را برانگیخته می کند، مغایر هستند.</a:t>
            </a:r>
          </a:p>
          <a:p>
            <a:pPr algn="r" rtl="1">
              <a:buFont typeface="Wingdings" pitchFamily="2" charset="2"/>
              <a:buChar char="Ø"/>
            </a:pPr>
            <a:r>
              <a:rPr lang="fa-IR" sz="2800" b="1" smtClean="0">
                <a:effectLst>
                  <a:outerShdw blurRad="38100" dist="38100" dir="2700000" algn="tl">
                    <a:srgbClr val="000000">
                      <a:alpha val="43137"/>
                    </a:srgbClr>
                  </a:outerShdw>
                </a:effectLst>
                <a:cs typeface="2  Titr"/>
              </a:rPr>
              <a:t>مل</a:t>
            </a:r>
            <a:r>
              <a:rPr lang="fa-IR" sz="2800" b="1" smtClean="0">
                <a:effectLst>
                  <a:outerShdw blurRad="38100" dist="38100" dir="2700000" algn="tl">
                    <a:srgbClr val="000000">
                      <a:alpha val="43137"/>
                    </a:srgbClr>
                  </a:outerShdw>
                </a:effectLst>
                <a:cs typeface="2  Titr"/>
              </a:rPr>
              <a:t>ا</a:t>
            </a:r>
            <a:r>
              <a:rPr lang="fa-IR" sz="2800" b="1" smtClean="0">
                <a:effectLst>
                  <a:outerShdw blurRad="38100" dist="38100" dir="2700000" algn="tl">
                    <a:srgbClr val="000000">
                      <a:alpha val="43137"/>
                    </a:srgbClr>
                  </a:outerShdw>
                </a:effectLst>
                <a:cs typeface="2  Titr"/>
              </a:rPr>
              <a:t>ک های </a:t>
            </a:r>
            <a:r>
              <a:rPr lang="fa-IR" sz="2800" b="1" dirty="0" smtClean="0">
                <a:effectLst>
                  <a:outerShdw blurRad="38100" dist="38100" dir="2700000" algn="tl">
                    <a:srgbClr val="000000">
                      <a:alpha val="43137"/>
                    </a:srgbClr>
                  </a:outerShdw>
                </a:effectLst>
                <a:cs typeface="2  Titr"/>
              </a:rPr>
              <a:t>خودشکوفایی: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رها بودن از آسیب روانی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پشت سر گذاشتن سلسله مراتب نیازها</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برخوردار بودن از  ارزش های هستی</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افراد خودشکوفا نیازهای خود را برای رشد کردن، پرورش یافتن، و تبدیل شدن به آنچه قادر به شدن هستند برآورده می سازند.</a:t>
            </a:r>
            <a:endParaRPr lang="en-US" sz="2800" b="1" dirty="0" smtClean="0">
              <a:effectLst>
                <a:outerShdw blurRad="38100" dist="38100" dir="2700000" algn="tl">
                  <a:srgbClr val="000000">
                    <a:alpha val="43137"/>
                  </a:srgbClr>
                </a:outerShdw>
              </a:effectLst>
              <a:cs typeface="2  Titr"/>
            </a:endParaRPr>
          </a:p>
          <a:p>
            <a:pPr algn="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1729</TotalTime>
  <Words>500</Words>
  <Application>Microsoft Office PowerPoint</Application>
  <PresentationFormat>On-screen Show (4:3)</PresentationFormat>
  <Paragraphs>113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Person-centered: Rogers</vt:lpstr>
      <vt:lpstr>فرض ها</vt:lpstr>
      <vt:lpstr>فرض ها</vt:lpstr>
      <vt:lpstr>نظریه انگیزش</vt:lpstr>
      <vt:lpstr>Hierarchy of needs</vt:lpstr>
      <vt:lpstr>Hierarchy of needs</vt:lpstr>
      <vt:lpstr>محروم شده از نیازها</vt:lpstr>
      <vt:lpstr>خودشکوفایی</vt:lpstr>
    </vt:vector>
  </TitlesOfParts>
  <Company>sbmu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درمان مبتنی بر پذیرش و تعهد</dc:title>
  <dc:creator>user</dc:creator>
  <cp:lastModifiedBy>AlmasRayanehNovin</cp:lastModifiedBy>
  <cp:revision>248</cp:revision>
  <dcterms:created xsi:type="dcterms:W3CDTF">2012-10-25T16:37:01Z</dcterms:created>
  <dcterms:modified xsi:type="dcterms:W3CDTF">2018-12-31T18:55:12Z</dcterms:modified>
</cp:coreProperties>
</file>